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4"/>
  </p:notesMasterIdLst>
  <p:sldIdLst>
    <p:sldId id="256" r:id="rId2"/>
    <p:sldId id="277" r:id="rId3"/>
    <p:sldId id="257" r:id="rId4"/>
    <p:sldId id="276" r:id="rId5"/>
    <p:sldId id="352" r:id="rId6"/>
    <p:sldId id="278" r:id="rId7"/>
    <p:sldId id="353" r:id="rId8"/>
    <p:sldId id="354" r:id="rId9"/>
    <p:sldId id="316" r:id="rId10"/>
    <p:sldId id="355" r:id="rId11"/>
    <p:sldId id="348" r:id="rId12"/>
    <p:sldId id="349" r:id="rId13"/>
    <p:sldId id="350" r:id="rId14"/>
    <p:sldId id="279" r:id="rId15"/>
    <p:sldId id="356" r:id="rId16"/>
    <p:sldId id="281" r:id="rId17"/>
    <p:sldId id="284" r:id="rId18"/>
    <p:sldId id="341" r:id="rId19"/>
    <p:sldId id="358" r:id="rId20"/>
    <p:sldId id="357" r:id="rId21"/>
    <p:sldId id="286" r:id="rId22"/>
    <p:sldId id="288" r:id="rId23"/>
    <p:sldId id="289" r:id="rId24"/>
    <p:sldId id="266" r:id="rId25"/>
    <p:sldId id="359" r:id="rId26"/>
    <p:sldId id="342" r:id="rId27"/>
    <p:sldId id="291" r:id="rId28"/>
    <p:sldId id="261" r:id="rId29"/>
    <p:sldId id="283" r:id="rId30"/>
    <p:sldId id="262" r:id="rId31"/>
    <p:sldId id="293" r:id="rId32"/>
    <p:sldId id="294" r:id="rId33"/>
    <p:sldId id="360" r:id="rId34"/>
    <p:sldId id="295" r:id="rId35"/>
    <p:sldId id="296" r:id="rId36"/>
    <p:sldId id="269" r:id="rId37"/>
    <p:sldId id="343" r:id="rId38"/>
    <p:sldId id="268" r:id="rId39"/>
    <p:sldId id="362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270" r:id="rId48"/>
    <p:sldId id="344" r:id="rId49"/>
    <p:sldId id="365" r:id="rId50"/>
    <p:sldId id="370" r:id="rId51"/>
    <p:sldId id="366" r:id="rId52"/>
    <p:sldId id="371" r:id="rId53"/>
    <p:sldId id="304" r:id="rId54"/>
    <p:sldId id="306" r:id="rId55"/>
    <p:sldId id="364" r:id="rId56"/>
    <p:sldId id="363" r:id="rId57"/>
    <p:sldId id="307" r:id="rId58"/>
    <p:sldId id="309" r:id="rId59"/>
    <p:sldId id="345" r:id="rId60"/>
    <p:sldId id="310" r:id="rId61"/>
    <p:sldId id="311" r:id="rId62"/>
    <p:sldId id="313" r:id="rId63"/>
    <p:sldId id="367" r:id="rId64"/>
    <p:sldId id="314" r:id="rId65"/>
    <p:sldId id="368" r:id="rId66"/>
    <p:sldId id="347" r:id="rId67"/>
    <p:sldId id="318" r:id="rId68"/>
    <p:sldId id="320" r:id="rId69"/>
    <p:sldId id="322" r:id="rId70"/>
    <p:sldId id="325" r:id="rId71"/>
    <p:sldId id="326" r:id="rId72"/>
    <p:sldId id="327" r:id="rId73"/>
    <p:sldId id="329" r:id="rId74"/>
    <p:sldId id="331" r:id="rId75"/>
    <p:sldId id="332" r:id="rId76"/>
    <p:sldId id="333" r:id="rId77"/>
    <p:sldId id="334" r:id="rId78"/>
    <p:sldId id="351" r:id="rId79"/>
    <p:sldId id="337" r:id="rId80"/>
    <p:sldId id="338" r:id="rId81"/>
    <p:sldId id="339" r:id="rId82"/>
    <p:sldId id="369" r:id="rId83"/>
  </p:sldIdLst>
  <p:sldSz cx="9144000" cy="5143500" type="screen16x9"/>
  <p:notesSz cx="6858000" cy="9144000"/>
  <p:embeddedFontLst>
    <p:embeddedFont>
      <p:font typeface="Clear Sans Bold" panose="020B0604020202020204" charset="0"/>
      <p:regular r:id="rId85"/>
    </p:embeddedFont>
    <p:embeddedFont>
      <p:font typeface="Arial Black" panose="020B0A04020102020204" pitchFamily="34" charset="0"/>
      <p:bold r:id="rId86"/>
    </p:embeddedFont>
    <p:embeddedFont>
      <p:font typeface="Calibri" panose="020F0502020204030204" pitchFamily="34" charset="0"/>
      <p:regular r:id="rId87"/>
      <p:bold r:id="rId88"/>
      <p:italic r:id="rId89"/>
      <p:boldItalic r:id="rId90"/>
    </p:embeddedFont>
  </p:embeddedFontLst>
  <p:defaultTextStyle>
    <a:defPPr>
      <a:defRPr lang="en-US"/>
    </a:defPPr>
    <a:lvl1pPr marL="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080">
          <p15:clr>
            <a:srgbClr val="A4A3A4"/>
          </p15:clr>
        </p15:guide>
        <p15:guide id="4" pos="14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DFF"/>
    <a:srgbClr val="FFCC99"/>
    <a:srgbClr val="66CCFF"/>
    <a:srgbClr val="1F5D7F"/>
    <a:srgbClr val="8CE6B0"/>
    <a:srgbClr val="5E8BC2"/>
    <a:srgbClr val="1CA032"/>
    <a:srgbClr val="009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31" d="100"/>
          <a:sy n="131" d="100"/>
        </p:scale>
        <p:origin x="144" y="276"/>
      </p:cViewPr>
      <p:guideLst>
        <p:guide orient="horz" pos="2160"/>
        <p:guide pos="2880"/>
        <p:guide orient="horz" pos="1080"/>
        <p:guide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6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4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уровни достижений</c:v>
                </c:pt>
              </c:strCache>
            </c:strRef>
          </c:tx>
          <c:dPt>
            <c:idx val="0"/>
            <c:bubble3D val="0"/>
            <c:spPr>
              <a:solidFill>
                <a:srgbClr val="8CE6B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CF6-403B-9132-68CCEEF65586}"/>
              </c:ext>
            </c:extLst>
          </c:dPt>
          <c:dPt>
            <c:idx val="1"/>
            <c:bubble3D val="0"/>
            <c:spPr>
              <a:solidFill>
                <a:srgbClr val="009BB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CF6-403B-9132-68CCEEF65586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521-4449-8F62-BBB8C6DE1085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521-4449-8F62-BBB8C6DE10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Повышенный</c:v>
                </c:pt>
                <c:pt idx="1">
                  <c:v>базовый</c:v>
                </c:pt>
                <c:pt idx="2">
                  <c:v>пониженный</c:v>
                </c:pt>
                <c:pt idx="3">
                  <c:v>недостаточный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0.42499999999999999</c:v>
                </c:pt>
                <c:pt idx="1">
                  <c:v>0.50800000000000001</c:v>
                </c:pt>
                <c:pt idx="2">
                  <c:v>5.5E-2</c:v>
                </c:pt>
                <c:pt idx="3">
                  <c:v>1.2999999999999999E-2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F6-403B-9132-68CCEEF6558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CF6-403B-9132-68CCEEF65586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CF6-403B-9132-68CCEEF655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Общее понимание текста</c:v>
                </c:pt>
                <c:pt idx="1">
                  <c:v>не успешное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0.79810000000000003</c:v>
                </c:pt>
                <c:pt idx="1">
                  <c:v>0.2019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F6-403B-9132-68CCEEF6558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 b="1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97-4397-B7FB-345158C4CE4D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D97-4397-B7FB-345158C4CE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Глубокое и детальное понимание содержанияи формы текста</c:v>
                </c:pt>
                <c:pt idx="1">
                  <c:v>не успешное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0.59870000000000001</c:v>
                </c:pt>
                <c:pt idx="1">
                  <c:v>0.40129999999999999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D97-4397-B7FB-345158C4CE4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289889202319747"/>
          <c:w val="0.80157907265699968"/>
          <c:h val="0.2681376645736250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 b="1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BB9-45AA-B0C0-100FBBE5EB4B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B9-45AA-B0C0-100FBBE5EB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использование информации</c:v>
                </c:pt>
                <c:pt idx="1">
                  <c:v>не успешное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0.56599999999999995</c:v>
                </c:pt>
                <c:pt idx="1">
                  <c:v>0.434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BB9-45AA-B0C0-100FBBE5EB4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50" b="1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DF944D-422C-4880-B2EE-536C60448DB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B0C4AEB-EDF5-4787-A6FA-AEFE86F51643}">
      <dgm:prSet phldrT="[Текст]"/>
      <dgm:spPr/>
      <dgm:t>
        <a:bodyPr/>
        <a:lstStyle/>
        <a:p>
          <a:r>
            <a:rPr lang="ru-RU" b="1" dirty="0" smtClean="0">
              <a:latin typeface="+mj-lt"/>
            </a:rPr>
            <a:t>МБДОУ № 27</a:t>
          </a:r>
          <a:endParaRPr lang="ru-RU" b="1" dirty="0"/>
        </a:p>
      </dgm:t>
    </dgm:pt>
    <dgm:pt modelId="{74557B95-F8AC-455C-B508-EE977B525755}" type="parTrans" cxnId="{1710CC2C-AEE8-4DAB-BD8B-EA870C34F14E}">
      <dgm:prSet/>
      <dgm:spPr/>
      <dgm:t>
        <a:bodyPr/>
        <a:lstStyle/>
        <a:p>
          <a:endParaRPr lang="ru-RU"/>
        </a:p>
      </dgm:t>
    </dgm:pt>
    <dgm:pt modelId="{DC2CCBF8-2F04-4BA6-82F3-285574FE1402}" type="sibTrans" cxnId="{1710CC2C-AEE8-4DAB-BD8B-EA870C34F14E}">
      <dgm:prSet/>
      <dgm:spPr/>
      <dgm:t>
        <a:bodyPr/>
        <a:lstStyle/>
        <a:p>
          <a:r>
            <a:rPr lang="ru-RU" b="1" dirty="0" smtClean="0">
              <a:latin typeface="+mj-lt"/>
            </a:rPr>
            <a:t>МАДОУ № 183</a:t>
          </a:r>
          <a:endParaRPr lang="ru-RU" b="1" dirty="0"/>
        </a:p>
      </dgm:t>
    </dgm:pt>
    <dgm:pt modelId="{5AC31F39-8D7F-4E34-A6C2-8339582CD53E}">
      <dgm:prSet phldrT="[Текст]" custT="1"/>
      <dgm:spPr/>
      <dgm:t>
        <a:bodyPr/>
        <a:lstStyle/>
        <a:p>
          <a:r>
            <a:rPr lang="ru-RU" sz="1800" b="1" dirty="0" smtClean="0">
              <a:latin typeface="+mj-lt"/>
            </a:rPr>
            <a:t>МБДОУ № 40</a:t>
          </a:r>
          <a:endParaRPr lang="ru-RU" sz="1800" b="1" dirty="0"/>
        </a:p>
      </dgm:t>
    </dgm:pt>
    <dgm:pt modelId="{4A2C6917-24CB-4724-BA24-DB5E9F5A8CD5}" type="parTrans" cxnId="{9EB9D6EB-1E3B-43D2-8D2E-763E53A62F23}">
      <dgm:prSet/>
      <dgm:spPr/>
      <dgm:t>
        <a:bodyPr/>
        <a:lstStyle/>
        <a:p>
          <a:endParaRPr lang="ru-RU"/>
        </a:p>
      </dgm:t>
    </dgm:pt>
    <dgm:pt modelId="{ABAF828B-4E90-48D3-A35B-FE0D7D9FB3CD}" type="sibTrans" cxnId="{9EB9D6EB-1E3B-43D2-8D2E-763E53A62F23}">
      <dgm:prSet/>
      <dgm:spPr/>
      <dgm:t>
        <a:bodyPr/>
        <a:lstStyle/>
        <a:p>
          <a:r>
            <a:rPr lang="ru-RU" b="1" dirty="0" smtClean="0">
              <a:latin typeface="+mj-lt"/>
            </a:rPr>
            <a:t>МАДОУ № 50</a:t>
          </a:r>
          <a:endParaRPr lang="ru-RU" b="1" dirty="0"/>
        </a:p>
      </dgm:t>
    </dgm:pt>
    <dgm:pt modelId="{7DDD73B9-AEBF-42A3-893B-E70698A18B6D}">
      <dgm:prSet phldrT="[Текст]"/>
      <dgm:spPr/>
      <dgm:t>
        <a:bodyPr/>
        <a:lstStyle/>
        <a:p>
          <a:r>
            <a:rPr lang="ru-RU" b="1" dirty="0" smtClean="0">
              <a:latin typeface="+mj-lt"/>
            </a:rPr>
            <a:t>МБДОУ № 319</a:t>
          </a:r>
          <a:endParaRPr lang="ru-RU" b="1" dirty="0"/>
        </a:p>
      </dgm:t>
    </dgm:pt>
    <dgm:pt modelId="{8CF2DBCF-267C-4ABB-A54F-074A555B803B}" type="parTrans" cxnId="{6DACCBA7-5B4F-469A-9AED-688072519833}">
      <dgm:prSet/>
      <dgm:spPr/>
      <dgm:t>
        <a:bodyPr/>
        <a:lstStyle/>
        <a:p>
          <a:endParaRPr lang="ru-RU"/>
        </a:p>
      </dgm:t>
    </dgm:pt>
    <dgm:pt modelId="{B281CCAE-33C4-48B7-8A5E-FB6BE4F0B414}" type="sibTrans" cxnId="{6DACCBA7-5B4F-469A-9AED-688072519833}">
      <dgm:prSet/>
      <dgm:spPr/>
      <dgm:t>
        <a:bodyPr/>
        <a:lstStyle/>
        <a:p>
          <a:r>
            <a:rPr lang="ru-RU" b="1" dirty="0" smtClean="0">
              <a:latin typeface="+mj-lt"/>
            </a:rPr>
            <a:t>МБДОУ № 283</a:t>
          </a:r>
          <a:endParaRPr lang="ru-RU" b="1" dirty="0"/>
        </a:p>
      </dgm:t>
    </dgm:pt>
    <dgm:pt modelId="{5CB97F9A-5BF1-416A-B484-9B2727EADC47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latin typeface="+mj-lt"/>
            </a:rPr>
            <a:t>МАДОУ № 323</a:t>
          </a:r>
          <a:endParaRPr lang="ru-RU" b="1" dirty="0"/>
        </a:p>
      </dgm:t>
    </dgm:pt>
    <dgm:pt modelId="{E159297E-3315-4B7C-8F3D-6E7C1F70B03D}" type="parTrans" cxnId="{6793BF9D-FD54-4CA7-B71A-621C2A1AEB75}">
      <dgm:prSet/>
      <dgm:spPr/>
      <dgm:t>
        <a:bodyPr/>
        <a:lstStyle/>
        <a:p>
          <a:endParaRPr lang="ru-RU"/>
        </a:p>
      </dgm:t>
    </dgm:pt>
    <dgm:pt modelId="{49F3C79F-4C7F-4348-93BE-61764C74AEAA}" type="sibTrans" cxnId="{6793BF9D-FD54-4CA7-B71A-621C2A1AEB75}">
      <dgm:prSet/>
      <dgm:spPr/>
      <dgm:t>
        <a:bodyPr/>
        <a:lstStyle/>
        <a:p>
          <a:r>
            <a:rPr lang="ru-RU" b="1" dirty="0" smtClean="0">
              <a:latin typeface="+mj-lt"/>
            </a:rPr>
            <a:t>МАДОУ № 306</a:t>
          </a:r>
          <a:endParaRPr lang="ru-RU" b="1" dirty="0"/>
        </a:p>
      </dgm:t>
    </dgm:pt>
    <dgm:pt modelId="{354495EA-0B8A-404D-A6E8-3F4F9ED4D103}" type="pres">
      <dgm:prSet presAssocID="{0ADF944D-422C-4880-B2EE-536C60448DB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24A6301-28A6-4E38-9E94-FDD98C9804B0}" type="pres">
      <dgm:prSet presAssocID="{AB0C4AEB-EDF5-4787-A6FA-AEFE86F51643}" presName="composite" presStyleCnt="0"/>
      <dgm:spPr/>
      <dgm:t>
        <a:bodyPr/>
        <a:lstStyle/>
        <a:p>
          <a:endParaRPr lang="ru-RU"/>
        </a:p>
      </dgm:t>
    </dgm:pt>
    <dgm:pt modelId="{6EFE7A81-C9F0-45C6-8BE6-16E8BE72B7AA}" type="pres">
      <dgm:prSet presAssocID="{AB0C4AEB-EDF5-4787-A6FA-AEFE86F51643}" presName="Parent1" presStyleLbl="node1" presStyleIdx="0" presStyleCnt="8" custLinFactX="5515" custLinFactY="68726" custLinFactNeighborX="100000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57D4B-A52E-41FD-963C-ADB9F354DCB3}" type="pres">
      <dgm:prSet presAssocID="{AB0C4AEB-EDF5-4787-A6FA-AEFE86F51643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B33AC-064D-48DB-A148-2FF8F216D45C}" type="pres">
      <dgm:prSet presAssocID="{AB0C4AEB-EDF5-4787-A6FA-AEFE86F51643}" presName="BalanceSpacing" presStyleCnt="0"/>
      <dgm:spPr/>
      <dgm:t>
        <a:bodyPr/>
        <a:lstStyle/>
        <a:p>
          <a:endParaRPr lang="ru-RU"/>
        </a:p>
      </dgm:t>
    </dgm:pt>
    <dgm:pt modelId="{694655BB-12FB-4971-B998-5479438E185F}" type="pres">
      <dgm:prSet presAssocID="{AB0C4AEB-EDF5-4787-A6FA-AEFE86F51643}" presName="BalanceSpacing1" presStyleCnt="0"/>
      <dgm:spPr/>
      <dgm:t>
        <a:bodyPr/>
        <a:lstStyle/>
        <a:p>
          <a:endParaRPr lang="ru-RU"/>
        </a:p>
      </dgm:t>
    </dgm:pt>
    <dgm:pt modelId="{7B1E7C0E-7825-4719-B2D1-5001639B2FCF}" type="pres">
      <dgm:prSet presAssocID="{DC2CCBF8-2F04-4BA6-82F3-285574FE1402}" presName="Accent1Text" presStyleLbl="node1" presStyleIdx="1" presStyleCnt="8" custLinFactX="118883" custLinFactY="68726" custLinFactNeighborX="200000" custLinFactNeighborY="100000"/>
      <dgm:spPr/>
      <dgm:t>
        <a:bodyPr/>
        <a:lstStyle/>
        <a:p>
          <a:endParaRPr lang="ru-RU"/>
        </a:p>
      </dgm:t>
    </dgm:pt>
    <dgm:pt modelId="{BB6D8281-1166-4F95-B340-B84EDBD4CCB9}" type="pres">
      <dgm:prSet presAssocID="{DC2CCBF8-2F04-4BA6-82F3-285574FE1402}" presName="spaceBetweenRectangles" presStyleCnt="0"/>
      <dgm:spPr/>
      <dgm:t>
        <a:bodyPr/>
        <a:lstStyle/>
        <a:p>
          <a:endParaRPr lang="ru-RU"/>
        </a:p>
      </dgm:t>
    </dgm:pt>
    <dgm:pt modelId="{21E59C11-8709-47BD-A7A8-15E874AD22C4}" type="pres">
      <dgm:prSet presAssocID="{5AC31F39-8D7F-4E34-A6C2-8339582CD53E}" presName="composite" presStyleCnt="0"/>
      <dgm:spPr/>
      <dgm:t>
        <a:bodyPr/>
        <a:lstStyle/>
        <a:p>
          <a:endParaRPr lang="ru-RU"/>
        </a:p>
      </dgm:t>
    </dgm:pt>
    <dgm:pt modelId="{6E222140-FCF8-4079-8DB2-FFE524A03445}" type="pres">
      <dgm:prSet presAssocID="{5AC31F39-8D7F-4E34-A6C2-8339582CD53E}" presName="Parent1" presStyleLbl="node1" presStyleIdx="2" presStyleCnt="8" custScaleX="106216" custLinFactNeighborX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7F3AB-904C-4EDF-A3C0-47D5B0C19C12}" type="pres">
      <dgm:prSet presAssocID="{5AC31F39-8D7F-4E34-A6C2-8339582CD53E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6F284-9585-46EB-986A-73A0846B0B70}" type="pres">
      <dgm:prSet presAssocID="{5AC31F39-8D7F-4E34-A6C2-8339582CD53E}" presName="BalanceSpacing" presStyleCnt="0"/>
      <dgm:spPr/>
      <dgm:t>
        <a:bodyPr/>
        <a:lstStyle/>
        <a:p>
          <a:endParaRPr lang="ru-RU"/>
        </a:p>
      </dgm:t>
    </dgm:pt>
    <dgm:pt modelId="{C54A0FCE-E28D-4807-88F2-7E5E967D094C}" type="pres">
      <dgm:prSet presAssocID="{5AC31F39-8D7F-4E34-A6C2-8339582CD53E}" presName="BalanceSpacing1" presStyleCnt="0"/>
      <dgm:spPr/>
      <dgm:t>
        <a:bodyPr/>
        <a:lstStyle/>
        <a:p>
          <a:endParaRPr lang="ru-RU"/>
        </a:p>
      </dgm:t>
    </dgm:pt>
    <dgm:pt modelId="{5D2F35B4-D738-4E0B-8340-92CBDFCC50BA}" type="pres">
      <dgm:prSet presAssocID="{ABAF828B-4E90-48D3-A35B-FE0D7D9FB3CD}" presName="Accent1Text" presStyleLbl="node1" presStyleIdx="3" presStyleCnt="8"/>
      <dgm:spPr/>
      <dgm:t>
        <a:bodyPr/>
        <a:lstStyle/>
        <a:p>
          <a:endParaRPr lang="ru-RU"/>
        </a:p>
      </dgm:t>
    </dgm:pt>
    <dgm:pt modelId="{56B78E3C-681B-4B19-BDEF-BDD0A50237E2}" type="pres">
      <dgm:prSet presAssocID="{ABAF828B-4E90-48D3-A35B-FE0D7D9FB3CD}" presName="spaceBetweenRectangles" presStyleCnt="0"/>
      <dgm:spPr/>
      <dgm:t>
        <a:bodyPr/>
        <a:lstStyle/>
        <a:p>
          <a:endParaRPr lang="ru-RU"/>
        </a:p>
      </dgm:t>
    </dgm:pt>
    <dgm:pt modelId="{59D76631-AA63-4E95-A859-4A789CB55049}" type="pres">
      <dgm:prSet presAssocID="{5CB97F9A-5BF1-416A-B484-9B2727EADC47}" presName="composite" presStyleCnt="0"/>
      <dgm:spPr/>
      <dgm:t>
        <a:bodyPr/>
        <a:lstStyle/>
        <a:p>
          <a:endParaRPr lang="ru-RU"/>
        </a:p>
      </dgm:t>
    </dgm:pt>
    <dgm:pt modelId="{279DE070-51AC-4AE3-92AC-D4AA7CED1E79}" type="pres">
      <dgm:prSet presAssocID="{5CB97F9A-5BF1-416A-B484-9B2727EADC47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B61177-2E87-4817-9FB9-87EE3871ECB7}" type="pres">
      <dgm:prSet presAssocID="{5CB97F9A-5BF1-416A-B484-9B2727EADC47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46948-2846-41A3-A343-B74D3E162D6F}" type="pres">
      <dgm:prSet presAssocID="{5CB97F9A-5BF1-416A-B484-9B2727EADC47}" presName="BalanceSpacing" presStyleCnt="0"/>
      <dgm:spPr/>
      <dgm:t>
        <a:bodyPr/>
        <a:lstStyle/>
        <a:p>
          <a:endParaRPr lang="ru-RU"/>
        </a:p>
      </dgm:t>
    </dgm:pt>
    <dgm:pt modelId="{228D5C1C-EAD2-413F-8963-A84F854C01FB}" type="pres">
      <dgm:prSet presAssocID="{5CB97F9A-5BF1-416A-B484-9B2727EADC47}" presName="BalanceSpacing1" presStyleCnt="0"/>
      <dgm:spPr/>
      <dgm:t>
        <a:bodyPr/>
        <a:lstStyle/>
        <a:p>
          <a:endParaRPr lang="ru-RU"/>
        </a:p>
      </dgm:t>
    </dgm:pt>
    <dgm:pt modelId="{64C7B0C2-2F5A-484B-996A-611CF6A16483}" type="pres">
      <dgm:prSet presAssocID="{49F3C79F-4C7F-4348-93BE-61764C74AEAA}" presName="Accent1Text" presStyleLbl="node1" presStyleIdx="5" presStyleCnt="8"/>
      <dgm:spPr/>
      <dgm:t>
        <a:bodyPr/>
        <a:lstStyle/>
        <a:p>
          <a:endParaRPr lang="ru-RU"/>
        </a:p>
      </dgm:t>
    </dgm:pt>
    <dgm:pt modelId="{63145805-A168-4217-B833-991E52EC0E2C}" type="pres">
      <dgm:prSet presAssocID="{49F3C79F-4C7F-4348-93BE-61764C74AEAA}" presName="spaceBetweenRectangles" presStyleCnt="0"/>
      <dgm:spPr/>
      <dgm:t>
        <a:bodyPr/>
        <a:lstStyle/>
        <a:p>
          <a:endParaRPr lang="ru-RU"/>
        </a:p>
      </dgm:t>
    </dgm:pt>
    <dgm:pt modelId="{58D7085B-9D90-4246-AF48-13941A829FEB}" type="pres">
      <dgm:prSet presAssocID="{7DDD73B9-AEBF-42A3-893B-E70698A18B6D}" presName="composite" presStyleCnt="0"/>
      <dgm:spPr/>
      <dgm:t>
        <a:bodyPr/>
        <a:lstStyle/>
        <a:p>
          <a:endParaRPr lang="ru-RU"/>
        </a:p>
      </dgm:t>
    </dgm:pt>
    <dgm:pt modelId="{FA58BAED-9B39-407C-AD2E-290F59BBF127}" type="pres">
      <dgm:prSet presAssocID="{7DDD73B9-AEBF-42A3-893B-E70698A18B6D}" presName="Parent1" presStyleLbl="node1" presStyleIdx="6" presStyleCnt="8" custLinFactX="119405" custLinFactY="-65861" custLinFactNeighborX="20000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0BD09-F043-4E83-BCA5-E45DD7601BF3}" type="pres">
      <dgm:prSet presAssocID="{7DDD73B9-AEBF-42A3-893B-E70698A18B6D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5DAC9-27FF-4C2D-8AA7-27B650674828}" type="pres">
      <dgm:prSet presAssocID="{7DDD73B9-AEBF-42A3-893B-E70698A18B6D}" presName="BalanceSpacing" presStyleCnt="0"/>
      <dgm:spPr/>
      <dgm:t>
        <a:bodyPr/>
        <a:lstStyle/>
        <a:p>
          <a:endParaRPr lang="ru-RU"/>
        </a:p>
      </dgm:t>
    </dgm:pt>
    <dgm:pt modelId="{DA361CF6-B2D5-46CF-A315-975AA1251F63}" type="pres">
      <dgm:prSet presAssocID="{7DDD73B9-AEBF-42A3-893B-E70698A18B6D}" presName="BalanceSpacing1" presStyleCnt="0"/>
      <dgm:spPr/>
      <dgm:t>
        <a:bodyPr/>
        <a:lstStyle/>
        <a:p>
          <a:endParaRPr lang="ru-RU"/>
        </a:p>
      </dgm:t>
    </dgm:pt>
    <dgm:pt modelId="{BAA33097-9F13-43D8-9BEC-45161D092774}" type="pres">
      <dgm:prSet presAssocID="{B281CCAE-33C4-48B7-8A5E-FB6BE4F0B414}" presName="Accent1Text" presStyleLbl="node1" presStyleIdx="7" presStyleCnt="8" custLinFactX="3654" custLinFactY="-68990" custLinFactNeighborX="100000" custLinFactNeighborY="-100000"/>
      <dgm:spPr/>
      <dgm:t>
        <a:bodyPr/>
        <a:lstStyle/>
        <a:p>
          <a:endParaRPr lang="ru-RU"/>
        </a:p>
      </dgm:t>
    </dgm:pt>
  </dgm:ptLst>
  <dgm:cxnLst>
    <dgm:cxn modelId="{4EBC7290-47B1-41B8-8F0C-2547F608B671}" type="presOf" srcId="{ABAF828B-4E90-48D3-A35B-FE0D7D9FB3CD}" destId="{5D2F35B4-D738-4E0B-8340-92CBDFCC50BA}" srcOrd="0" destOrd="0" presId="urn:microsoft.com/office/officeart/2008/layout/AlternatingHexagons"/>
    <dgm:cxn modelId="{6DACCBA7-5B4F-469A-9AED-688072519833}" srcId="{0ADF944D-422C-4880-B2EE-536C60448DB1}" destId="{7DDD73B9-AEBF-42A3-893B-E70698A18B6D}" srcOrd="3" destOrd="0" parTransId="{8CF2DBCF-267C-4ABB-A54F-074A555B803B}" sibTransId="{B281CCAE-33C4-48B7-8A5E-FB6BE4F0B414}"/>
    <dgm:cxn modelId="{2AAEE515-27EE-4583-A165-355CFBE47EB3}" type="presOf" srcId="{0ADF944D-422C-4880-B2EE-536C60448DB1}" destId="{354495EA-0B8A-404D-A6E8-3F4F9ED4D103}" srcOrd="0" destOrd="0" presId="urn:microsoft.com/office/officeart/2008/layout/AlternatingHexagons"/>
    <dgm:cxn modelId="{508D42DA-35BF-4516-B270-86D6A6569322}" type="presOf" srcId="{B281CCAE-33C4-48B7-8A5E-FB6BE4F0B414}" destId="{BAA33097-9F13-43D8-9BEC-45161D092774}" srcOrd="0" destOrd="0" presId="urn:microsoft.com/office/officeart/2008/layout/AlternatingHexagons"/>
    <dgm:cxn modelId="{6793BF9D-FD54-4CA7-B71A-621C2A1AEB75}" srcId="{0ADF944D-422C-4880-B2EE-536C60448DB1}" destId="{5CB97F9A-5BF1-416A-B484-9B2727EADC47}" srcOrd="2" destOrd="0" parTransId="{E159297E-3315-4B7C-8F3D-6E7C1F70B03D}" sibTransId="{49F3C79F-4C7F-4348-93BE-61764C74AEAA}"/>
    <dgm:cxn modelId="{9EB9D6EB-1E3B-43D2-8D2E-763E53A62F23}" srcId="{0ADF944D-422C-4880-B2EE-536C60448DB1}" destId="{5AC31F39-8D7F-4E34-A6C2-8339582CD53E}" srcOrd="1" destOrd="0" parTransId="{4A2C6917-24CB-4724-BA24-DB5E9F5A8CD5}" sibTransId="{ABAF828B-4E90-48D3-A35B-FE0D7D9FB3CD}"/>
    <dgm:cxn modelId="{B616410E-0032-40A6-A1F4-4990D8C8BB75}" type="presOf" srcId="{7DDD73B9-AEBF-42A3-893B-E70698A18B6D}" destId="{FA58BAED-9B39-407C-AD2E-290F59BBF127}" srcOrd="0" destOrd="0" presId="urn:microsoft.com/office/officeart/2008/layout/AlternatingHexagons"/>
    <dgm:cxn modelId="{2FE810C0-7C2F-404E-B2E3-1FD9D4242E94}" type="presOf" srcId="{5CB97F9A-5BF1-416A-B484-9B2727EADC47}" destId="{279DE070-51AC-4AE3-92AC-D4AA7CED1E79}" srcOrd="0" destOrd="0" presId="urn:microsoft.com/office/officeart/2008/layout/AlternatingHexagons"/>
    <dgm:cxn modelId="{D2FBA88A-B64D-490D-A61C-628E3001D056}" type="presOf" srcId="{AB0C4AEB-EDF5-4787-A6FA-AEFE86F51643}" destId="{6EFE7A81-C9F0-45C6-8BE6-16E8BE72B7AA}" srcOrd="0" destOrd="0" presId="urn:microsoft.com/office/officeart/2008/layout/AlternatingHexagons"/>
    <dgm:cxn modelId="{E85D2985-1A3D-4F2D-8D8D-A7F02345DD29}" type="presOf" srcId="{5AC31F39-8D7F-4E34-A6C2-8339582CD53E}" destId="{6E222140-FCF8-4079-8DB2-FFE524A03445}" srcOrd="0" destOrd="0" presId="urn:microsoft.com/office/officeart/2008/layout/AlternatingHexagons"/>
    <dgm:cxn modelId="{1710CC2C-AEE8-4DAB-BD8B-EA870C34F14E}" srcId="{0ADF944D-422C-4880-B2EE-536C60448DB1}" destId="{AB0C4AEB-EDF5-4787-A6FA-AEFE86F51643}" srcOrd="0" destOrd="0" parTransId="{74557B95-F8AC-455C-B508-EE977B525755}" sibTransId="{DC2CCBF8-2F04-4BA6-82F3-285574FE1402}"/>
    <dgm:cxn modelId="{B266A100-5D96-4C6B-84E6-0F8B88A2D1C3}" type="presOf" srcId="{DC2CCBF8-2F04-4BA6-82F3-285574FE1402}" destId="{7B1E7C0E-7825-4719-B2D1-5001639B2FCF}" srcOrd="0" destOrd="0" presId="urn:microsoft.com/office/officeart/2008/layout/AlternatingHexagons"/>
    <dgm:cxn modelId="{650A14CA-88E4-459A-8DFF-42FA72BAC337}" type="presOf" srcId="{49F3C79F-4C7F-4348-93BE-61764C74AEAA}" destId="{64C7B0C2-2F5A-484B-996A-611CF6A16483}" srcOrd="0" destOrd="0" presId="urn:microsoft.com/office/officeart/2008/layout/AlternatingHexagons"/>
    <dgm:cxn modelId="{D681EB62-C279-42F5-AA98-382A720501EE}" type="presParOf" srcId="{354495EA-0B8A-404D-A6E8-3F4F9ED4D103}" destId="{824A6301-28A6-4E38-9E94-FDD98C9804B0}" srcOrd="0" destOrd="0" presId="urn:microsoft.com/office/officeart/2008/layout/AlternatingHexagons"/>
    <dgm:cxn modelId="{AC727331-6452-45A9-9FD1-418B11B04E0D}" type="presParOf" srcId="{824A6301-28A6-4E38-9E94-FDD98C9804B0}" destId="{6EFE7A81-C9F0-45C6-8BE6-16E8BE72B7AA}" srcOrd="0" destOrd="0" presId="urn:microsoft.com/office/officeart/2008/layout/AlternatingHexagons"/>
    <dgm:cxn modelId="{D8F555B0-BA9D-4564-85F1-6B282EBEED00}" type="presParOf" srcId="{824A6301-28A6-4E38-9E94-FDD98C9804B0}" destId="{BDF57D4B-A52E-41FD-963C-ADB9F354DCB3}" srcOrd="1" destOrd="0" presId="urn:microsoft.com/office/officeart/2008/layout/AlternatingHexagons"/>
    <dgm:cxn modelId="{A4C445A1-1447-478B-8DEC-AD6221CA1BF7}" type="presParOf" srcId="{824A6301-28A6-4E38-9E94-FDD98C9804B0}" destId="{FDBB33AC-064D-48DB-A148-2FF8F216D45C}" srcOrd="2" destOrd="0" presId="urn:microsoft.com/office/officeart/2008/layout/AlternatingHexagons"/>
    <dgm:cxn modelId="{7B550B7A-B03A-494B-9F29-CB7B460090FC}" type="presParOf" srcId="{824A6301-28A6-4E38-9E94-FDD98C9804B0}" destId="{694655BB-12FB-4971-B998-5479438E185F}" srcOrd="3" destOrd="0" presId="urn:microsoft.com/office/officeart/2008/layout/AlternatingHexagons"/>
    <dgm:cxn modelId="{D38AB623-33E5-4F9A-8946-85D8B23373D5}" type="presParOf" srcId="{824A6301-28A6-4E38-9E94-FDD98C9804B0}" destId="{7B1E7C0E-7825-4719-B2D1-5001639B2FCF}" srcOrd="4" destOrd="0" presId="urn:microsoft.com/office/officeart/2008/layout/AlternatingHexagons"/>
    <dgm:cxn modelId="{43213FD6-CA31-4F49-B049-0A721608D7B9}" type="presParOf" srcId="{354495EA-0B8A-404D-A6E8-3F4F9ED4D103}" destId="{BB6D8281-1166-4F95-B340-B84EDBD4CCB9}" srcOrd="1" destOrd="0" presId="urn:microsoft.com/office/officeart/2008/layout/AlternatingHexagons"/>
    <dgm:cxn modelId="{7FDA669C-BE24-4CD1-B964-6F8B03998152}" type="presParOf" srcId="{354495EA-0B8A-404D-A6E8-3F4F9ED4D103}" destId="{21E59C11-8709-47BD-A7A8-15E874AD22C4}" srcOrd="2" destOrd="0" presId="urn:microsoft.com/office/officeart/2008/layout/AlternatingHexagons"/>
    <dgm:cxn modelId="{3290CAF2-A080-4484-AFC1-3072BB2AA717}" type="presParOf" srcId="{21E59C11-8709-47BD-A7A8-15E874AD22C4}" destId="{6E222140-FCF8-4079-8DB2-FFE524A03445}" srcOrd="0" destOrd="0" presId="urn:microsoft.com/office/officeart/2008/layout/AlternatingHexagons"/>
    <dgm:cxn modelId="{FA12BB6E-AE40-4FCC-B7CA-EC6474FCC229}" type="presParOf" srcId="{21E59C11-8709-47BD-A7A8-15E874AD22C4}" destId="{4F17F3AB-904C-4EDF-A3C0-47D5B0C19C12}" srcOrd="1" destOrd="0" presId="urn:microsoft.com/office/officeart/2008/layout/AlternatingHexagons"/>
    <dgm:cxn modelId="{1237502C-C335-45A0-A6B6-6B15FC0FF1A1}" type="presParOf" srcId="{21E59C11-8709-47BD-A7A8-15E874AD22C4}" destId="{7EE6F284-9585-46EB-986A-73A0846B0B70}" srcOrd="2" destOrd="0" presId="urn:microsoft.com/office/officeart/2008/layout/AlternatingHexagons"/>
    <dgm:cxn modelId="{6D370D9E-3C0F-4D10-BB73-7BDCA3CECE48}" type="presParOf" srcId="{21E59C11-8709-47BD-A7A8-15E874AD22C4}" destId="{C54A0FCE-E28D-4807-88F2-7E5E967D094C}" srcOrd="3" destOrd="0" presId="urn:microsoft.com/office/officeart/2008/layout/AlternatingHexagons"/>
    <dgm:cxn modelId="{EA1FC7C4-29B4-4CAF-98FA-46546B23A1DB}" type="presParOf" srcId="{21E59C11-8709-47BD-A7A8-15E874AD22C4}" destId="{5D2F35B4-D738-4E0B-8340-92CBDFCC50BA}" srcOrd="4" destOrd="0" presId="urn:microsoft.com/office/officeart/2008/layout/AlternatingHexagons"/>
    <dgm:cxn modelId="{36D1516D-6B77-47EB-824D-A7B970D35C42}" type="presParOf" srcId="{354495EA-0B8A-404D-A6E8-3F4F9ED4D103}" destId="{56B78E3C-681B-4B19-BDEF-BDD0A50237E2}" srcOrd="3" destOrd="0" presId="urn:microsoft.com/office/officeart/2008/layout/AlternatingHexagons"/>
    <dgm:cxn modelId="{11B5317D-FFFF-47AE-83A1-9DA08539BBC3}" type="presParOf" srcId="{354495EA-0B8A-404D-A6E8-3F4F9ED4D103}" destId="{59D76631-AA63-4E95-A859-4A789CB55049}" srcOrd="4" destOrd="0" presId="urn:microsoft.com/office/officeart/2008/layout/AlternatingHexagons"/>
    <dgm:cxn modelId="{E4C90599-1AD0-4748-877D-1FCE9F51EBBB}" type="presParOf" srcId="{59D76631-AA63-4E95-A859-4A789CB55049}" destId="{279DE070-51AC-4AE3-92AC-D4AA7CED1E79}" srcOrd="0" destOrd="0" presId="urn:microsoft.com/office/officeart/2008/layout/AlternatingHexagons"/>
    <dgm:cxn modelId="{B46DE024-D0AA-4B97-BFBF-E3210D33D5A5}" type="presParOf" srcId="{59D76631-AA63-4E95-A859-4A789CB55049}" destId="{0DB61177-2E87-4817-9FB9-87EE3871ECB7}" srcOrd="1" destOrd="0" presId="urn:microsoft.com/office/officeart/2008/layout/AlternatingHexagons"/>
    <dgm:cxn modelId="{52C59B86-12D6-45C5-8904-7A49C8962BE8}" type="presParOf" srcId="{59D76631-AA63-4E95-A859-4A789CB55049}" destId="{3DB46948-2846-41A3-A343-B74D3E162D6F}" srcOrd="2" destOrd="0" presId="urn:microsoft.com/office/officeart/2008/layout/AlternatingHexagons"/>
    <dgm:cxn modelId="{39FD8907-9D38-4A11-B1E1-342DF0EE454E}" type="presParOf" srcId="{59D76631-AA63-4E95-A859-4A789CB55049}" destId="{228D5C1C-EAD2-413F-8963-A84F854C01FB}" srcOrd="3" destOrd="0" presId="urn:microsoft.com/office/officeart/2008/layout/AlternatingHexagons"/>
    <dgm:cxn modelId="{7C8A038F-164D-4120-B6C3-64AEA829530D}" type="presParOf" srcId="{59D76631-AA63-4E95-A859-4A789CB55049}" destId="{64C7B0C2-2F5A-484B-996A-611CF6A16483}" srcOrd="4" destOrd="0" presId="urn:microsoft.com/office/officeart/2008/layout/AlternatingHexagons"/>
    <dgm:cxn modelId="{DC28E140-ACED-43C1-B2FE-F3A3AB2FF0A6}" type="presParOf" srcId="{354495EA-0B8A-404D-A6E8-3F4F9ED4D103}" destId="{63145805-A168-4217-B833-991E52EC0E2C}" srcOrd="5" destOrd="0" presId="urn:microsoft.com/office/officeart/2008/layout/AlternatingHexagons"/>
    <dgm:cxn modelId="{9F898067-43A9-46F0-99D1-4204C84053B9}" type="presParOf" srcId="{354495EA-0B8A-404D-A6E8-3F4F9ED4D103}" destId="{58D7085B-9D90-4246-AF48-13941A829FEB}" srcOrd="6" destOrd="0" presId="urn:microsoft.com/office/officeart/2008/layout/AlternatingHexagons"/>
    <dgm:cxn modelId="{56656E0C-3976-435D-9C71-B0F3AD4E41FF}" type="presParOf" srcId="{58D7085B-9D90-4246-AF48-13941A829FEB}" destId="{FA58BAED-9B39-407C-AD2E-290F59BBF127}" srcOrd="0" destOrd="0" presId="urn:microsoft.com/office/officeart/2008/layout/AlternatingHexagons"/>
    <dgm:cxn modelId="{1BF6AEE6-BA70-4300-8262-FC58E9D43F8C}" type="presParOf" srcId="{58D7085B-9D90-4246-AF48-13941A829FEB}" destId="{9830BD09-F043-4E83-BCA5-E45DD7601BF3}" srcOrd="1" destOrd="0" presId="urn:microsoft.com/office/officeart/2008/layout/AlternatingHexagons"/>
    <dgm:cxn modelId="{B682399E-416C-49D5-8A5A-5C9898D9210B}" type="presParOf" srcId="{58D7085B-9D90-4246-AF48-13941A829FEB}" destId="{0025DAC9-27FF-4C2D-8AA7-27B650674828}" srcOrd="2" destOrd="0" presId="urn:microsoft.com/office/officeart/2008/layout/AlternatingHexagons"/>
    <dgm:cxn modelId="{3518D6D6-E74E-43BC-BD9D-3B87B49FC667}" type="presParOf" srcId="{58D7085B-9D90-4246-AF48-13941A829FEB}" destId="{DA361CF6-B2D5-46CF-A315-975AA1251F63}" srcOrd="3" destOrd="0" presId="urn:microsoft.com/office/officeart/2008/layout/AlternatingHexagons"/>
    <dgm:cxn modelId="{BBE0449A-11E9-4638-A8FE-F5B9E9905AB7}" type="presParOf" srcId="{58D7085B-9D90-4246-AF48-13941A829FEB}" destId="{BAA33097-9F13-43D8-9BEC-45161D09277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549915-23E1-4C44-96C5-03F73A125913}" type="doc">
      <dgm:prSet loTypeId="urn:microsoft.com/office/officeart/2005/8/layout/radial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D5E36C4-90F7-45E9-A5C7-310FAE085EF9}">
      <dgm:prSet phldrT="[Текст]" custT="1"/>
      <dgm:spPr/>
      <dgm:t>
        <a:bodyPr/>
        <a:lstStyle/>
        <a:p>
          <a:r>
            <a:rPr lang="ru-RU" sz="1400" b="1" dirty="0" smtClean="0"/>
            <a:t>МДОУ 24</a:t>
          </a:r>
          <a:endParaRPr lang="ru-RU" sz="1400" dirty="0"/>
        </a:p>
      </dgm:t>
    </dgm:pt>
    <dgm:pt modelId="{ED13E5B3-2ABF-483B-A296-7F53E14D93D5}" type="parTrans" cxnId="{2794C810-06D1-4E2E-A07F-6E7310762F5D}">
      <dgm:prSet/>
      <dgm:spPr/>
      <dgm:t>
        <a:bodyPr/>
        <a:lstStyle/>
        <a:p>
          <a:endParaRPr lang="ru-RU"/>
        </a:p>
      </dgm:t>
    </dgm:pt>
    <dgm:pt modelId="{C6486E88-CE6D-48BE-BE24-F50BA3A46619}" type="sibTrans" cxnId="{2794C810-06D1-4E2E-A07F-6E7310762F5D}">
      <dgm:prSet/>
      <dgm:spPr/>
      <dgm:t>
        <a:bodyPr/>
        <a:lstStyle/>
        <a:p>
          <a:endParaRPr lang="ru-RU"/>
        </a:p>
      </dgm:t>
    </dgm:pt>
    <dgm:pt modelId="{739C4683-A815-45F6-ABBF-2E74E9AB6E72}">
      <dgm:prSet phldrT="[Текст]" custT="1"/>
      <dgm:spPr/>
      <dgm:t>
        <a:bodyPr/>
        <a:lstStyle/>
        <a:p>
          <a:r>
            <a:rPr lang="ru-RU" sz="1400" b="1" dirty="0" smtClean="0"/>
            <a:t>МДОУ 50</a:t>
          </a:r>
          <a:endParaRPr lang="ru-RU" sz="1400" dirty="0"/>
        </a:p>
      </dgm:t>
    </dgm:pt>
    <dgm:pt modelId="{6B18F5CA-BD9D-4385-A413-BA549A87EFC2}" type="parTrans" cxnId="{8FBD4AAD-0549-436F-97C2-D3860FC344ED}">
      <dgm:prSet/>
      <dgm:spPr/>
      <dgm:t>
        <a:bodyPr/>
        <a:lstStyle/>
        <a:p>
          <a:endParaRPr lang="ru-RU"/>
        </a:p>
      </dgm:t>
    </dgm:pt>
    <dgm:pt modelId="{6AD9944C-2DEB-4132-98CB-61922AD38B30}" type="sibTrans" cxnId="{8FBD4AAD-0549-436F-97C2-D3860FC344ED}">
      <dgm:prSet/>
      <dgm:spPr/>
      <dgm:t>
        <a:bodyPr/>
        <a:lstStyle/>
        <a:p>
          <a:endParaRPr lang="ru-RU"/>
        </a:p>
      </dgm:t>
    </dgm:pt>
    <dgm:pt modelId="{33C595D3-14A7-4BC6-949C-2F1E031ABEBF}">
      <dgm:prSet phldrT="[Текст]" custT="1"/>
      <dgm:spPr/>
      <dgm:t>
        <a:bodyPr/>
        <a:lstStyle/>
        <a:p>
          <a:r>
            <a:rPr lang="ru-RU" sz="1400" b="1" dirty="0" smtClean="0"/>
            <a:t>МДОУ 92</a:t>
          </a:r>
          <a:endParaRPr lang="ru-RU" sz="1400" dirty="0"/>
        </a:p>
      </dgm:t>
    </dgm:pt>
    <dgm:pt modelId="{AE8CC62D-5FEE-4E2A-8B08-BC33A4908197}" type="parTrans" cxnId="{F9F37B0E-EE08-49DC-9C20-8C813372C2DD}">
      <dgm:prSet/>
      <dgm:spPr/>
      <dgm:t>
        <a:bodyPr/>
        <a:lstStyle/>
        <a:p>
          <a:endParaRPr lang="ru-RU"/>
        </a:p>
      </dgm:t>
    </dgm:pt>
    <dgm:pt modelId="{273513BC-44A5-4EEE-8CE9-2F8730B2E464}" type="sibTrans" cxnId="{F9F37B0E-EE08-49DC-9C20-8C813372C2DD}">
      <dgm:prSet/>
      <dgm:spPr/>
      <dgm:t>
        <a:bodyPr/>
        <a:lstStyle/>
        <a:p>
          <a:endParaRPr lang="ru-RU"/>
        </a:p>
      </dgm:t>
    </dgm:pt>
    <dgm:pt modelId="{322F6EC4-AC4E-473D-88C6-E815747818EA}">
      <dgm:prSet phldrT="[Текст]" custT="1"/>
      <dgm:spPr/>
      <dgm:t>
        <a:bodyPr/>
        <a:lstStyle/>
        <a:p>
          <a:r>
            <a:rPr lang="ru-RU" sz="1400" b="1" dirty="0" smtClean="0"/>
            <a:t>МДОУ 94</a:t>
          </a:r>
          <a:endParaRPr lang="ru-RU" sz="1400" dirty="0"/>
        </a:p>
      </dgm:t>
    </dgm:pt>
    <dgm:pt modelId="{F3018434-BE9B-4FAE-B0DF-8B72FE5C9610}" type="parTrans" cxnId="{42F01E2A-4295-4BFF-A33B-F8CFCC39BAEF}">
      <dgm:prSet/>
      <dgm:spPr/>
      <dgm:t>
        <a:bodyPr/>
        <a:lstStyle/>
        <a:p>
          <a:endParaRPr lang="ru-RU"/>
        </a:p>
      </dgm:t>
    </dgm:pt>
    <dgm:pt modelId="{1E9296E4-463F-431E-9F61-53D07CCA7C80}" type="sibTrans" cxnId="{42F01E2A-4295-4BFF-A33B-F8CFCC39BAEF}">
      <dgm:prSet/>
      <dgm:spPr/>
      <dgm:t>
        <a:bodyPr/>
        <a:lstStyle/>
        <a:p>
          <a:endParaRPr lang="ru-RU"/>
        </a:p>
      </dgm:t>
    </dgm:pt>
    <dgm:pt modelId="{B68EE464-E814-4B98-8C42-06DBBA31C4DD}">
      <dgm:prSet phldrT="[Текст]"/>
      <dgm:spPr/>
      <dgm:t>
        <a:bodyPr/>
        <a:lstStyle/>
        <a:p>
          <a:r>
            <a:rPr lang="ru-RU" b="1" dirty="0" smtClean="0"/>
            <a:t>МДОУ 98</a:t>
          </a:r>
          <a:endParaRPr lang="ru-RU" dirty="0"/>
        </a:p>
      </dgm:t>
    </dgm:pt>
    <dgm:pt modelId="{07A9233A-DE08-4837-9BF6-A7FEFC046CE6}" type="parTrans" cxnId="{E5D39F81-7ED0-4E90-BA78-59B2FE8EAA24}">
      <dgm:prSet/>
      <dgm:spPr/>
      <dgm:t>
        <a:bodyPr/>
        <a:lstStyle/>
        <a:p>
          <a:endParaRPr lang="ru-RU"/>
        </a:p>
      </dgm:t>
    </dgm:pt>
    <dgm:pt modelId="{C7FB9384-EEBB-4871-8999-95A523F0DCE0}" type="sibTrans" cxnId="{E5D39F81-7ED0-4E90-BA78-59B2FE8EAA24}">
      <dgm:prSet/>
      <dgm:spPr/>
      <dgm:t>
        <a:bodyPr/>
        <a:lstStyle/>
        <a:p>
          <a:endParaRPr lang="ru-RU"/>
        </a:p>
      </dgm:t>
    </dgm:pt>
    <dgm:pt modelId="{4A1DD3F5-67A0-4527-8D08-B91ACFD3F878}">
      <dgm:prSet phldrT="[Текст]"/>
      <dgm:spPr/>
      <dgm:t>
        <a:bodyPr/>
        <a:lstStyle/>
        <a:p>
          <a:r>
            <a:rPr lang="ru-RU" b="1" dirty="0" smtClean="0"/>
            <a:t>МДОУ 274</a:t>
          </a:r>
          <a:endParaRPr lang="ru-RU" dirty="0"/>
        </a:p>
      </dgm:t>
    </dgm:pt>
    <dgm:pt modelId="{41E91B3A-CE10-4506-BAF1-F26335F3B898}" type="parTrans" cxnId="{97E9E0D6-B06C-4B3C-8A79-01F9E5D8152B}">
      <dgm:prSet/>
      <dgm:spPr/>
      <dgm:t>
        <a:bodyPr/>
        <a:lstStyle/>
        <a:p>
          <a:endParaRPr lang="ru-RU"/>
        </a:p>
      </dgm:t>
    </dgm:pt>
    <dgm:pt modelId="{9E1A75CB-AA0A-4B09-AAC0-65C889716C5A}" type="sibTrans" cxnId="{97E9E0D6-B06C-4B3C-8A79-01F9E5D8152B}">
      <dgm:prSet/>
      <dgm:spPr/>
      <dgm:t>
        <a:bodyPr/>
        <a:lstStyle/>
        <a:p>
          <a:endParaRPr lang="ru-RU"/>
        </a:p>
      </dgm:t>
    </dgm:pt>
    <dgm:pt modelId="{15233A7B-48B6-4E7D-9BB9-B3652464A9C6}">
      <dgm:prSet phldrT="[Текст]"/>
      <dgm:spPr/>
      <dgm:t>
        <a:bodyPr/>
        <a:lstStyle/>
        <a:p>
          <a:r>
            <a:rPr lang="ru-RU" b="1" dirty="0" smtClean="0"/>
            <a:t>МДОУ 323</a:t>
          </a:r>
          <a:endParaRPr lang="ru-RU" dirty="0"/>
        </a:p>
      </dgm:t>
    </dgm:pt>
    <dgm:pt modelId="{4296FA1B-EBED-4AFA-8D06-150A7C66184C}" type="parTrans" cxnId="{65145801-2DC2-4B44-8A01-A5CBE1DD93BD}">
      <dgm:prSet/>
      <dgm:spPr/>
      <dgm:t>
        <a:bodyPr/>
        <a:lstStyle/>
        <a:p>
          <a:endParaRPr lang="ru-RU"/>
        </a:p>
      </dgm:t>
    </dgm:pt>
    <dgm:pt modelId="{499B4597-56D1-4AC5-9AB9-DB881589D0D5}" type="sibTrans" cxnId="{65145801-2DC2-4B44-8A01-A5CBE1DD93BD}">
      <dgm:prSet/>
      <dgm:spPr/>
      <dgm:t>
        <a:bodyPr/>
        <a:lstStyle/>
        <a:p>
          <a:endParaRPr lang="ru-RU"/>
        </a:p>
      </dgm:t>
    </dgm:pt>
    <dgm:pt modelId="{B304B467-7333-4A9A-82A3-749842E414B2}">
      <dgm:prSet phldrT="[Текст]" custT="1"/>
      <dgm:spPr/>
      <dgm:t>
        <a:bodyPr/>
        <a:lstStyle/>
        <a:p>
          <a:r>
            <a:rPr lang="ru-RU" sz="1300" b="1" dirty="0" smtClean="0"/>
            <a:t>СП Гимназии 14</a:t>
          </a:r>
          <a:endParaRPr lang="ru-RU" sz="1300" b="1" dirty="0"/>
        </a:p>
      </dgm:t>
    </dgm:pt>
    <dgm:pt modelId="{95ECA78E-4BAB-421D-B0E4-ADB85C085E65}" type="parTrans" cxnId="{C211B0B5-8737-416E-8FCD-3CFC09EF64D6}">
      <dgm:prSet/>
      <dgm:spPr/>
      <dgm:t>
        <a:bodyPr/>
        <a:lstStyle/>
        <a:p>
          <a:endParaRPr lang="ru-RU"/>
        </a:p>
      </dgm:t>
    </dgm:pt>
    <dgm:pt modelId="{F9174AB5-1DE0-4EE6-8916-5A8B9388F486}" type="sibTrans" cxnId="{C211B0B5-8737-416E-8FCD-3CFC09EF64D6}">
      <dgm:prSet/>
      <dgm:spPr/>
      <dgm:t>
        <a:bodyPr/>
        <a:lstStyle/>
        <a:p>
          <a:endParaRPr lang="ru-RU"/>
        </a:p>
      </dgm:t>
    </dgm:pt>
    <dgm:pt modelId="{9244F77C-4102-431A-B4B6-65D729D698CE}">
      <dgm:prSet phldrT="[Текст]" phldr="1"/>
      <dgm:spPr/>
      <dgm:t>
        <a:bodyPr/>
        <a:lstStyle/>
        <a:p>
          <a:endParaRPr lang="ru-RU" dirty="0"/>
        </a:p>
      </dgm:t>
    </dgm:pt>
    <dgm:pt modelId="{C5D09A91-5C43-4630-A806-0F3EDE041807}" type="sibTrans" cxnId="{8CF3AFA2-ECB3-4986-8B07-00C658F90C7D}">
      <dgm:prSet/>
      <dgm:spPr/>
      <dgm:t>
        <a:bodyPr/>
        <a:lstStyle/>
        <a:p>
          <a:endParaRPr lang="ru-RU"/>
        </a:p>
      </dgm:t>
    </dgm:pt>
    <dgm:pt modelId="{F68BB331-DFD0-43C8-A981-6391F7979AB4}" type="parTrans" cxnId="{8CF3AFA2-ECB3-4986-8B07-00C658F90C7D}">
      <dgm:prSet/>
      <dgm:spPr/>
      <dgm:t>
        <a:bodyPr/>
        <a:lstStyle/>
        <a:p>
          <a:endParaRPr lang="ru-RU"/>
        </a:p>
      </dgm:t>
    </dgm:pt>
    <dgm:pt modelId="{EF64B2D9-A7CF-49F8-946E-35E016C3967C}">
      <dgm:prSet phldrT="[Текст]" custT="1"/>
      <dgm:spPr/>
      <dgm:t>
        <a:bodyPr/>
        <a:lstStyle/>
        <a:p>
          <a:r>
            <a:rPr lang="ru-RU" sz="1400" b="1" dirty="0" smtClean="0"/>
            <a:t>МДОУ 12</a:t>
          </a:r>
          <a:endParaRPr lang="ru-RU" sz="1400" dirty="0"/>
        </a:p>
      </dgm:t>
    </dgm:pt>
    <dgm:pt modelId="{793A8027-7E02-4435-90F5-448889D540AC}" type="sibTrans" cxnId="{CD8E65EB-FC30-4592-9A26-6BD5E4DD7A5C}">
      <dgm:prSet/>
      <dgm:spPr/>
      <dgm:t>
        <a:bodyPr/>
        <a:lstStyle/>
        <a:p>
          <a:endParaRPr lang="ru-RU"/>
        </a:p>
      </dgm:t>
    </dgm:pt>
    <dgm:pt modelId="{75D28422-41ED-4A3B-AA15-CEE2BFADA7CE}" type="parTrans" cxnId="{CD8E65EB-FC30-4592-9A26-6BD5E4DD7A5C}">
      <dgm:prSet/>
      <dgm:spPr/>
      <dgm:t>
        <a:bodyPr/>
        <a:lstStyle/>
        <a:p>
          <a:endParaRPr lang="ru-RU"/>
        </a:p>
      </dgm:t>
    </dgm:pt>
    <dgm:pt modelId="{71C3A458-CC51-4E3B-942A-0CC129F99542}" type="pres">
      <dgm:prSet presAssocID="{7C549915-23E1-4C44-96C5-03F73A12591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955569-9A50-40AD-A006-105105DF4F14}" type="pres">
      <dgm:prSet presAssocID="{9244F77C-4102-431A-B4B6-65D729D698CE}" presName="centerShape" presStyleLbl="node0" presStyleIdx="0" presStyleCnt="1"/>
      <dgm:spPr/>
      <dgm:t>
        <a:bodyPr/>
        <a:lstStyle/>
        <a:p>
          <a:endParaRPr lang="ru-RU"/>
        </a:p>
      </dgm:t>
    </dgm:pt>
    <dgm:pt modelId="{BBE2AE16-0975-44F9-96C2-FBA0A2AE6F94}" type="pres">
      <dgm:prSet presAssocID="{EF64B2D9-A7CF-49F8-946E-35E016C3967C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16F91-2407-48D6-8C18-4C4560018C67}" type="pres">
      <dgm:prSet presAssocID="{EF64B2D9-A7CF-49F8-946E-35E016C3967C}" presName="dummy" presStyleCnt="0"/>
      <dgm:spPr/>
    </dgm:pt>
    <dgm:pt modelId="{F55C88F1-CDCB-48D3-99CD-20A2B3CA8DAC}" type="pres">
      <dgm:prSet presAssocID="{793A8027-7E02-4435-90F5-448889D540AC}" presName="sibTrans" presStyleLbl="sibTrans2D1" presStyleIdx="0" presStyleCnt="9"/>
      <dgm:spPr/>
      <dgm:t>
        <a:bodyPr/>
        <a:lstStyle/>
        <a:p>
          <a:endParaRPr lang="ru-RU"/>
        </a:p>
      </dgm:t>
    </dgm:pt>
    <dgm:pt modelId="{8FBBA4BF-5A1C-42DF-9AC1-C16427AB92BB}" type="pres">
      <dgm:prSet presAssocID="{CD5E36C4-90F7-45E9-A5C7-310FAE085EF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AC28C-02B0-4A75-80E2-6A1455144C8F}" type="pres">
      <dgm:prSet presAssocID="{CD5E36C4-90F7-45E9-A5C7-310FAE085EF9}" presName="dummy" presStyleCnt="0"/>
      <dgm:spPr/>
    </dgm:pt>
    <dgm:pt modelId="{F8730340-14A8-4F84-9BFA-4BE3B5BFDCB0}" type="pres">
      <dgm:prSet presAssocID="{C6486E88-CE6D-48BE-BE24-F50BA3A46619}" presName="sibTrans" presStyleLbl="sibTrans2D1" presStyleIdx="1" presStyleCnt="9"/>
      <dgm:spPr/>
      <dgm:t>
        <a:bodyPr/>
        <a:lstStyle/>
        <a:p>
          <a:endParaRPr lang="ru-RU"/>
        </a:p>
      </dgm:t>
    </dgm:pt>
    <dgm:pt modelId="{231847E3-5759-4D23-B940-2B73804EA449}" type="pres">
      <dgm:prSet presAssocID="{739C4683-A815-45F6-ABBF-2E74E9AB6E72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90FFC0-4B18-490D-8FD8-9F171E484F81}" type="pres">
      <dgm:prSet presAssocID="{739C4683-A815-45F6-ABBF-2E74E9AB6E72}" presName="dummy" presStyleCnt="0"/>
      <dgm:spPr/>
    </dgm:pt>
    <dgm:pt modelId="{39CE4F79-6A04-4665-AB8D-B080616024B8}" type="pres">
      <dgm:prSet presAssocID="{6AD9944C-2DEB-4132-98CB-61922AD38B30}" presName="sibTrans" presStyleLbl="sibTrans2D1" presStyleIdx="2" presStyleCnt="9"/>
      <dgm:spPr/>
      <dgm:t>
        <a:bodyPr/>
        <a:lstStyle/>
        <a:p>
          <a:endParaRPr lang="ru-RU"/>
        </a:p>
      </dgm:t>
    </dgm:pt>
    <dgm:pt modelId="{A49B80F9-7A50-4CCB-B843-6AD4E6162670}" type="pres">
      <dgm:prSet presAssocID="{322F6EC4-AC4E-473D-88C6-E815747818EA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5D6E4-5BEA-4745-A77B-1B4ACD01FCC6}" type="pres">
      <dgm:prSet presAssocID="{322F6EC4-AC4E-473D-88C6-E815747818EA}" presName="dummy" presStyleCnt="0"/>
      <dgm:spPr/>
    </dgm:pt>
    <dgm:pt modelId="{A1B20027-5035-4155-BC54-BFCEDAA1A7BC}" type="pres">
      <dgm:prSet presAssocID="{1E9296E4-463F-431E-9F61-53D07CCA7C80}" presName="sibTrans" presStyleLbl="sibTrans2D1" presStyleIdx="3" presStyleCnt="9" custLinFactNeighborX="-1569" custLinFactNeighborY="802"/>
      <dgm:spPr/>
      <dgm:t>
        <a:bodyPr/>
        <a:lstStyle/>
        <a:p>
          <a:endParaRPr lang="ru-RU"/>
        </a:p>
      </dgm:t>
    </dgm:pt>
    <dgm:pt modelId="{7FF048F2-E930-4283-AECD-59ECC4BAAAC9}" type="pres">
      <dgm:prSet presAssocID="{33C595D3-14A7-4BC6-949C-2F1E031ABEB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209C9-6323-487D-B46B-D889A8E1C33D}" type="pres">
      <dgm:prSet presAssocID="{33C595D3-14A7-4BC6-949C-2F1E031ABEBF}" presName="dummy" presStyleCnt="0"/>
      <dgm:spPr/>
    </dgm:pt>
    <dgm:pt modelId="{7863129E-C61B-467A-8AB8-3A3EC793AD2D}" type="pres">
      <dgm:prSet presAssocID="{273513BC-44A5-4EEE-8CE9-2F8730B2E464}" presName="sibTrans" presStyleLbl="sibTrans2D1" presStyleIdx="4" presStyleCnt="9"/>
      <dgm:spPr/>
      <dgm:t>
        <a:bodyPr/>
        <a:lstStyle/>
        <a:p>
          <a:endParaRPr lang="ru-RU"/>
        </a:p>
      </dgm:t>
    </dgm:pt>
    <dgm:pt modelId="{DB27B203-155F-4936-B235-F77F098049C1}" type="pres">
      <dgm:prSet presAssocID="{B68EE464-E814-4B98-8C42-06DBBA31C4D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E9333A-3B15-4A66-A643-EC165DF649D9}" type="pres">
      <dgm:prSet presAssocID="{B68EE464-E814-4B98-8C42-06DBBA31C4DD}" presName="dummy" presStyleCnt="0"/>
      <dgm:spPr/>
    </dgm:pt>
    <dgm:pt modelId="{57AE1083-68AE-42BE-992E-D466AEDF8857}" type="pres">
      <dgm:prSet presAssocID="{C7FB9384-EEBB-4871-8999-95A523F0DCE0}" presName="sibTrans" presStyleLbl="sibTrans2D1" presStyleIdx="5" presStyleCnt="9"/>
      <dgm:spPr/>
      <dgm:t>
        <a:bodyPr/>
        <a:lstStyle/>
        <a:p>
          <a:endParaRPr lang="ru-RU"/>
        </a:p>
      </dgm:t>
    </dgm:pt>
    <dgm:pt modelId="{6B3B9281-8468-4AD3-BEBA-39AD443F691D}" type="pres">
      <dgm:prSet presAssocID="{4A1DD3F5-67A0-4527-8D08-B91ACFD3F87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2865E-DAF1-45B3-8663-704B044FB446}" type="pres">
      <dgm:prSet presAssocID="{4A1DD3F5-67A0-4527-8D08-B91ACFD3F878}" presName="dummy" presStyleCnt="0"/>
      <dgm:spPr/>
    </dgm:pt>
    <dgm:pt modelId="{BD8CD5BE-4598-40B0-91C5-6539E2F0CB2B}" type="pres">
      <dgm:prSet presAssocID="{9E1A75CB-AA0A-4B09-AAC0-65C889716C5A}" presName="sibTrans" presStyleLbl="sibTrans2D1" presStyleIdx="6" presStyleCnt="9"/>
      <dgm:spPr/>
      <dgm:t>
        <a:bodyPr/>
        <a:lstStyle/>
        <a:p>
          <a:endParaRPr lang="ru-RU"/>
        </a:p>
      </dgm:t>
    </dgm:pt>
    <dgm:pt modelId="{3E486FA4-A0DE-4159-BCC3-B250E921FC80}" type="pres">
      <dgm:prSet presAssocID="{15233A7B-48B6-4E7D-9BB9-B3652464A9C6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4E96E9-6F43-4845-868E-2828530C7877}" type="pres">
      <dgm:prSet presAssocID="{15233A7B-48B6-4E7D-9BB9-B3652464A9C6}" presName="dummy" presStyleCnt="0"/>
      <dgm:spPr/>
    </dgm:pt>
    <dgm:pt modelId="{AAEAB291-E031-473E-BF5E-5809C765608F}" type="pres">
      <dgm:prSet presAssocID="{499B4597-56D1-4AC5-9AB9-DB881589D0D5}" presName="sibTrans" presStyleLbl="sibTrans2D1" presStyleIdx="7" presStyleCnt="9"/>
      <dgm:spPr/>
      <dgm:t>
        <a:bodyPr/>
        <a:lstStyle/>
        <a:p>
          <a:endParaRPr lang="ru-RU"/>
        </a:p>
      </dgm:t>
    </dgm:pt>
    <dgm:pt modelId="{67B56B1B-16FA-47E0-B5E0-ED5736F7F04A}" type="pres">
      <dgm:prSet presAssocID="{B304B467-7333-4A9A-82A3-749842E414B2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E247BD-7BCF-43F8-8913-03FD38B1865B}" type="pres">
      <dgm:prSet presAssocID="{B304B467-7333-4A9A-82A3-749842E414B2}" presName="dummy" presStyleCnt="0"/>
      <dgm:spPr/>
    </dgm:pt>
    <dgm:pt modelId="{6258FAD6-3D72-4FBF-9C06-5881375BD47D}" type="pres">
      <dgm:prSet presAssocID="{F9174AB5-1DE0-4EE6-8916-5A8B9388F486}" presName="sibTrans" presStyleLbl="sibTrans2D1" presStyleIdx="8" presStyleCnt="9"/>
      <dgm:spPr/>
      <dgm:t>
        <a:bodyPr/>
        <a:lstStyle/>
        <a:p>
          <a:endParaRPr lang="ru-RU"/>
        </a:p>
      </dgm:t>
    </dgm:pt>
  </dgm:ptLst>
  <dgm:cxnLst>
    <dgm:cxn modelId="{8FBD4AAD-0549-436F-97C2-D3860FC344ED}" srcId="{9244F77C-4102-431A-B4B6-65D729D698CE}" destId="{739C4683-A815-45F6-ABBF-2E74E9AB6E72}" srcOrd="2" destOrd="0" parTransId="{6B18F5CA-BD9D-4385-A413-BA549A87EFC2}" sibTransId="{6AD9944C-2DEB-4132-98CB-61922AD38B30}"/>
    <dgm:cxn modelId="{0A0A4F2D-7DC3-46CE-B56F-5CD4CBD3C405}" type="presOf" srcId="{739C4683-A815-45F6-ABBF-2E74E9AB6E72}" destId="{231847E3-5759-4D23-B940-2B73804EA449}" srcOrd="0" destOrd="0" presId="urn:microsoft.com/office/officeart/2005/8/layout/radial6"/>
    <dgm:cxn modelId="{9579475A-C231-4A9A-98E2-94B2BF470995}" type="presOf" srcId="{15233A7B-48B6-4E7D-9BB9-B3652464A9C6}" destId="{3E486FA4-A0DE-4159-BCC3-B250E921FC80}" srcOrd="0" destOrd="0" presId="urn:microsoft.com/office/officeart/2005/8/layout/radial6"/>
    <dgm:cxn modelId="{E5D39F81-7ED0-4E90-BA78-59B2FE8EAA24}" srcId="{9244F77C-4102-431A-B4B6-65D729D698CE}" destId="{B68EE464-E814-4B98-8C42-06DBBA31C4DD}" srcOrd="5" destOrd="0" parTransId="{07A9233A-DE08-4837-9BF6-A7FEFC046CE6}" sibTransId="{C7FB9384-EEBB-4871-8999-95A523F0DCE0}"/>
    <dgm:cxn modelId="{DCD02BFF-D551-49BE-A1F7-6FD3697A96F2}" type="presOf" srcId="{793A8027-7E02-4435-90F5-448889D540AC}" destId="{F55C88F1-CDCB-48D3-99CD-20A2B3CA8DAC}" srcOrd="0" destOrd="0" presId="urn:microsoft.com/office/officeart/2005/8/layout/radial6"/>
    <dgm:cxn modelId="{FAA74E2C-7867-4888-A0D1-BEA320CBA7C7}" type="presOf" srcId="{B304B467-7333-4A9A-82A3-749842E414B2}" destId="{67B56B1B-16FA-47E0-B5E0-ED5736F7F04A}" srcOrd="0" destOrd="0" presId="urn:microsoft.com/office/officeart/2005/8/layout/radial6"/>
    <dgm:cxn modelId="{1DCC2069-E373-4829-A40A-0BA26525A5F2}" type="presOf" srcId="{EF64B2D9-A7CF-49F8-946E-35E016C3967C}" destId="{BBE2AE16-0975-44F9-96C2-FBA0A2AE6F94}" srcOrd="0" destOrd="0" presId="urn:microsoft.com/office/officeart/2005/8/layout/radial6"/>
    <dgm:cxn modelId="{29B6F52B-C201-45F3-BDCA-BC21637B4C40}" type="presOf" srcId="{6AD9944C-2DEB-4132-98CB-61922AD38B30}" destId="{39CE4F79-6A04-4665-AB8D-B080616024B8}" srcOrd="0" destOrd="0" presId="urn:microsoft.com/office/officeart/2005/8/layout/radial6"/>
    <dgm:cxn modelId="{5F5A48E5-012C-41F0-9125-6A0FBC6DDA18}" type="presOf" srcId="{CD5E36C4-90F7-45E9-A5C7-310FAE085EF9}" destId="{8FBBA4BF-5A1C-42DF-9AC1-C16427AB92BB}" srcOrd="0" destOrd="0" presId="urn:microsoft.com/office/officeart/2005/8/layout/radial6"/>
    <dgm:cxn modelId="{C211B0B5-8737-416E-8FCD-3CFC09EF64D6}" srcId="{9244F77C-4102-431A-B4B6-65D729D698CE}" destId="{B304B467-7333-4A9A-82A3-749842E414B2}" srcOrd="8" destOrd="0" parTransId="{95ECA78E-4BAB-421D-B0E4-ADB85C085E65}" sibTransId="{F9174AB5-1DE0-4EE6-8916-5A8B9388F486}"/>
    <dgm:cxn modelId="{F9F37B0E-EE08-49DC-9C20-8C813372C2DD}" srcId="{9244F77C-4102-431A-B4B6-65D729D698CE}" destId="{33C595D3-14A7-4BC6-949C-2F1E031ABEBF}" srcOrd="4" destOrd="0" parTransId="{AE8CC62D-5FEE-4E2A-8B08-BC33A4908197}" sibTransId="{273513BC-44A5-4EEE-8CE9-2F8730B2E464}"/>
    <dgm:cxn modelId="{AB1CFA07-E67D-428D-83F3-4D4B2BDC913C}" type="presOf" srcId="{499B4597-56D1-4AC5-9AB9-DB881589D0D5}" destId="{AAEAB291-E031-473E-BF5E-5809C765608F}" srcOrd="0" destOrd="0" presId="urn:microsoft.com/office/officeart/2005/8/layout/radial6"/>
    <dgm:cxn modelId="{2FCF0791-12D2-4769-BD4F-97AEAF4B872C}" type="presOf" srcId="{7C549915-23E1-4C44-96C5-03F73A125913}" destId="{71C3A458-CC51-4E3B-942A-0CC129F99542}" srcOrd="0" destOrd="0" presId="urn:microsoft.com/office/officeart/2005/8/layout/radial6"/>
    <dgm:cxn modelId="{7CAF7ACC-D5BF-4042-8498-A5844A81E0BF}" type="presOf" srcId="{C6486E88-CE6D-48BE-BE24-F50BA3A46619}" destId="{F8730340-14A8-4F84-9BFA-4BE3B5BFDCB0}" srcOrd="0" destOrd="0" presId="urn:microsoft.com/office/officeart/2005/8/layout/radial6"/>
    <dgm:cxn modelId="{2794C810-06D1-4E2E-A07F-6E7310762F5D}" srcId="{9244F77C-4102-431A-B4B6-65D729D698CE}" destId="{CD5E36C4-90F7-45E9-A5C7-310FAE085EF9}" srcOrd="1" destOrd="0" parTransId="{ED13E5B3-2ABF-483B-A296-7F53E14D93D5}" sibTransId="{C6486E88-CE6D-48BE-BE24-F50BA3A46619}"/>
    <dgm:cxn modelId="{A6327047-947F-4D75-B967-BB6973BE7B83}" type="presOf" srcId="{4A1DD3F5-67A0-4527-8D08-B91ACFD3F878}" destId="{6B3B9281-8468-4AD3-BEBA-39AD443F691D}" srcOrd="0" destOrd="0" presId="urn:microsoft.com/office/officeart/2005/8/layout/radial6"/>
    <dgm:cxn modelId="{2FDCAD08-595B-495F-BC32-933FB1B0E55D}" type="presOf" srcId="{33C595D3-14A7-4BC6-949C-2F1E031ABEBF}" destId="{7FF048F2-E930-4283-AECD-59ECC4BAAAC9}" srcOrd="0" destOrd="0" presId="urn:microsoft.com/office/officeart/2005/8/layout/radial6"/>
    <dgm:cxn modelId="{5524ED97-ACE7-4EDE-8594-DAD5E890CC91}" type="presOf" srcId="{322F6EC4-AC4E-473D-88C6-E815747818EA}" destId="{A49B80F9-7A50-4CCB-B843-6AD4E6162670}" srcOrd="0" destOrd="0" presId="urn:microsoft.com/office/officeart/2005/8/layout/radial6"/>
    <dgm:cxn modelId="{BEB0594D-E7D1-43D1-B81D-895795CC432B}" type="presOf" srcId="{9244F77C-4102-431A-B4B6-65D729D698CE}" destId="{2A955569-9A50-40AD-A006-105105DF4F14}" srcOrd="0" destOrd="0" presId="urn:microsoft.com/office/officeart/2005/8/layout/radial6"/>
    <dgm:cxn modelId="{9970A6F0-10EB-4B59-800E-3FB755482175}" type="presOf" srcId="{9E1A75CB-AA0A-4B09-AAC0-65C889716C5A}" destId="{BD8CD5BE-4598-40B0-91C5-6539E2F0CB2B}" srcOrd="0" destOrd="0" presId="urn:microsoft.com/office/officeart/2005/8/layout/radial6"/>
    <dgm:cxn modelId="{65145801-2DC2-4B44-8A01-A5CBE1DD93BD}" srcId="{9244F77C-4102-431A-B4B6-65D729D698CE}" destId="{15233A7B-48B6-4E7D-9BB9-B3652464A9C6}" srcOrd="7" destOrd="0" parTransId="{4296FA1B-EBED-4AFA-8D06-150A7C66184C}" sibTransId="{499B4597-56D1-4AC5-9AB9-DB881589D0D5}"/>
    <dgm:cxn modelId="{42F01E2A-4295-4BFF-A33B-F8CFCC39BAEF}" srcId="{9244F77C-4102-431A-B4B6-65D729D698CE}" destId="{322F6EC4-AC4E-473D-88C6-E815747818EA}" srcOrd="3" destOrd="0" parTransId="{F3018434-BE9B-4FAE-B0DF-8B72FE5C9610}" sibTransId="{1E9296E4-463F-431E-9F61-53D07CCA7C80}"/>
    <dgm:cxn modelId="{BF12AF04-FC6B-49DC-A8E6-911E0D6186BD}" type="presOf" srcId="{C7FB9384-EEBB-4871-8999-95A523F0DCE0}" destId="{57AE1083-68AE-42BE-992E-D466AEDF8857}" srcOrd="0" destOrd="0" presId="urn:microsoft.com/office/officeart/2005/8/layout/radial6"/>
    <dgm:cxn modelId="{97E9E0D6-B06C-4B3C-8A79-01F9E5D8152B}" srcId="{9244F77C-4102-431A-B4B6-65D729D698CE}" destId="{4A1DD3F5-67A0-4527-8D08-B91ACFD3F878}" srcOrd="6" destOrd="0" parTransId="{41E91B3A-CE10-4506-BAF1-F26335F3B898}" sibTransId="{9E1A75CB-AA0A-4B09-AAC0-65C889716C5A}"/>
    <dgm:cxn modelId="{2DD1C61A-61AF-461B-9F40-647412835DA3}" type="presOf" srcId="{F9174AB5-1DE0-4EE6-8916-5A8B9388F486}" destId="{6258FAD6-3D72-4FBF-9C06-5881375BD47D}" srcOrd="0" destOrd="0" presId="urn:microsoft.com/office/officeart/2005/8/layout/radial6"/>
    <dgm:cxn modelId="{8CF3AFA2-ECB3-4986-8B07-00C658F90C7D}" srcId="{7C549915-23E1-4C44-96C5-03F73A125913}" destId="{9244F77C-4102-431A-B4B6-65D729D698CE}" srcOrd="0" destOrd="0" parTransId="{F68BB331-DFD0-43C8-A981-6391F7979AB4}" sibTransId="{C5D09A91-5C43-4630-A806-0F3EDE041807}"/>
    <dgm:cxn modelId="{B82548F3-4F0E-4D43-AE69-56BB21F825B6}" type="presOf" srcId="{B68EE464-E814-4B98-8C42-06DBBA31C4DD}" destId="{DB27B203-155F-4936-B235-F77F098049C1}" srcOrd="0" destOrd="0" presId="urn:microsoft.com/office/officeart/2005/8/layout/radial6"/>
    <dgm:cxn modelId="{A1AD417C-0806-4EA7-A611-641E9DDC9F05}" type="presOf" srcId="{273513BC-44A5-4EEE-8CE9-2F8730B2E464}" destId="{7863129E-C61B-467A-8AB8-3A3EC793AD2D}" srcOrd="0" destOrd="0" presId="urn:microsoft.com/office/officeart/2005/8/layout/radial6"/>
    <dgm:cxn modelId="{CD8E65EB-FC30-4592-9A26-6BD5E4DD7A5C}" srcId="{9244F77C-4102-431A-B4B6-65D729D698CE}" destId="{EF64B2D9-A7CF-49F8-946E-35E016C3967C}" srcOrd="0" destOrd="0" parTransId="{75D28422-41ED-4A3B-AA15-CEE2BFADA7CE}" sibTransId="{793A8027-7E02-4435-90F5-448889D540AC}"/>
    <dgm:cxn modelId="{DBF9592E-771F-46E8-B9F2-A38E38994F1F}" type="presOf" srcId="{1E9296E4-463F-431E-9F61-53D07CCA7C80}" destId="{A1B20027-5035-4155-BC54-BFCEDAA1A7BC}" srcOrd="0" destOrd="0" presId="urn:microsoft.com/office/officeart/2005/8/layout/radial6"/>
    <dgm:cxn modelId="{FD3D857F-3F5D-4CE5-8D55-03E2DF9348D3}" type="presParOf" srcId="{71C3A458-CC51-4E3B-942A-0CC129F99542}" destId="{2A955569-9A50-40AD-A006-105105DF4F14}" srcOrd="0" destOrd="0" presId="urn:microsoft.com/office/officeart/2005/8/layout/radial6"/>
    <dgm:cxn modelId="{1030B915-7F59-4121-B218-BFD3A194570F}" type="presParOf" srcId="{71C3A458-CC51-4E3B-942A-0CC129F99542}" destId="{BBE2AE16-0975-44F9-96C2-FBA0A2AE6F94}" srcOrd="1" destOrd="0" presId="urn:microsoft.com/office/officeart/2005/8/layout/radial6"/>
    <dgm:cxn modelId="{42987B9C-1EB2-42FC-9BD1-F62D9C8B68BA}" type="presParOf" srcId="{71C3A458-CC51-4E3B-942A-0CC129F99542}" destId="{49A16F91-2407-48D6-8C18-4C4560018C67}" srcOrd="2" destOrd="0" presId="urn:microsoft.com/office/officeart/2005/8/layout/radial6"/>
    <dgm:cxn modelId="{FE1E7FCA-3BEE-4994-BE7E-4829958E0B7D}" type="presParOf" srcId="{71C3A458-CC51-4E3B-942A-0CC129F99542}" destId="{F55C88F1-CDCB-48D3-99CD-20A2B3CA8DAC}" srcOrd="3" destOrd="0" presId="urn:microsoft.com/office/officeart/2005/8/layout/radial6"/>
    <dgm:cxn modelId="{5245C25F-5704-4845-98E3-C30F8674B49F}" type="presParOf" srcId="{71C3A458-CC51-4E3B-942A-0CC129F99542}" destId="{8FBBA4BF-5A1C-42DF-9AC1-C16427AB92BB}" srcOrd="4" destOrd="0" presId="urn:microsoft.com/office/officeart/2005/8/layout/radial6"/>
    <dgm:cxn modelId="{439D44BF-750A-4FAB-8C8A-6A367621C3BC}" type="presParOf" srcId="{71C3A458-CC51-4E3B-942A-0CC129F99542}" destId="{130AC28C-02B0-4A75-80E2-6A1455144C8F}" srcOrd="5" destOrd="0" presId="urn:microsoft.com/office/officeart/2005/8/layout/radial6"/>
    <dgm:cxn modelId="{CC93D6DA-0875-4122-80AD-DE81BB766C5C}" type="presParOf" srcId="{71C3A458-CC51-4E3B-942A-0CC129F99542}" destId="{F8730340-14A8-4F84-9BFA-4BE3B5BFDCB0}" srcOrd="6" destOrd="0" presId="urn:microsoft.com/office/officeart/2005/8/layout/radial6"/>
    <dgm:cxn modelId="{32401758-0F18-4021-9B6A-AFFC9F7EA6DC}" type="presParOf" srcId="{71C3A458-CC51-4E3B-942A-0CC129F99542}" destId="{231847E3-5759-4D23-B940-2B73804EA449}" srcOrd="7" destOrd="0" presId="urn:microsoft.com/office/officeart/2005/8/layout/radial6"/>
    <dgm:cxn modelId="{1A946768-6217-424A-BCED-D65EBF125F13}" type="presParOf" srcId="{71C3A458-CC51-4E3B-942A-0CC129F99542}" destId="{E190FFC0-4B18-490D-8FD8-9F171E484F81}" srcOrd="8" destOrd="0" presId="urn:microsoft.com/office/officeart/2005/8/layout/radial6"/>
    <dgm:cxn modelId="{FD8F6B83-8616-4D07-80F3-571DF8901B59}" type="presParOf" srcId="{71C3A458-CC51-4E3B-942A-0CC129F99542}" destId="{39CE4F79-6A04-4665-AB8D-B080616024B8}" srcOrd="9" destOrd="0" presId="urn:microsoft.com/office/officeart/2005/8/layout/radial6"/>
    <dgm:cxn modelId="{EF3F90DD-827F-4E62-A595-5E89D33C676E}" type="presParOf" srcId="{71C3A458-CC51-4E3B-942A-0CC129F99542}" destId="{A49B80F9-7A50-4CCB-B843-6AD4E6162670}" srcOrd="10" destOrd="0" presId="urn:microsoft.com/office/officeart/2005/8/layout/radial6"/>
    <dgm:cxn modelId="{8CB8E2C5-C5FC-4FC4-AE8F-41F0506A0DF0}" type="presParOf" srcId="{71C3A458-CC51-4E3B-942A-0CC129F99542}" destId="{D5D5D6E4-5BEA-4745-A77B-1B4ACD01FCC6}" srcOrd="11" destOrd="0" presId="urn:microsoft.com/office/officeart/2005/8/layout/radial6"/>
    <dgm:cxn modelId="{B08C22B9-E208-488C-8951-64AAD1EF1665}" type="presParOf" srcId="{71C3A458-CC51-4E3B-942A-0CC129F99542}" destId="{A1B20027-5035-4155-BC54-BFCEDAA1A7BC}" srcOrd="12" destOrd="0" presId="urn:microsoft.com/office/officeart/2005/8/layout/radial6"/>
    <dgm:cxn modelId="{FC3C0CCE-5A71-4DFC-AD56-8902308C42FD}" type="presParOf" srcId="{71C3A458-CC51-4E3B-942A-0CC129F99542}" destId="{7FF048F2-E930-4283-AECD-59ECC4BAAAC9}" srcOrd="13" destOrd="0" presId="urn:microsoft.com/office/officeart/2005/8/layout/radial6"/>
    <dgm:cxn modelId="{A06CF383-2277-47F9-850A-2896EBA4B3D8}" type="presParOf" srcId="{71C3A458-CC51-4E3B-942A-0CC129F99542}" destId="{5C5209C9-6323-487D-B46B-D889A8E1C33D}" srcOrd="14" destOrd="0" presId="urn:microsoft.com/office/officeart/2005/8/layout/radial6"/>
    <dgm:cxn modelId="{1F159197-932D-4DBF-9CB4-C9018C4A17E5}" type="presParOf" srcId="{71C3A458-CC51-4E3B-942A-0CC129F99542}" destId="{7863129E-C61B-467A-8AB8-3A3EC793AD2D}" srcOrd="15" destOrd="0" presId="urn:microsoft.com/office/officeart/2005/8/layout/radial6"/>
    <dgm:cxn modelId="{A9623135-A523-4542-8430-603372B567F2}" type="presParOf" srcId="{71C3A458-CC51-4E3B-942A-0CC129F99542}" destId="{DB27B203-155F-4936-B235-F77F098049C1}" srcOrd="16" destOrd="0" presId="urn:microsoft.com/office/officeart/2005/8/layout/radial6"/>
    <dgm:cxn modelId="{F17A86D9-5A79-4945-869F-A7461FCF4A54}" type="presParOf" srcId="{71C3A458-CC51-4E3B-942A-0CC129F99542}" destId="{68E9333A-3B15-4A66-A643-EC165DF649D9}" srcOrd="17" destOrd="0" presId="urn:microsoft.com/office/officeart/2005/8/layout/radial6"/>
    <dgm:cxn modelId="{FBD41F9C-1893-4FE8-A741-3CA4E8E8C919}" type="presParOf" srcId="{71C3A458-CC51-4E3B-942A-0CC129F99542}" destId="{57AE1083-68AE-42BE-992E-D466AEDF8857}" srcOrd="18" destOrd="0" presId="urn:microsoft.com/office/officeart/2005/8/layout/radial6"/>
    <dgm:cxn modelId="{BBAECFD9-C4C4-42E2-B401-3972ACFCAB89}" type="presParOf" srcId="{71C3A458-CC51-4E3B-942A-0CC129F99542}" destId="{6B3B9281-8468-4AD3-BEBA-39AD443F691D}" srcOrd="19" destOrd="0" presId="urn:microsoft.com/office/officeart/2005/8/layout/radial6"/>
    <dgm:cxn modelId="{AFCF82F8-7439-458A-A879-9AC2E3C218D5}" type="presParOf" srcId="{71C3A458-CC51-4E3B-942A-0CC129F99542}" destId="{6EF2865E-DAF1-45B3-8663-704B044FB446}" srcOrd="20" destOrd="0" presId="urn:microsoft.com/office/officeart/2005/8/layout/radial6"/>
    <dgm:cxn modelId="{319BD680-0DF3-4378-A5F3-7A3053D12290}" type="presParOf" srcId="{71C3A458-CC51-4E3B-942A-0CC129F99542}" destId="{BD8CD5BE-4598-40B0-91C5-6539E2F0CB2B}" srcOrd="21" destOrd="0" presId="urn:microsoft.com/office/officeart/2005/8/layout/radial6"/>
    <dgm:cxn modelId="{2577E5BE-0D1F-4ECA-AC35-70F87EA568D9}" type="presParOf" srcId="{71C3A458-CC51-4E3B-942A-0CC129F99542}" destId="{3E486FA4-A0DE-4159-BCC3-B250E921FC80}" srcOrd="22" destOrd="0" presId="urn:microsoft.com/office/officeart/2005/8/layout/radial6"/>
    <dgm:cxn modelId="{2A2A349A-7490-4EB8-B3BD-6CBE65F4D348}" type="presParOf" srcId="{71C3A458-CC51-4E3B-942A-0CC129F99542}" destId="{DA4E96E9-6F43-4845-868E-2828530C7877}" srcOrd="23" destOrd="0" presId="urn:microsoft.com/office/officeart/2005/8/layout/radial6"/>
    <dgm:cxn modelId="{530B74FD-3D69-4BBA-9863-29129D3AF4A9}" type="presParOf" srcId="{71C3A458-CC51-4E3B-942A-0CC129F99542}" destId="{AAEAB291-E031-473E-BF5E-5809C765608F}" srcOrd="24" destOrd="0" presId="urn:microsoft.com/office/officeart/2005/8/layout/radial6"/>
    <dgm:cxn modelId="{ED4E8B0D-2A33-4632-9DF2-3F9EA2B45F5E}" type="presParOf" srcId="{71C3A458-CC51-4E3B-942A-0CC129F99542}" destId="{67B56B1B-16FA-47E0-B5E0-ED5736F7F04A}" srcOrd="25" destOrd="0" presId="urn:microsoft.com/office/officeart/2005/8/layout/radial6"/>
    <dgm:cxn modelId="{0ECD4598-CBA0-4868-A885-661BD34E08E8}" type="presParOf" srcId="{71C3A458-CC51-4E3B-942A-0CC129F99542}" destId="{F5E247BD-7BCF-43F8-8913-03FD38B1865B}" srcOrd="26" destOrd="0" presId="urn:microsoft.com/office/officeart/2005/8/layout/radial6"/>
    <dgm:cxn modelId="{986E1240-ED7E-4A29-9821-00C60B764542}" type="presParOf" srcId="{71C3A458-CC51-4E3B-942A-0CC129F99542}" destId="{6258FAD6-3D72-4FBF-9C06-5881375BD47D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427A9C-498C-4397-B871-66420EF14DF4}" type="doc">
      <dgm:prSet loTypeId="urn:microsoft.com/office/officeart/2005/8/layout/defaul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3C47ED2E-84A0-4772-876B-020B31999E3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«Гражданская активность»</a:t>
          </a:r>
          <a:endParaRPr lang="ru-RU" sz="1800" dirty="0">
            <a:solidFill>
              <a:schemeClr val="tx1"/>
            </a:solidFill>
          </a:endParaRPr>
        </a:p>
      </dgm:t>
    </dgm:pt>
    <dgm:pt modelId="{A3F63E42-FC59-4A1A-A093-CE3B6D1AAEA7}" type="parTrans" cxnId="{E3DFF8CD-A207-4B8C-A277-4F88D3BF465D}">
      <dgm:prSet/>
      <dgm:spPr/>
      <dgm:t>
        <a:bodyPr/>
        <a:lstStyle/>
        <a:p>
          <a:endParaRPr lang="ru-RU"/>
        </a:p>
      </dgm:t>
    </dgm:pt>
    <dgm:pt modelId="{E8785C1E-B563-4251-BF6B-F045FC1F840F}" type="sibTrans" cxnId="{E3DFF8CD-A207-4B8C-A277-4F88D3BF465D}">
      <dgm:prSet/>
      <dgm:spPr/>
      <dgm:t>
        <a:bodyPr/>
        <a:lstStyle/>
        <a:p>
          <a:endParaRPr lang="ru-RU"/>
        </a:p>
      </dgm:t>
    </dgm:pt>
    <dgm:pt modelId="{DE6CC96C-44F3-4FEE-8B18-CF88661721C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«Военно-патриотическое»</a:t>
          </a:r>
          <a:endParaRPr lang="ru-RU" dirty="0">
            <a:solidFill>
              <a:schemeClr val="tx1"/>
            </a:solidFill>
          </a:endParaRPr>
        </a:p>
      </dgm:t>
    </dgm:pt>
    <dgm:pt modelId="{CA6BC3B7-207C-4757-A395-256E8F1D8AF4}" type="parTrans" cxnId="{DA33D35F-2767-448B-90DD-08A8D1181081}">
      <dgm:prSet/>
      <dgm:spPr/>
      <dgm:t>
        <a:bodyPr/>
        <a:lstStyle/>
        <a:p>
          <a:endParaRPr lang="ru-RU"/>
        </a:p>
      </dgm:t>
    </dgm:pt>
    <dgm:pt modelId="{3376B5B4-0E3E-446C-BF78-10FEEE0CA74D}" type="sibTrans" cxnId="{DA33D35F-2767-448B-90DD-08A8D1181081}">
      <dgm:prSet/>
      <dgm:spPr/>
      <dgm:t>
        <a:bodyPr/>
        <a:lstStyle/>
        <a:p>
          <a:endParaRPr lang="ru-RU"/>
        </a:p>
      </dgm:t>
    </dgm:pt>
    <dgm:pt modelId="{7D111F31-2502-4E12-AAAA-73C73A57353D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«Информационно-</a:t>
          </a:r>
          <a:r>
            <a:rPr lang="ru-RU" sz="1400" b="1" dirty="0" err="1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медийное</a:t>
          </a:r>
          <a:r>
            <a:rPr lang="ru-RU" sz="14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»</a:t>
          </a:r>
          <a:endParaRPr lang="ru-RU" sz="1400" dirty="0">
            <a:solidFill>
              <a:schemeClr val="tx1"/>
            </a:solidFill>
          </a:endParaRPr>
        </a:p>
      </dgm:t>
    </dgm:pt>
    <dgm:pt modelId="{EF6B906F-A515-4C5F-BD7C-81CCC71F46D6}" type="parTrans" cxnId="{0CFD0390-BB21-4862-8785-C0AA8D15F3D2}">
      <dgm:prSet/>
      <dgm:spPr/>
      <dgm:t>
        <a:bodyPr/>
        <a:lstStyle/>
        <a:p>
          <a:endParaRPr lang="ru-RU"/>
        </a:p>
      </dgm:t>
    </dgm:pt>
    <dgm:pt modelId="{FAC9E9D5-DF79-4CB0-839E-380916089545}" type="sibTrans" cxnId="{0CFD0390-BB21-4862-8785-C0AA8D15F3D2}">
      <dgm:prSet/>
      <dgm:spPr/>
      <dgm:t>
        <a:bodyPr/>
        <a:lstStyle/>
        <a:p>
          <a:endParaRPr lang="ru-RU"/>
        </a:p>
      </dgm:t>
    </dgm:pt>
    <dgm:pt modelId="{C6E6190E-FED6-4F9B-9715-5C41769F66D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«Личностное развитие</a:t>
          </a:r>
          <a:r>
            <a:rPr lang="ru-RU" sz="20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»</a:t>
          </a:r>
          <a:endParaRPr lang="ru-RU" sz="2000" dirty="0">
            <a:solidFill>
              <a:schemeClr val="tx1"/>
            </a:solidFill>
          </a:endParaRPr>
        </a:p>
      </dgm:t>
    </dgm:pt>
    <dgm:pt modelId="{9DE5FAB8-657F-44CD-9CB0-8735CC1004E8}" type="parTrans" cxnId="{0AFBD583-9D22-4E70-A007-674CEA7A17BF}">
      <dgm:prSet/>
      <dgm:spPr/>
      <dgm:t>
        <a:bodyPr/>
        <a:lstStyle/>
        <a:p>
          <a:endParaRPr lang="ru-RU"/>
        </a:p>
      </dgm:t>
    </dgm:pt>
    <dgm:pt modelId="{93662157-D222-4316-848E-818FE8B32862}" type="sibTrans" cxnId="{0AFBD583-9D22-4E70-A007-674CEA7A17BF}">
      <dgm:prSet/>
      <dgm:spPr/>
      <dgm:t>
        <a:bodyPr/>
        <a:lstStyle/>
        <a:p>
          <a:endParaRPr lang="ru-RU"/>
        </a:p>
      </dgm:t>
    </dgm:pt>
    <dgm:pt modelId="{A88D835B-6A70-4DE6-8948-1EF1ED968E90}" type="pres">
      <dgm:prSet presAssocID="{A8427A9C-498C-4397-B871-66420EF14DF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503B4C-43B6-47A2-8866-8954BDC5620A}" type="pres">
      <dgm:prSet presAssocID="{3C47ED2E-84A0-4772-876B-020B31999E3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35B9F3-D254-4473-B376-BF3328B3CB61}" type="pres">
      <dgm:prSet presAssocID="{E8785C1E-B563-4251-BF6B-F045FC1F840F}" presName="sibTrans" presStyleCnt="0"/>
      <dgm:spPr/>
      <dgm:t>
        <a:bodyPr/>
        <a:lstStyle/>
        <a:p>
          <a:endParaRPr lang="ru-RU"/>
        </a:p>
      </dgm:t>
    </dgm:pt>
    <dgm:pt modelId="{F7FB25EE-1571-4EE4-91A9-9270E3E5692C}" type="pres">
      <dgm:prSet presAssocID="{DE6CC96C-44F3-4FEE-8B18-CF88661721C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56019-1452-43CA-8EE8-F1AF831CFCB6}" type="pres">
      <dgm:prSet presAssocID="{3376B5B4-0E3E-446C-BF78-10FEEE0CA74D}" presName="sibTrans" presStyleCnt="0"/>
      <dgm:spPr/>
      <dgm:t>
        <a:bodyPr/>
        <a:lstStyle/>
        <a:p>
          <a:endParaRPr lang="ru-RU"/>
        </a:p>
      </dgm:t>
    </dgm:pt>
    <dgm:pt modelId="{53E0CAA1-DBE6-4E6A-B8DE-75A3EBBEEDCD}" type="pres">
      <dgm:prSet presAssocID="{7D111F31-2502-4E12-AAAA-73C73A57353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61F6C-B3F9-4315-B350-414F6A743344}" type="pres">
      <dgm:prSet presAssocID="{FAC9E9D5-DF79-4CB0-839E-380916089545}" presName="sibTrans" presStyleCnt="0"/>
      <dgm:spPr/>
      <dgm:t>
        <a:bodyPr/>
        <a:lstStyle/>
        <a:p>
          <a:endParaRPr lang="ru-RU"/>
        </a:p>
      </dgm:t>
    </dgm:pt>
    <dgm:pt modelId="{38374CDC-E107-4475-B891-C1FA0DD90515}" type="pres">
      <dgm:prSet presAssocID="{C6E6190E-FED6-4F9B-9715-5C41769F66D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706E2F-FEEE-4D9B-9037-86E29FC0D622}" type="presOf" srcId="{C6E6190E-FED6-4F9B-9715-5C41769F66D8}" destId="{38374CDC-E107-4475-B891-C1FA0DD90515}" srcOrd="0" destOrd="0" presId="urn:microsoft.com/office/officeart/2005/8/layout/default"/>
    <dgm:cxn modelId="{26282997-9AF9-4248-B863-47B3BEE4D80C}" type="presOf" srcId="{DE6CC96C-44F3-4FEE-8B18-CF88661721C0}" destId="{F7FB25EE-1571-4EE4-91A9-9270E3E5692C}" srcOrd="0" destOrd="0" presId="urn:microsoft.com/office/officeart/2005/8/layout/default"/>
    <dgm:cxn modelId="{0DF51A0E-739F-47BD-A221-C635DE3D86EE}" type="presOf" srcId="{7D111F31-2502-4E12-AAAA-73C73A57353D}" destId="{53E0CAA1-DBE6-4E6A-B8DE-75A3EBBEEDCD}" srcOrd="0" destOrd="0" presId="urn:microsoft.com/office/officeart/2005/8/layout/default"/>
    <dgm:cxn modelId="{0CFD0390-BB21-4862-8785-C0AA8D15F3D2}" srcId="{A8427A9C-498C-4397-B871-66420EF14DF4}" destId="{7D111F31-2502-4E12-AAAA-73C73A57353D}" srcOrd="2" destOrd="0" parTransId="{EF6B906F-A515-4C5F-BD7C-81CCC71F46D6}" sibTransId="{FAC9E9D5-DF79-4CB0-839E-380916089545}"/>
    <dgm:cxn modelId="{DA33D35F-2767-448B-90DD-08A8D1181081}" srcId="{A8427A9C-498C-4397-B871-66420EF14DF4}" destId="{DE6CC96C-44F3-4FEE-8B18-CF88661721C0}" srcOrd="1" destOrd="0" parTransId="{CA6BC3B7-207C-4757-A395-256E8F1D8AF4}" sibTransId="{3376B5B4-0E3E-446C-BF78-10FEEE0CA74D}"/>
    <dgm:cxn modelId="{0AFBD583-9D22-4E70-A007-674CEA7A17BF}" srcId="{A8427A9C-498C-4397-B871-66420EF14DF4}" destId="{C6E6190E-FED6-4F9B-9715-5C41769F66D8}" srcOrd="3" destOrd="0" parTransId="{9DE5FAB8-657F-44CD-9CB0-8735CC1004E8}" sibTransId="{93662157-D222-4316-848E-818FE8B32862}"/>
    <dgm:cxn modelId="{E3DFF8CD-A207-4B8C-A277-4F88D3BF465D}" srcId="{A8427A9C-498C-4397-B871-66420EF14DF4}" destId="{3C47ED2E-84A0-4772-876B-020B31999E3B}" srcOrd="0" destOrd="0" parTransId="{A3F63E42-FC59-4A1A-A093-CE3B6D1AAEA7}" sibTransId="{E8785C1E-B563-4251-BF6B-F045FC1F840F}"/>
    <dgm:cxn modelId="{2ECB3B8D-CA93-423D-8955-6D722420B6CE}" type="presOf" srcId="{A8427A9C-498C-4397-B871-66420EF14DF4}" destId="{A88D835B-6A70-4DE6-8948-1EF1ED968E90}" srcOrd="0" destOrd="0" presId="urn:microsoft.com/office/officeart/2005/8/layout/default"/>
    <dgm:cxn modelId="{255D7849-9505-4B51-8A0D-A22D2B4EA3DD}" type="presOf" srcId="{3C47ED2E-84A0-4772-876B-020B31999E3B}" destId="{E6503B4C-43B6-47A2-8866-8954BDC5620A}" srcOrd="0" destOrd="0" presId="urn:microsoft.com/office/officeart/2005/8/layout/default"/>
    <dgm:cxn modelId="{214381F6-AD76-4DDC-92FF-73C9E9C0578B}" type="presParOf" srcId="{A88D835B-6A70-4DE6-8948-1EF1ED968E90}" destId="{E6503B4C-43B6-47A2-8866-8954BDC5620A}" srcOrd="0" destOrd="0" presId="urn:microsoft.com/office/officeart/2005/8/layout/default"/>
    <dgm:cxn modelId="{70C6ABBF-03F8-40EE-86E6-E1669393D227}" type="presParOf" srcId="{A88D835B-6A70-4DE6-8948-1EF1ED968E90}" destId="{3D35B9F3-D254-4473-B376-BF3328B3CB61}" srcOrd="1" destOrd="0" presId="urn:microsoft.com/office/officeart/2005/8/layout/default"/>
    <dgm:cxn modelId="{B9F5F1AE-A10F-4852-A9DC-54BB5FA4BB89}" type="presParOf" srcId="{A88D835B-6A70-4DE6-8948-1EF1ED968E90}" destId="{F7FB25EE-1571-4EE4-91A9-9270E3E5692C}" srcOrd="2" destOrd="0" presId="urn:microsoft.com/office/officeart/2005/8/layout/default"/>
    <dgm:cxn modelId="{63CE33BB-A188-4672-882D-B614A320249F}" type="presParOf" srcId="{A88D835B-6A70-4DE6-8948-1EF1ED968E90}" destId="{92256019-1452-43CA-8EE8-F1AF831CFCB6}" srcOrd="3" destOrd="0" presId="urn:microsoft.com/office/officeart/2005/8/layout/default"/>
    <dgm:cxn modelId="{00B968CD-F259-4636-9190-75BE7BD7D567}" type="presParOf" srcId="{A88D835B-6A70-4DE6-8948-1EF1ED968E90}" destId="{53E0CAA1-DBE6-4E6A-B8DE-75A3EBBEEDCD}" srcOrd="4" destOrd="0" presId="urn:microsoft.com/office/officeart/2005/8/layout/default"/>
    <dgm:cxn modelId="{29978092-982A-47E9-AAB9-C8FD35F40311}" type="presParOf" srcId="{A88D835B-6A70-4DE6-8948-1EF1ED968E90}" destId="{1F961F6C-B3F9-4315-B350-414F6A743344}" srcOrd="5" destOrd="0" presId="urn:microsoft.com/office/officeart/2005/8/layout/default"/>
    <dgm:cxn modelId="{A6BC5086-9475-4A81-A806-2F7404D05B44}" type="presParOf" srcId="{A88D835B-6A70-4DE6-8948-1EF1ED968E90}" destId="{38374CDC-E107-4475-B891-C1FA0DD9051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304D61-2CA5-48FB-B65B-454E6FFBA658}" type="doc">
      <dgm:prSet loTypeId="urn:microsoft.com/office/officeart/2005/8/layout/l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49F059C-0524-4C26-B570-1BEA50855DF7}">
      <dgm:prSet phldrT="[Текст]"/>
      <dgm:spPr/>
      <dgm:t>
        <a:bodyPr/>
        <a:lstStyle/>
        <a:p>
          <a:r>
            <a:rPr lang="ru-RU" b="1" i="1" dirty="0" smtClean="0">
              <a:latin typeface="+mj-lt"/>
            </a:rPr>
            <a:t>В честь Дня воспитателя и всех дошкольных работников</a:t>
          </a:r>
          <a:endParaRPr lang="ru-RU" dirty="0"/>
        </a:p>
      </dgm:t>
    </dgm:pt>
    <dgm:pt modelId="{CC8F279E-BD68-4FBD-AF41-62F95D2F0A9D}" type="parTrans" cxnId="{7653B1FF-72E3-400F-8A50-2137B07B45EF}">
      <dgm:prSet/>
      <dgm:spPr/>
      <dgm:t>
        <a:bodyPr/>
        <a:lstStyle/>
        <a:p>
          <a:endParaRPr lang="ru-RU"/>
        </a:p>
      </dgm:t>
    </dgm:pt>
    <dgm:pt modelId="{401A1CBC-A0CA-49DE-B0ED-09B30F7C7AFA}" type="sibTrans" cxnId="{7653B1FF-72E3-400F-8A50-2137B07B45EF}">
      <dgm:prSet/>
      <dgm:spPr/>
      <dgm:t>
        <a:bodyPr/>
        <a:lstStyle/>
        <a:p>
          <a:endParaRPr lang="ru-RU"/>
        </a:p>
      </dgm:t>
    </dgm:pt>
    <dgm:pt modelId="{2D8A7EEB-4AF2-46E1-9C38-4BD2704C6743}">
      <dgm:prSet phldrT="[Текст]"/>
      <dgm:spPr/>
      <dgm:t>
        <a:bodyPr/>
        <a:lstStyle/>
        <a:p>
          <a:r>
            <a:rPr lang="ru-RU" b="1" i="1" dirty="0" smtClean="0">
              <a:latin typeface="+mj-lt"/>
            </a:rPr>
            <a:t>Учитель, перед именем твоим</a:t>
          </a:r>
          <a:endParaRPr lang="ru-RU" dirty="0"/>
        </a:p>
      </dgm:t>
    </dgm:pt>
    <dgm:pt modelId="{6DB4D8B0-C465-417B-A22C-3A855979F0D4}" type="parTrans" cxnId="{E9B903B1-035C-4A69-A198-8CC6154EF037}">
      <dgm:prSet/>
      <dgm:spPr/>
      <dgm:t>
        <a:bodyPr/>
        <a:lstStyle/>
        <a:p>
          <a:endParaRPr lang="ru-RU"/>
        </a:p>
      </dgm:t>
    </dgm:pt>
    <dgm:pt modelId="{3CA47C2A-AF2A-4545-A49C-494DEB29A6CA}" type="sibTrans" cxnId="{E9B903B1-035C-4A69-A198-8CC6154EF037}">
      <dgm:prSet/>
      <dgm:spPr/>
      <dgm:t>
        <a:bodyPr/>
        <a:lstStyle/>
        <a:p>
          <a:endParaRPr lang="ru-RU"/>
        </a:p>
      </dgm:t>
    </dgm:pt>
    <dgm:pt modelId="{9FB3AA89-8E04-49DE-B793-7E6E840E1FA3}">
      <dgm:prSet phldrT="[Текст]"/>
      <dgm:spPr/>
      <dgm:t>
        <a:bodyPr/>
        <a:lstStyle/>
        <a:p>
          <a:r>
            <a:rPr lang="ru-RU" b="1" i="1" dirty="0" smtClean="0">
              <a:latin typeface="+mj-lt"/>
            </a:rPr>
            <a:t>Связь поколений</a:t>
          </a:r>
          <a:endParaRPr lang="ru-RU" dirty="0"/>
        </a:p>
      </dgm:t>
    </dgm:pt>
    <dgm:pt modelId="{5F3A7F1D-5203-40F2-ABD5-09C9385DAE37}" type="parTrans" cxnId="{9306545A-781B-4DD0-A0F4-693158975443}">
      <dgm:prSet/>
      <dgm:spPr/>
      <dgm:t>
        <a:bodyPr/>
        <a:lstStyle/>
        <a:p>
          <a:endParaRPr lang="ru-RU"/>
        </a:p>
      </dgm:t>
    </dgm:pt>
    <dgm:pt modelId="{326AB623-1042-46AF-9FC0-F26FCE3E617F}" type="sibTrans" cxnId="{9306545A-781B-4DD0-A0F4-693158975443}">
      <dgm:prSet/>
      <dgm:spPr/>
      <dgm:t>
        <a:bodyPr/>
        <a:lstStyle/>
        <a:p>
          <a:endParaRPr lang="ru-RU"/>
        </a:p>
      </dgm:t>
    </dgm:pt>
    <dgm:pt modelId="{0B5E7B94-0DC4-4B2E-9A57-56BDAED1093C}">
      <dgm:prSet phldrT="[Текст]"/>
      <dgm:spPr/>
      <dgm:t>
        <a:bodyPr/>
        <a:lstStyle/>
        <a:p>
          <a:r>
            <a:rPr lang="ru-RU" b="1" i="1" dirty="0" smtClean="0">
              <a:latin typeface="+mj-lt"/>
            </a:rPr>
            <a:t>День Победы</a:t>
          </a:r>
          <a:endParaRPr lang="ru-RU" dirty="0"/>
        </a:p>
      </dgm:t>
    </dgm:pt>
    <dgm:pt modelId="{B3568DBB-8D59-45D5-8BF7-4B8C9D3A8232}" type="parTrans" cxnId="{457D35E2-8940-44C1-8EAD-DDDB5E6A6541}">
      <dgm:prSet/>
      <dgm:spPr/>
      <dgm:t>
        <a:bodyPr/>
        <a:lstStyle/>
        <a:p>
          <a:endParaRPr lang="ru-RU"/>
        </a:p>
      </dgm:t>
    </dgm:pt>
    <dgm:pt modelId="{A242DFEF-C231-4914-8001-731176DC1753}" type="sibTrans" cxnId="{457D35E2-8940-44C1-8EAD-DDDB5E6A6541}">
      <dgm:prSet/>
      <dgm:spPr/>
      <dgm:t>
        <a:bodyPr/>
        <a:lstStyle/>
        <a:p>
          <a:endParaRPr lang="ru-RU"/>
        </a:p>
      </dgm:t>
    </dgm:pt>
    <dgm:pt modelId="{BF735638-E834-4A90-9BC7-3FF91B7131A6}">
      <dgm:prSet phldrT="[Текст]"/>
      <dgm:spPr/>
      <dgm:t>
        <a:bodyPr/>
        <a:lstStyle/>
        <a:p>
          <a:r>
            <a:rPr lang="ru-RU" b="1" i="1" dirty="0" smtClean="0">
              <a:latin typeface="+mj-lt"/>
            </a:rPr>
            <a:t>Наставник - молодой педагог</a:t>
          </a:r>
          <a:endParaRPr lang="ru-RU" dirty="0"/>
        </a:p>
      </dgm:t>
    </dgm:pt>
    <dgm:pt modelId="{531CD83F-49C4-4447-8AAC-9DA6DC7EC37C}" type="parTrans" cxnId="{D7498727-2B6E-4648-8717-5E0D1D4601D3}">
      <dgm:prSet/>
      <dgm:spPr/>
      <dgm:t>
        <a:bodyPr/>
        <a:lstStyle/>
        <a:p>
          <a:endParaRPr lang="ru-RU"/>
        </a:p>
      </dgm:t>
    </dgm:pt>
    <dgm:pt modelId="{B02E3301-A7E3-43EC-BF3D-1C9724AFB296}" type="sibTrans" cxnId="{D7498727-2B6E-4648-8717-5E0D1D4601D3}">
      <dgm:prSet/>
      <dgm:spPr/>
      <dgm:t>
        <a:bodyPr/>
        <a:lstStyle/>
        <a:p>
          <a:endParaRPr lang="ru-RU"/>
        </a:p>
      </dgm:t>
    </dgm:pt>
    <dgm:pt modelId="{FAA62F33-FF71-4E08-85FA-62F98B91000D}">
      <dgm:prSet phldrT="[Текст]"/>
      <dgm:spPr/>
      <dgm:t>
        <a:bodyPr/>
        <a:lstStyle/>
        <a:p>
          <a:r>
            <a:rPr lang="ru-RU" b="1" dirty="0" smtClean="0">
              <a:latin typeface="+mj-lt"/>
            </a:rPr>
            <a:t>Час Благодарения</a:t>
          </a:r>
          <a:endParaRPr lang="ru-RU" b="1" dirty="0">
            <a:latin typeface="+mj-lt"/>
          </a:endParaRPr>
        </a:p>
      </dgm:t>
    </dgm:pt>
    <dgm:pt modelId="{DCB38210-1756-4A00-8A4C-814DC1BD3B8C}" type="parTrans" cxnId="{45BF25AE-5589-4ACB-AB37-0B1173DB4DC6}">
      <dgm:prSet/>
      <dgm:spPr/>
      <dgm:t>
        <a:bodyPr/>
        <a:lstStyle/>
        <a:p>
          <a:endParaRPr lang="ru-RU"/>
        </a:p>
      </dgm:t>
    </dgm:pt>
    <dgm:pt modelId="{EF74DE87-8109-4D95-AAB0-217B9824ADB3}" type="sibTrans" cxnId="{45BF25AE-5589-4ACB-AB37-0B1173DB4DC6}">
      <dgm:prSet/>
      <dgm:spPr/>
      <dgm:t>
        <a:bodyPr/>
        <a:lstStyle/>
        <a:p>
          <a:endParaRPr lang="ru-RU"/>
        </a:p>
      </dgm:t>
    </dgm:pt>
    <dgm:pt modelId="{ADE93DAE-9C9C-470A-BE40-B0A4AAB9D434}" type="pres">
      <dgm:prSet presAssocID="{86304D61-2CA5-48FB-B65B-454E6FFBA6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42C14A-8F52-4619-B0CF-0B7E25BBED37}" type="pres">
      <dgm:prSet presAssocID="{F49F059C-0524-4C26-B570-1BEA50855DF7}" presName="vertFlow" presStyleCnt="0"/>
      <dgm:spPr/>
    </dgm:pt>
    <dgm:pt modelId="{BCD23825-313A-40F8-828B-AD733E66F2FC}" type="pres">
      <dgm:prSet presAssocID="{F49F059C-0524-4C26-B570-1BEA50855DF7}" presName="header" presStyleLbl="node1" presStyleIdx="0" presStyleCnt="2" custScaleY="123846"/>
      <dgm:spPr/>
      <dgm:t>
        <a:bodyPr/>
        <a:lstStyle/>
        <a:p>
          <a:endParaRPr lang="ru-RU"/>
        </a:p>
      </dgm:t>
    </dgm:pt>
    <dgm:pt modelId="{457DA3D5-8A78-4658-8A36-B1EAABA218DC}" type="pres">
      <dgm:prSet presAssocID="{6DB4D8B0-C465-417B-A22C-3A855979F0D4}" presName="parTrans" presStyleLbl="sibTrans2D1" presStyleIdx="0" presStyleCnt="4"/>
      <dgm:spPr/>
      <dgm:t>
        <a:bodyPr/>
        <a:lstStyle/>
        <a:p>
          <a:endParaRPr lang="ru-RU"/>
        </a:p>
      </dgm:t>
    </dgm:pt>
    <dgm:pt modelId="{43553280-DEE7-49CD-A4DC-517A22CB9F67}" type="pres">
      <dgm:prSet presAssocID="{2D8A7EEB-4AF2-46E1-9C38-4BD2704C6743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747C1-3C30-44E8-B770-A2F2921A9DEE}" type="pres">
      <dgm:prSet presAssocID="{3CA47C2A-AF2A-4545-A49C-494DEB29A6CA}" presName="sibTrans" presStyleLbl="sibTrans2D1" presStyleIdx="1" presStyleCnt="4"/>
      <dgm:spPr/>
      <dgm:t>
        <a:bodyPr/>
        <a:lstStyle/>
        <a:p>
          <a:endParaRPr lang="ru-RU"/>
        </a:p>
      </dgm:t>
    </dgm:pt>
    <dgm:pt modelId="{A2211252-A1C2-4112-B69A-8DEDA10381AD}" type="pres">
      <dgm:prSet presAssocID="{9FB3AA89-8E04-49DE-B793-7E6E840E1FA3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7F084-20A7-4A3D-A13C-431244BE15BA}" type="pres">
      <dgm:prSet presAssocID="{F49F059C-0524-4C26-B570-1BEA50855DF7}" presName="hSp" presStyleCnt="0"/>
      <dgm:spPr/>
    </dgm:pt>
    <dgm:pt modelId="{CE57FAD2-E1A2-47DF-A06F-95C875BC2AA8}" type="pres">
      <dgm:prSet presAssocID="{0B5E7B94-0DC4-4B2E-9A57-56BDAED1093C}" presName="vertFlow" presStyleCnt="0"/>
      <dgm:spPr/>
    </dgm:pt>
    <dgm:pt modelId="{A06DF1DA-FFAD-4F0E-BDFB-8FAFCBE68135}" type="pres">
      <dgm:prSet presAssocID="{0B5E7B94-0DC4-4B2E-9A57-56BDAED1093C}" presName="header" presStyleLbl="node1" presStyleIdx="1" presStyleCnt="2" custLinFactNeighborX="77" custLinFactNeighborY="14359"/>
      <dgm:spPr/>
      <dgm:t>
        <a:bodyPr/>
        <a:lstStyle/>
        <a:p>
          <a:endParaRPr lang="ru-RU"/>
        </a:p>
      </dgm:t>
    </dgm:pt>
    <dgm:pt modelId="{0AA40B0B-8A95-465E-B1E5-1DF8E238E73D}" type="pres">
      <dgm:prSet presAssocID="{531CD83F-49C4-4447-8AAC-9DA6DC7EC37C}" presName="parTrans" presStyleLbl="sibTrans2D1" presStyleIdx="2" presStyleCnt="4"/>
      <dgm:spPr/>
      <dgm:t>
        <a:bodyPr/>
        <a:lstStyle/>
        <a:p>
          <a:endParaRPr lang="ru-RU"/>
        </a:p>
      </dgm:t>
    </dgm:pt>
    <dgm:pt modelId="{B9D51EB1-BACD-4327-8859-7D30D1444809}" type="pres">
      <dgm:prSet presAssocID="{BF735638-E834-4A90-9BC7-3FF91B7131A6}" presName="child" presStyleLbl="alignAccFollowNode1" presStyleIdx="2" presStyleCnt="4" custLinFactNeighborY="437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3AD1B6-F18D-40D2-9EDF-0FB6EE07126A}" type="pres">
      <dgm:prSet presAssocID="{B02E3301-A7E3-43EC-BF3D-1C9724AFB296}" presName="sibTrans" presStyleLbl="sibTrans2D1" presStyleIdx="3" presStyleCnt="4"/>
      <dgm:spPr/>
      <dgm:t>
        <a:bodyPr/>
        <a:lstStyle/>
        <a:p>
          <a:endParaRPr lang="ru-RU"/>
        </a:p>
      </dgm:t>
    </dgm:pt>
    <dgm:pt modelId="{71341DC4-5756-4276-858C-FA74E6EDBCFE}" type="pres">
      <dgm:prSet presAssocID="{FAA62F33-FF71-4E08-85FA-62F98B91000D}" presName="child" presStyleLbl="alignAccFollowNode1" presStyleIdx="3" presStyleCnt="4" custLinFactNeighborY="681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498727-2B6E-4648-8717-5E0D1D4601D3}" srcId="{0B5E7B94-0DC4-4B2E-9A57-56BDAED1093C}" destId="{BF735638-E834-4A90-9BC7-3FF91B7131A6}" srcOrd="0" destOrd="0" parTransId="{531CD83F-49C4-4447-8AAC-9DA6DC7EC37C}" sibTransId="{B02E3301-A7E3-43EC-BF3D-1C9724AFB296}"/>
    <dgm:cxn modelId="{D54D87DB-5523-43A6-B12A-F715E849F972}" type="presOf" srcId="{531CD83F-49C4-4447-8AAC-9DA6DC7EC37C}" destId="{0AA40B0B-8A95-465E-B1E5-1DF8E238E73D}" srcOrd="0" destOrd="0" presId="urn:microsoft.com/office/officeart/2005/8/layout/lProcess1"/>
    <dgm:cxn modelId="{457D35E2-8940-44C1-8EAD-DDDB5E6A6541}" srcId="{86304D61-2CA5-48FB-B65B-454E6FFBA658}" destId="{0B5E7B94-0DC4-4B2E-9A57-56BDAED1093C}" srcOrd="1" destOrd="0" parTransId="{B3568DBB-8D59-45D5-8BF7-4B8C9D3A8232}" sibTransId="{A242DFEF-C231-4914-8001-731176DC1753}"/>
    <dgm:cxn modelId="{4958E666-CD8A-4C61-8227-2F430E17498D}" type="presOf" srcId="{9FB3AA89-8E04-49DE-B793-7E6E840E1FA3}" destId="{A2211252-A1C2-4112-B69A-8DEDA10381AD}" srcOrd="0" destOrd="0" presId="urn:microsoft.com/office/officeart/2005/8/layout/lProcess1"/>
    <dgm:cxn modelId="{A3053B8E-4702-4644-AA12-091EACB4D4BC}" type="presOf" srcId="{FAA62F33-FF71-4E08-85FA-62F98B91000D}" destId="{71341DC4-5756-4276-858C-FA74E6EDBCFE}" srcOrd="0" destOrd="0" presId="urn:microsoft.com/office/officeart/2005/8/layout/lProcess1"/>
    <dgm:cxn modelId="{1E7038AD-680F-4104-8889-6F7686A6342A}" type="presOf" srcId="{F49F059C-0524-4C26-B570-1BEA50855DF7}" destId="{BCD23825-313A-40F8-828B-AD733E66F2FC}" srcOrd="0" destOrd="0" presId="urn:microsoft.com/office/officeart/2005/8/layout/lProcess1"/>
    <dgm:cxn modelId="{BEF8FDF8-9EBF-4ACD-927B-0ABF6D024AB5}" type="presOf" srcId="{6DB4D8B0-C465-417B-A22C-3A855979F0D4}" destId="{457DA3D5-8A78-4658-8A36-B1EAABA218DC}" srcOrd="0" destOrd="0" presId="urn:microsoft.com/office/officeart/2005/8/layout/lProcess1"/>
    <dgm:cxn modelId="{2A8318CF-D3B8-4D16-82BC-099F7AA6114E}" type="presOf" srcId="{86304D61-2CA5-48FB-B65B-454E6FFBA658}" destId="{ADE93DAE-9C9C-470A-BE40-B0A4AAB9D434}" srcOrd="0" destOrd="0" presId="urn:microsoft.com/office/officeart/2005/8/layout/lProcess1"/>
    <dgm:cxn modelId="{81913DBF-73F9-4B0D-A6AE-BEEE1165A571}" type="presOf" srcId="{2D8A7EEB-4AF2-46E1-9C38-4BD2704C6743}" destId="{43553280-DEE7-49CD-A4DC-517A22CB9F67}" srcOrd="0" destOrd="0" presId="urn:microsoft.com/office/officeart/2005/8/layout/lProcess1"/>
    <dgm:cxn modelId="{42F3DA69-901B-4C93-BB39-060DA17F8C87}" type="presOf" srcId="{BF735638-E834-4A90-9BC7-3FF91B7131A6}" destId="{B9D51EB1-BACD-4327-8859-7D30D1444809}" srcOrd="0" destOrd="0" presId="urn:microsoft.com/office/officeart/2005/8/layout/lProcess1"/>
    <dgm:cxn modelId="{7653B1FF-72E3-400F-8A50-2137B07B45EF}" srcId="{86304D61-2CA5-48FB-B65B-454E6FFBA658}" destId="{F49F059C-0524-4C26-B570-1BEA50855DF7}" srcOrd="0" destOrd="0" parTransId="{CC8F279E-BD68-4FBD-AF41-62F95D2F0A9D}" sibTransId="{401A1CBC-A0CA-49DE-B0ED-09B30F7C7AFA}"/>
    <dgm:cxn modelId="{CED76EA7-31A0-4D51-BEBF-8D1331F21912}" type="presOf" srcId="{B02E3301-A7E3-43EC-BF3D-1C9724AFB296}" destId="{F23AD1B6-F18D-40D2-9EDF-0FB6EE07126A}" srcOrd="0" destOrd="0" presId="urn:microsoft.com/office/officeart/2005/8/layout/lProcess1"/>
    <dgm:cxn modelId="{9306545A-781B-4DD0-A0F4-693158975443}" srcId="{F49F059C-0524-4C26-B570-1BEA50855DF7}" destId="{9FB3AA89-8E04-49DE-B793-7E6E840E1FA3}" srcOrd="1" destOrd="0" parTransId="{5F3A7F1D-5203-40F2-ABD5-09C9385DAE37}" sibTransId="{326AB623-1042-46AF-9FC0-F26FCE3E617F}"/>
    <dgm:cxn modelId="{E9B903B1-035C-4A69-A198-8CC6154EF037}" srcId="{F49F059C-0524-4C26-B570-1BEA50855DF7}" destId="{2D8A7EEB-4AF2-46E1-9C38-4BD2704C6743}" srcOrd="0" destOrd="0" parTransId="{6DB4D8B0-C465-417B-A22C-3A855979F0D4}" sibTransId="{3CA47C2A-AF2A-4545-A49C-494DEB29A6CA}"/>
    <dgm:cxn modelId="{4981F0EB-ED14-480E-BB92-F8E146EA78ED}" type="presOf" srcId="{0B5E7B94-0DC4-4B2E-9A57-56BDAED1093C}" destId="{A06DF1DA-FFAD-4F0E-BDFB-8FAFCBE68135}" srcOrd="0" destOrd="0" presId="urn:microsoft.com/office/officeart/2005/8/layout/lProcess1"/>
    <dgm:cxn modelId="{45BF25AE-5589-4ACB-AB37-0B1173DB4DC6}" srcId="{0B5E7B94-0DC4-4B2E-9A57-56BDAED1093C}" destId="{FAA62F33-FF71-4E08-85FA-62F98B91000D}" srcOrd="1" destOrd="0" parTransId="{DCB38210-1756-4A00-8A4C-814DC1BD3B8C}" sibTransId="{EF74DE87-8109-4D95-AAB0-217B9824ADB3}"/>
    <dgm:cxn modelId="{8E303D06-3C48-4B10-9070-E78E581E20E9}" type="presOf" srcId="{3CA47C2A-AF2A-4545-A49C-494DEB29A6CA}" destId="{AFB747C1-3C30-44E8-B770-A2F2921A9DEE}" srcOrd="0" destOrd="0" presId="urn:microsoft.com/office/officeart/2005/8/layout/lProcess1"/>
    <dgm:cxn modelId="{C67B6FC7-12C4-4E65-B6C1-56B555D5A8D8}" type="presParOf" srcId="{ADE93DAE-9C9C-470A-BE40-B0A4AAB9D434}" destId="{0442C14A-8F52-4619-B0CF-0B7E25BBED37}" srcOrd="0" destOrd="0" presId="urn:microsoft.com/office/officeart/2005/8/layout/lProcess1"/>
    <dgm:cxn modelId="{7ECF5DCE-7DA5-46F5-B326-024961757BED}" type="presParOf" srcId="{0442C14A-8F52-4619-B0CF-0B7E25BBED37}" destId="{BCD23825-313A-40F8-828B-AD733E66F2FC}" srcOrd="0" destOrd="0" presId="urn:microsoft.com/office/officeart/2005/8/layout/lProcess1"/>
    <dgm:cxn modelId="{62F39526-A89A-4D5E-AE57-38765A82727A}" type="presParOf" srcId="{0442C14A-8F52-4619-B0CF-0B7E25BBED37}" destId="{457DA3D5-8A78-4658-8A36-B1EAABA218DC}" srcOrd="1" destOrd="0" presId="urn:microsoft.com/office/officeart/2005/8/layout/lProcess1"/>
    <dgm:cxn modelId="{500468DC-B090-4133-A7A6-CD40B485091C}" type="presParOf" srcId="{0442C14A-8F52-4619-B0CF-0B7E25BBED37}" destId="{43553280-DEE7-49CD-A4DC-517A22CB9F67}" srcOrd="2" destOrd="0" presId="urn:microsoft.com/office/officeart/2005/8/layout/lProcess1"/>
    <dgm:cxn modelId="{77B0C36F-7206-426E-AB88-E69A7B232E18}" type="presParOf" srcId="{0442C14A-8F52-4619-B0CF-0B7E25BBED37}" destId="{AFB747C1-3C30-44E8-B770-A2F2921A9DEE}" srcOrd="3" destOrd="0" presId="urn:microsoft.com/office/officeart/2005/8/layout/lProcess1"/>
    <dgm:cxn modelId="{7E0A4DCC-1DE8-46C3-B946-205599AE670D}" type="presParOf" srcId="{0442C14A-8F52-4619-B0CF-0B7E25BBED37}" destId="{A2211252-A1C2-4112-B69A-8DEDA10381AD}" srcOrd="4" destOrd="0" presId="urn:microsoft.com/office/officeart/2005/8/layout/lProcess1"/>
    <dgm:cxn modelId="{42D7E935-32B9-4D50-9EF2-DA72FB6348E6}" type="presParOf" srcId="{ADE93DAE-9C9C-470A-BE40-B0A4AAB9D434}" destId="{CA67F084-20A7-4A3D-A13C-431244BE15BA}" srcOrd="1" destOrd="0" presId="urn:microsoft.com/office/officeart/2005/8/layout/lProcess1"/>
    <dgm:cxn modelId="{82F9ED19-B82D-49D4-B6BA-C3DC2D8B58B1}" type="presParOf" srcId="{ADE93DAE-9C9C-470A-BE40-B0A4AAB9D434}" destId="{CE57FAD2-E1A2-47DF-A06F-95C875BC2AA8}" srcOrd="2" destOrd="0" presId="urn:microsoft.com/office/officeart/2005/8/layout/lProcess1"/>
    <dgm:cxn modelId="{E0137F36-74C0-4581-A68E-3DC28486E800}" type="presParOf" srcId="{CE57FAD2-E1A2-47DF-A06F-95C875BC2AA8}" destId="{A06DF1DA-FFAD-4F0E-BDFB-8FAFCBE68135}" srcOrd="0" destOrd="0" presId="urn:microsoft.com/office/officeart/2005/8/layout/lProcess1"/>
    <dgm:cxn modelId="{60157C8F-1AEA-4848-A02F-1AFE91A4422A}" type="presParOf" srcId="{CE57FAD2-E1A2-47DF-A06F-95C875BC2AA8}" destId="{0AA40B0B-8A95-465E-B1E5-1DF8E238E73D}" srcOrd="1" destOrd="0" presId="urn:microsoft.com/office/officeart/2005/8/layout/lProcess1"/>
    <dgm:cxn modelId="{E5731101-E190-46CB-918F-548C7D97104C}" type="presParOf" srcId="{CE57FAD2-E1A2-47DF-A06F-95C875BC2AA8}" destId="{B9D51EB1-BACD-4327-8859-7D30D1444809}" srcOrd="2" destOrd="0" presId="urn:microsoft.com/office/officeart/2005/8/layout/lProcess1"/>
    <dgm:cxn modelId="{9809484C-26CD-47BA-B73B-A7CE05545084}" type="presParOf" srcId="{CE57FAD2-E1A2-47DF-A06F-95C875BC2AA8}" destId="{F23AD1B6-F18D-40D2-9EDF-0FB6EE07126A}" srcOrd="3" destOrd="0" presId="urn:microsoft.com/office/officeart/2005/8/layout/lProcess1"/>
    <dgm:cxn modelId="{2E8886C9-98F9-45BB-81C0-2A4E14553EBD}" type="presParOf" srcId="{CE57FAD2-E1A2-47DF-A06F-95C875BC2AA8}" destId="{71341DC4-5756-4276-858C-FA74E6EDBCFE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2477D4-1895-49BA-BBFE-3AAE1F0A424F}" type="doc">
      <dgm:prSet loTypeId="urn:microsoft.com/office/officeart/2005/8/layout/process1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A7FAA558-E725-4B74-9244-FBD9B4D9EC0D}">
      <dgm:prSet phldrT="[Текст]" custT="1"/>
      <dgm:spPr/>
      <dgm:t>
        <a:bodyPr/>
        <a:lstStyle/>
        <a:p>
          <a:r>
            <a:rPr lang="ru-RU" sz="1400" b="1" dirty="0" smtClean="0">
              <a:latin typeface="+mj-lt"/>
            </a:rPr>
            <a:t>Индивидуальные образовательные маршруты педагогов</a:t>
          </a:r>
          <a:endParaRPr lang="ru-RU" sz="1400" b="1" dirty="0">
            <a:latin typeface="+mj-lt"/>
          </a:endParaRPr>
        </a:p>
      </dgm:t>
    </dgm:pt>
    <dgm:pt modelId="{2F67B005-D7C9-4975-AC3E-DE28D8CE994E}" type="parTrans" cxnId="{53E9EE21-03E2-4129-9D5D-FF8BAA616777}">
      <dgm:prSet/>
      <dgm:spPr/>
      <dgm:t>
        <a:bodyPr/>
        <a:lstStyle/>
        <a:p>
          <a:endParaRPr lang="ru-RU"/>
        </a:p>
      </dgm:t>
    </dgm:pt>
    <dgm:pt modelId="{AB595E50-24B6-4A1E-A025-AF25EF370AE0}" type="sibTrans" cxnId="{53E9EE21-03E2-4129-9D5D-FF8BAA616777}">
      <dgm:prSet/>
      <dgm:spPr/>
      <dgm:t>
        <a:bodyPr/>
        <a:lstStyle/>
        <a:p>
          <a:endParaRPr lang="ru-RU"/>
        </a:p>
      </dgm:t>
    </dgm:pt>
    <dgm:pt modelId="{1934AECD-3649-4B99-BBE5-5DD43A9A24B4}">
      <dgm:prSet phldrT="[Текст]" custT="1"/>
      <dgm:spPr/>
      <dgm:t>
        <a:bodyPr/>
        <a:lstStyle/>
        <a:p>
          <a:r>
            <a:rPr lang="ru-RU" sz="1400" b="1" dirty="0" smtClean="0">
              <a:latin typeface="+mj-lt"/>
            </a:rPr>
            <a:t>Профессиональное развитие педагогических  работников</a:t>
          </a:r>
          <a:endParaRPr lang="ru-RU" sz="1400" b="1" dirty="0">
            <a:latin typeface="+mj-lt"/>
          </a:endParaRPr>
        </a:p>
      </dgm:t>
    </dgm:pt>
    <dgm:pt modelId="{C12B3F3D-51A3-46D2-8B91-89CE27E52843}" type="parTrans" cxnId="{738E1062-D008-4E56-B63F-C14689C61936}">
      <dgm:prSet/>
      <dgm:spPr/>
      <dgm:t>
        <a:bodyPr/>
        <a:lstStyle/>
        <a:p>
          <a:endParaRPr lang="ru-RU"/>
        </a:p>
      </dgm:t>
    </dgm:pt>
    <dgm:pt modelId="{0D8148F7-783D-482B-BFCD-754B43ED5EF5}" type="sibTrans" cxnId="{738E1062-D008-4E56-B63F-C14689C61936}">
      <dgm:prSet/>
      <dgm:spPr/>
      <dgm:t>
        <a:bodyPr/>
        <a:lstStyle/>
        <a:p>
          <a:endParaRPr lang="ru-RU"/>
        </a:p>
      </dgm:t>
    </dgm:pt>
    <dgm:pt modelId="{DF3805BC-7819-4C72-8B4E-1784A42CD33B}">
      <dgm:prSet phldrT="[Текст]"/>
      <dgm:spPr/>
      <dgm:t>
        <a:bodyPr/>
        <a:lstStyle/>
        <a:p>
          <a:r>
            <a:rPr lang="ru-RU" b="1" dirty="0" smtClean="0">
              <a:latin typeface="+mj-lt"/>
              <a:cs typeface="Arial" panose="020B0604020202020204" pitchFamily="34" charset="0"/>
            </a:rPr>
            <a:t>Достижение высокого качества образования </a:t>
          </a:r>
          <a:endParaRPr lang="ru-RU" b="1" dirty="0">
            <a:latin typeface="+mj-lt"/>
            <a:cs typeface="Arial" panose="020B0604020202020204" pitchFamily="34" charset="0"/>
          </a:endParaRPr>
        </a:p>
      </dgm:t>
    </dgm:pt>
    <dgm:pt modelId="{B7606414-121E-4366-9065-464A85A8F31E}" type="parTrans" cxnId="{00BD8277-BDD4-4971-AD3D-92DE9B44010B}">
      <dgm:prSet/>
      <dgm:spPr/>
      <dgm:t>
        <a:bodyPr/>
        <a:lstStyle/>
        <a:p>
          <a:endParaRPr lang="ru-RU"/>
        </a:p>
      </dgm:t>
    </dgm:pt>
    <dgm:pt modelId="{B4DF13D9-33DA-4D21-9DDD-6F7C76FBA55E}" type="sibTrans" cxnId="{00BD8277-BDD4-4971-AD3D-92DE9B44010B}">
      <dgm:prSet/>
      <dgm:spPr/>
      <dgm:t>
        <a:bodyPr/>
        <a:lstStyle/>
        <a:p>
          <a:endParaRPr lang="ru-RU"/>
        </a:p>
      </dgm:t>
    </dgm:pt>
    <dgm:pt modelId="{B3C98EFF-3416-4D63-8C05-7C0CD7A65459}" type="pres">
      <dgm:prSet presAssocID="{6E2477D4-1895-49BA-BBFE-3AAE1F0A424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BBB194-7F70-40F9-B3F0-2E67DC497F3C}" type="pres">
      <dgm:prSet presAssocID="{A7FAA558-E725-4B74-9244-FBD9B4D9EC0D}" presName="node" presStyleLbl="node1" presStyleIdx="0" presStyleCnt="3" custScaleX="134271" custLinFactNeighborX="-836" custLinFactNeighborY="10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1ADCE-BA65-43FF-8F85-AED416E3825B}" type="pres">
      <dgm:prSet presAssocID="{AB595E50-24B6-4A1E-A025-AF25EF370AE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6B66F1EC-0AE0-4942-BEFA-CF1834F71702}" type="pres">
      <dgm:prSet presAssocID="{AB595E50-24B6-4A1E-A025-AF25EF370AE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2BD1C6ED-F077-44A9-852A-E1F826F93985}" type="pres">
      <dgm:prSet presAssocID="{1934AECD-3649-4B99-BBE5-5DD43A9A24B4}" presName="node" presStyleLbl="node1" presStyleIdx="1" presStyleCnt="3" custScaleX="149280" custLinFactNeighborY="5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44F08-A2B0-43A2-B643-0E8FF75D9E7B}" type="pres">
      <dgm:prSet presAssocID="{0D8148F7-783D-482B-BFCD-754B43ED5EF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83808D62-54BD-4584-A290-5711D7859660}" type="pres">
      <dgm:prSet presAssocID="{0D8148F7-783D-482B-BFCD-754B43ED5EF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A3CECAD-8D03-4510-B13C-576D39D2A8C7}" type="pres">
      <dgm:prSet presAssocID="{DF3805BC-7819-4C72-8B4E-1784A42CD33B}" presName="node" presStyleLbl="node1" presStyleIdx="2" presStyleCnt="3" custScaleX="107051" custLinFactNeighborX="-1882" custLinFactNeighborY="5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9B8A78-84B8-42A3-9045-2CBB586A1DD4}" type="presOf" srcId="{6E2477D4-1895-49BA-BBFE-3AAE1F0A424F}" destId="{B3C98EFF-3416-4D63-8C05-7C0CD7A65459}" srcOrd="0" destOrd="0" presId="urn:microsoft.com/office/officeart/2005/8/layout/process1"/>
    <dgm:cxn modelId="{628179CE-3E2F-4BA3-A338-C2C107EF197B}" type="presOf" srcId="{1934AECD-3649-4B99-BBE5-5DD43A9A24B4}" destId="{2BD1C6ED-F077-44A9-852A-E1F826F93985}" srcOrd="0" destOrd="0" presId="urn:microsoft.com/office/officeart/2005/8/layout/process1"/>
    <dgm:cxn modelId="{914B2C00-90EE-4AF1-B4E7-E6A4DE635180}" type="presOf" srcId="{0D8148F7-783D-482B-BFCD-754B43ED5EF5}" destId="{91D44F08-A2B0-43A2-B643-0E8FF75D9E7B}" srcOrd="0" destOrd="0" presId="urn:microsoft.com/office/officeart/2005/8/layout/process1"/>
    <dgm:cxn modelId="{647519A2-C43E-4ECA-9057-D6EBA8D0E758}" type="presOf" srcId="{A7FAA558-E725-4B74-9244-FBD9B4D9EC0D}" destId="{24BBB194-7F70-40F9-B3F0-2E67DC497F3C}" srcOrd="0" destOrd="0" presId="urn:microsoft.com/office/officeart/2005/8/layout/process1"/>
    <dgm:cxn modelId="{53E9EE21-03E2-4129-9D5D-FF8BAA616777}" srcId="{6E2477D4-1895-49BA-BBFE-3AAE1F0A424F}" destId="{A7FAA558-E725-4B74-9244-FBD9B4D9EC0D}" srcOrd="0" destOrd="0" parTransId="{2F67B005-D7C9-4975-AC3E-DE28D8CE994E}" sibTransId="{AB595E50-24B6-4A1E-A025-AF25EF370AE0}"/>
    <dgm:cxn modelId="{FC2B3C4F-846A-4905-B480-8278225C95F8}" type="presOf" srcId="{DF3805BC-7819-4C72-8B4E-1784A42CD33B}" destId="{0A3CECAD-8D03-4510-B13C-576D39D2A8C7}" srcOrd="0" destOrd="0" presId="urn:microsoft.com/office/officeart/2005/8/layout/process1"/>
    <dgm:cxn modelId="{738E1062-D008-4E56-B63F-C14689C61936}" srcId="{6E2477D4-1895-49BA-BBFE-3AAE1F0A424F}" destId="{1934AECD-3649-4B99-BBE5-5DD43A9A24B4}" srcOrd="1" destOrd="0" parTransId="{C12B3F3D-51A3-46D2-8B91-89CE27E52843}" sibTransId="{0D8148F7-783D-482B-BFCD-754B43ED5EF5}"/>
    <dgm:cxn modelId="{C3CF2728-0937-4CEF-B875-0B1FF6E591DE}" type="presOf" srcId="{AB595E50-24B6-4A1E-A025-AF25EF370AE0}" destId="{6B66F1EC-0AE0-4942-BEFA-CF1834F71702}" srcOrd="1" destOrd="0" presId="urn:microsoft.com/office/officeart/2005/8/layout/process1"/>
    <dgm:cxn modelId="{00BD8277-BDD4-4971-AD3D-92DE9B44010B}" srcId="{6E2477D4-1895-49BA-BBFE-3AAE1F0A424F}" destId="{DF3805BC-7819-4C72-8B4E-1784A42CD33B}" srcOrd="2" destOrd="0" parTransId="{B7606414-121E-4366-9065-464A85A8F31E}" sibTransId="{B4DF13D9-33DA-4D21-9DDD-6F7C76FBA55E}"/>
    <dgm:cxn modelId="{E5EC3B86-1C5E-42C2-B109-077A02602EDA}" type="presOf" srcId="{0D8148F7-783D-482B-BFCD-754B43ED5EF5}" destId="{83808D62-54BD-4584-A290-5711D7859660}" srcOrd="1" destOrd="0" presId="urn:microsoft.com/office/officeart/2005/8/layout/process1"/>
    <dgm:cxn modelId="{E5A9D142-CD32-48D6-A9B5-B5D280F71D6E}" type="presOf" srcId="{AB595E50-24B6-4A1E-A025-AF25EF370AE0}" destId="{CC41ADCE-BA65-43FF-8F85-AED416E3825B}" srcOrd="0" destOrd="0" presId="urn:microsoft.com/office/officeart/2005/8/layout/process1"/>
    <dgm:cxn modelId="{2BF02DCE-EBDF-4A45-8639-384CC8F23389}" type="presParOf" srcId="{B3C98EFF-3416-4D63-8C05-7C0CD7A65459}" destId="{24BBB194-7F70-40F9-B3F0-2E67DC497F3C}" srcOrd="0" destOrd="0" presId="urn:microsoft.com/office/officeart/2005/8/layout/process1"/>
    <dgm:cxn modelId="{F94ADB74-B81D-457F-B7D2-41829AD8288D}" type="presParOf" srcId="{B3C98EFF-3416-4D63-8C05-7C0CD7A65459}" destId="{CC41ADCE-BA65-43FF-8F85-AED416E3825B}" srcOrd="1" destOrd="0" presId="urn:microsoft.com/office/officeart/2005/8/layout/process1"/>
    <dgm:cxn modelId="{95217289-169E-452C-9521-444666F6E3A2}" type="presParOf" srcId="{CC41ADCE-BA65-43FF-8F85-AED416E3825B}" destId="{6B66F1EC-0AE0-4942-BEFA-CF1834F71702}" srcOrd="0" destOrd="0" presId="urn:microsoft.com/office/officeart/2005/8/layout/process1"/>
    <dgm:cxn modelId="{78E06F18-085D-48B2-AD38-8EB8C44619F4}" type="presParOf" srcId="{B3C98EFF-3416-4D63-8C05-7C0CD7A65459}" destId="{2BD1C6ED-F077-44A9-852A-E1F826F93985}" srcOrd="2" destOrd="0" presId="urn:microsoft.com/office/officeart/2005/8/layout/process1"/>
    <dgm:cxn modelId="{0B0C72B3-88E5-4C71-86E7-B3C9726B53CA}" type="presParOf" srcId="{B3C98EFF-3416-4D63-8C05-7C0CD7A65459}" destId="{91D44F08-A2B0-43A2-B643-0E8FF75D9E7B}" srcOrd="3" destOrd="0" presId="urn:microsoft.com/office/officeart/2005/8/layout/process1"/>
    <dgm:cxn modelId="{E7D86AE1-410F-408D-AFDC-800735DB13AB}" type="presParOf" srcId="{91D44F08-A2B0-43A2-B643-0E8FF75D9E7B}" destId="{83808D62-54BD-4584-A290-5711D7859660}" srcOrd="0" destOrd="0" presId="urn:microsoft.com/office/officeart/2005/8/layout/process1"/>
    <dgm:cxn modelId="{91FE086D-ADFD-4003-A6C7-E46F58F3C3DE}" type="presParOf" srcId="{B3C98EFF-3416-4D63-8C05-7C0CD7A65459}" destId="{0A3CECAD-8D03-4510-B13C-576D39D2A8C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189DB3-B864-4CA7-829E-353E13CB2AA8}" type="doc">
      <dgm:prSet loTypeId="urn:microsoft.com/office/officeart/2005/8/layout/cycle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E50D666-6ACC-4DBC-80AB-774183B9148C}">
      <dgm:prSet phldrT="[Текст]" custT="1"/>
      <dgm:spPr/>
      <dgm:t>
        <a:bodyPr/>
        <a:lstStyle/>
        <a:p>
          <a:r>
            <a:rPr lang="ru-RU" sz="1200" b="1" dirty="0" smtClean="0">
              <a:latin typeface="+mj-lt"/>
              <a:ea typeface="Calibri" panose="020F0502020204030204" pitchFamily="34" charset="0"/>
              <a:cs typeface="Arial" panose="020B0604020202020204" pitchFamily="34" charset="0"/>
            </a:rPr>
            <a:t>цель</a:t>
          </a:r>
          <a:endParaRPr lang="ru-RU" sz="1200" dirty="0">
            <a:latin typeface="+mj-lt"/>
          </a:endParaRPr>
        </a:p>
      </dgm:t>
    </dgm:pt>
    <dgm:pt modelId="{3135AE0D-28A3-48DC-84AF-1C9E100BA9D2}" type="parTrans" cxnId="{2A7AA82A-9160-4B4B-A706-C8181FC11C9C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C35447EA-7D97-481B-9630-9C214B06F524}" type="sibTrans" cxnId="{2A7AA82A-9160-4B4B-A706-C8181FC11C9C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38A2D817-8B05-4E9C-A070-0194034E3944}">
      <dgm:prSet phldrT="[Текст]" custT="1"/>
      <dgm:spPr/>
      <dgm:t>
        <a:bodyPr/>
        <a:lstStyle/>
        <a:p>
          <a:r>
            <a:rPr lang="ru-RU" sz="1200" b="1" dirty="0" smtClean="0">
              <a:latin typeface="+mj-lt"/>
              <a:ea typeface="Calibri" panose="020F0502020204030204" pitchFamily="34" charset="0"/>
              <a:cs typeface="Arial" panose="020B0604020202020204" pitchFamily="34" charset="0"/>
            </a:rPr>
            <a:t>показатели</a:t>
          </a:r>
          <a:endParaRPr lang="ru-RU" sz="1200" dirty="0">
            <a:latin typeface="+mj-lt"/>
          </a:endParaRPr>
        </a:p>
      </dgm:t>
    </dgm:pt>
    <dgm:pt modelId="{E3B70E00-D729-4C3C-BF36-A6DE047E02A9}" type="parTrans" cxnId="{9030ADA6-9301-460C-AB0F-5B0B075E8A41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82AD3957-044E-420E-889B-A9D809C7D024}" type="sibTrans" cxnId="{9030ADA6-9301-460C-AB0F-5B0B075E8A41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4F7CA001-9E1D-4C4E-A72D-5E0AE9B1319C}">
      <dgm:prSet phldrT="[Текст]" custT="1"/>
      <dgm:spPr/>
      <dgm:t>
        <a:bodyPr/>
        <a:lstStyle/>
        <a:p>
          <a:r>
            <a:rPr lang="ru-RU" sz="1200" b="1" dirty="0" smtClean="0">
              <a:latin typeface="+mj-lt"/>
              <a:ea typeface="Calibri" panose="020F0502020204030204" pitchFamily="34" charset="0"/>
              <a:cs typeface="Arial" panose="020B0604020202020204" pitchFamily="34" charset="0"/>
            </a:rPr>
            <a:t>методы сбора информации</a:t>
          </a:r>
          <a:endParaRPr lang="ru-RU" sz="1200" dirty="0">
            <a:latin typeface="+mj-lt"/>
          </a:endParaRPr>
        </a:p>
      </dgm:t>
    </dgm:pt>
    <dgm:pt modelId="{B8BF2139-C536-476B-A11E-CC17EF2B2224}" type="parTrans" cxnId="{EB7B2246-E45B-4A02-B1E6-D10337650688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9FA47E3F-745D-4A0C-9F71-9547E5B19715}" type="sibTrans" cxnId="{EB7B2246-E45B-4A02-B1E6-D10337650688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EFAEB282-80A7-4D3B-87B0-B3BB89813360}">
      <dgm:prSet phldrT="[Текст]" custT="1"/>
      <dgm:spPr/>
      <dgm:t>
        <a:bodyPr/>
        <a:lstStyle/>
        <a:p>
          <a:r>
            <a:rPr lang="ru-RU" sz="1200" b="1" dirty="0" smtClean="0">
              <a:latin typeface="+mj-lt"/>
              <a:ea typeface="Calibri" panose="020F0502020204030204" pitchFamily="34" charset="0"/>
              <a:cs typeface="Arial" panose="020B0604020202020204" pitchFamily="34" charset="0"/>
            </a:rPr>
            <a:t>мониторинг показателей</a:t>
          </a:r>
          <a:endParaRPr lang="ru-RU" sz="1200" dirty="0">
            <a:latin typeface="+mj-lt"/>
          </a:endParaRPr>
        </a:p>
      </dgm:t>
    </dgm:pt>
    <dgm:pt modelId="{F83E3587-5EDE-45C9-9203-9BBA2DECCA5B}" type="parTrans" cxnId="{24F80F2F-43A8-4B40-82D2-785812A0602D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68172E3C-164C-441F-BD4C-69F8A56D302D}" type="sibTrans" cxnId="{24F80F2F-43A8-4B40-82D2-785812A0602D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58A8E5DF-EFBB-4634-A6AB-9F7BF8FE2FD4}">
      <dgm:prSet phldrT="[Текст]" custT="1"/>
      <dgm:spPr/>
      <dgm:t>
        <a:bodyPr/>
        <a:lstStyle/>
        <a:p>
          <a:r>
            <a:rPr lang="ru-RU" sz="1200" b="1" dirty="0" smtClean="0">
              <a:latin typeface="+mj-lt"/>
              <a:ea typeface="Calibri" panose="020F0502020204030204" pitchFamily="34" charset="0"/>
              <a:cs typeface="Arial" panose="020B0604020202020204" pitchFamily="34" charset="0"/>
            </a:rPr>
            <a:t>анализ</a:t>
          </a:r>
          <a:endParaRPr lang="ru-RU" sz="1200" dirty="0">
            <a:latin typeface="+mj-lt"/>
          </a:endParaRPr>
        </a:p>
      </dgm:t>
    </dgm:pt>
    <dgm:pt modelId="{7C639A39-21A3-403C-8ACF-199C246398E6}" type="parTrans" cxnId="{4B8681A5-3571-405A-B46E-1E2EE79E55D9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AA67FE1F-3869-4094-95EA-E192E06222E5}" type="sibTrans" cxnId="{4B8681A5-3571-405A-B46E-1E2EE79E55D9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92F53924-EAD3-4007-9215-FF5F72648DF3}">
      <dgm:prSet phldrT="[Текст]" custT="1"/>
      <dgm:spPr/>
      <dgm:t>
        <a:bodyPr/>
        <a:lstStyle/>
        <a:p>
          <a:r>
            <a:rPr lang="ru-RU" sz="1200" b="1" dirty="0" smtClean="0">
              <a:latin typeface="+mj-lt"/>
              <a:ea typeface="Calibri" panose="020F0502020204030204" pitchFamily="34" charset="0"/>
              <a:cs typeface="Arial" panose="020B0604020202020204" pitchFamily="34" charset="0"/>
            </a:rPr>
            <a:t>адресные рекомендации</a:t>
          </a:r>
          <a:endParaRPr lang="ru-RU" sz="1200" dirty="0">
            <a:latin typeface="+mj-lt"/>
          </a:endParaRPr>
        </a:p>
      </dgm:t>
    </dgm:pt>
    <dgm:pt modelId="{2072E381-FE55-40F7-A251-2653C20965B5}" type="parTrans" cxnId="{1BC79E6E-36DD-4773-A9DA-03BF5AADD33D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0A7B6D50-3DF5-4FC2-BC6B-71CED01654F2}" type="sibTrans" cxnId="{1BC79E6E-36DD-4773-A9DA-03BF5AADD33D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1F98797F-BF8D-42AB-B42D-8F68EC687635}">
      <dgm:prSet phldrT="[Текст]" custT="1"/>
      <dgm:spPr/>
      <dgm:t>
        <a:bodyPr/>
        <a:lstStyle/>
        <a:p>
          <a:r>
            <a:rPr lang="ru-RU" sz="1200" b="1" smtClean="0">
              <a:latin typeface="+mj-lt"/>
              <a:ea typeface="Calibri" panose="020F0502020204030204" pitchFamily="34" charset="0"/>
              <a:cs typeface="Arial" panose="020B0604020202020204" pitchFamily="34" charset="0"/>
            </a:rPr>
            <a:t>управленческие решения </a:t>
          </a:r>
          <a:endParaRPr lang="ru-RU" sz="1200" dirty="0">
            <a:latin typeface="+mj-lt"/>
          </a:endParaRPr>
        </a:p>
      </dgm:t>
    </dgm:pt>
    <dgm:pt modelId="{97335948-52BB-4990-90A1-001A04E153F3}" type="parTrans" cxnId="{5B94C5A7-316D-4461-BFA1-6DC82B7321B5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D3E073D5-A968-44A9-80A2-426A8DB12B4E}" type="sibTrans" cxnId="{5B94C5A7-316D-4461-BFA1-6DC82B7321B5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C25EABE0-90F3-4F0E-8630-4D857101CCDA}">
      <dgm:prSet phldrT="[Текст]" custT="1"/>
      <dgm:spPr/>
      <dgm:t>
        <a:bodyPr/>
        <a:lstStyle/>
        <a:p>
          <a:r>
            <a:rPr lang="ru-RU" sz="1200" b="1" dirty="0" smtClean="0">
              <a:latin typeface="+mj-lt"/>
              <a:ea typeface="Calibri" panose="020F0502020204030204" pitchFamily="34" charset="0"/>
              <a:cs typeface="Arial" panose="020B0604020202020204" pitchFamily="34" charset="0"/>
            </a:rPr>
            <a:t>анализ эффективности принятых мер</a:t>
          </a:r>
          <a:endParaRPr lang="ru-RU" sz="1200" dirty="0">
            <a:latin typeface="+mj-lt"/>
          </a:endParaRPr>
        </a:p>
      </dgm:t>
    </dgm:pt>
    <dgm:pt modelId="{A8C9A615-F686-4565-91E6-34120206917C}" type="parTrans" cxnId="{5B9E5B45-531D-407E-A3FC-2393E586E9C3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0C8F8CB0-8BF7-4DE8-A056-DEDEA8AEE961}" type="sibTrans" cxnId="{5B9E5B45-531D-407E-A3FC-2393E586E9C3}">
      <dgm:prSet/>
      <dgm:spPr/>
      <dgm:t>
        <a:bodyPr/>
        <a:lstStyle/>
        <a:p>
          <a:endParaRPr lang="ru-RU" sz="1200">
            <a:latin typeface="+mj-lt"/>
          </a:endParaRPr>
        </a:p>
      </dgm:t>
    </dgm:pt>
    <dgm:pt modelId="{487F5591-963E-4305-BFF7-852F3FF513D3}" type="pres">
      <dgm:prSet presAssocID="{6D189DB3-B864-4CA7-829E-353E13CB2AA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0565E4-B11B-4854-92A4-01B1A47C4CBB}" type="pres">
      <dgm:prSet presAssocID="{FE50D666-6ACC-4DBC-80AB-774183B9148C}" presName="node" presStyleLbl="node1" presStyleIdx="0" presStyleCnt="8" custScaleX="155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99D54-A0BA-4284-9C2C-82D61909B8BC}" type="pres">
      <dgm:prSet presAssocID="{FE50D666-6ACC-4DBC-80AB-774183B9148C}" presName="spNode" presStyleCnt="0"/>
      <dgm:spPr/>
    </dgm:pt>
    <dgm:pt modelId="{9748F78A-8F97-4560-B14E-DF697817E04E}" type="pres">
      <dgm:prSet presAssocID="{C35447EA-7D97-481B-9630-9C214B06F524}" presName="sibTrans" presStyleLbl="sibTrans1D1" presStyleIdx="0" presStyleCnt="8"/>
      <dgm:spPr/>
      <dgm:t>
        <a:bodyPr/>
        <a:lstStyle/>
        <a:p>
          <a:endParaRPr lang="ru-RU"/>
        </a:p>
      </dgm:t>
    </dgm:pt>
    <dgm:pt modelId="{66CD8810-C115-4F4E-81CE-5149FF4CDC4B}" type="pres">
      <dgm:prSet presAssocID="{38A2D817-8B05-4E9C-A070-0194034E3944}" presName="node" presStyleLbl="node1" presStyleIdx="1" presStyleCnt="8" custScaleX="145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F427FE-1D04-486F-B267-10AE6E429450}" type="pres">
      <dgm:prSet presAssocID="{38A2D817-8B05-4E9C-A070-0194034E3944}" presName="spNode" presStyleCnt="0"/>
      <dgm:spPr/>
    </dgm:pt>
    <dgm:pt modelId="{55BE412F-D2F3-49F2-A99A-FCAEE2EAE255}" type="pres">
      <dgm:prSet presAssocID="{82AD3957-044E-420E-889B-A9D809C7D024}" presName="sibTrans" presStyleLbl="sibTrans1D1" presStyleIdx="1" presStyleCnt="8"/>
      <dgm:spPr/>
      <dgm:t>
        <a:bodyPr/>
        <a:lstStyle/>
        <a:p>
          <a:endParaRPr lang="ru-RU"/>
        </a:p>
      </dgm:t>
    </dgm:pt>
    <dgm:pt modelId="{D0DEFCA3-2D84-4659-A7D5-3291FE5D2E9F}" type="pres">
      <dgm:prSet presAssocID="{4F7CA001-9E1D-4C4E-A72D-5E0AE9B1319C}" presName="node" presStyleLbl="node1" presStyleIdx="2" presStyleCnt="8" custScaleX="154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B5897-C172-4935-B9C0-8F9D9FBE3513}" type="pres">
      <dgm:prSet presAssocID="{4F7CA001-9E1D-4C4E-A72D-5E0AE9B1319C}" presName="spNode" presStyleCnt="0"/>
      <dgm:spPr/>
    </dgm:pt>
    <dgm:pt modelId="{682DE50D-A443-49A4-9338-5CBA84A6B656}" type="pres">
      <dgm:prSet presAssocID="{9FA47E3F-745D-4A0C-9F71-9547E5B19715}" presName="sibTrans" presStyleLbl="sibTrans1D1" presStyleIdx="2" presStyleCnt="8"/>
      <dgm:spPr/>
      <dgm:t>
        <a:bodyPr/>
        <a:lstStyle/>
        <a:p>
          <a:endParaRPr lang="ru-RU"/>
        </a:p>
      </dgm:t>
    </dgm:pt>
    <dgm:pt modelId="{C187B2F0-EB6D-47B9-AF81-BD0BDE79400F}" type="pres">
      <dgm:prSet presAssocID="{EFAEB282-80A7-4D3B-87B0-B3BB89813360}" presName="node" presStyleLbl="node1" presStyleIdx="3" presStyleCnt="8" custScaleX="173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0F78B7-43EB-4F7B-8B31-2731FCDA2B16}" type="pres">
      <dgm:prSet presAssocID="{EFAEB282-80A7-4D3B-87B0-B3BB89813360}" presName="spNode" presStyleCnt="0"/>
      <dgm:spPr/>
    </dgm:pt>
    <dgm:pt modelId="{887F4883-26FA-4D2E-8CCE-2A5734032EA9}" type="pres">
      <dgm:prSet presAssocID="{68172E3C-164C-441F-BD4C-69F8A56D302D}" presName="sibTrans" presStyleLbl="sibTrans1D1" presStyleIdx="3" presStyleCnt="8"/>
      <dgm:spPr/>
      <dgm:t>
        <a:bodyPr/>
        <a:lstStyle/>
        <a:p>
          <a:endParaRPr lang="ru-RU"/>
        </a:p>
      </dgm:t>
    </dgm:pt>
    <dgm:pt modelId="{6ACDB70A-12D5-4D06-B6C5-29F43D386965}" type="pres">
      <dgm:prSet presAssocID="{58A8E5DF-EFBB-4634-A6AB-9F7BF8FE2FD4}" presName="node" presStyleLbl="node1" presStyleIdx="4" presStyleCnt="8" custScaleX="163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A0553-3732-40B0-B83D-752626ABBCCF}" type="pres">
      <dgm:prSet presAssocID="{58A8E5DF-EFBB-4634-A6AB-9F7BF8FE2FD4}" presName="spNode" presStyleCnt="0"/>
      <dgm:spPr/>
    </dgm:pt>
    <dgm:pt modelId="{2FB66E4B-6C1E-43FE-9EA3-F4D2593B74DA}" type="pres">
      <dgm:prSet presAssocID="{AA67FE1F-3869-4094-95EA-E192E06222E5}" presName="sibTrans" presStyleLbl="sibTrans1D1" presStyleIdx="4" presStyleCnt="8"/>
      <dgm:spPr/>
      <dgm:t>
        <a:bodyPr/>
        <a:lstStyle/>
        <a:p>
          <a:endParaRPr lang="ru-RU"/>
        </a:p>
      </dgm:t>
    </dgm:pt>
    <dgm:pt modelId="{12537930-F96E-4E74-B361-BF261D16CF63}" type="pres">
      <dgm:prSet presAssocID="{92F53924-EAD3-4007-9215-FF5F72648DF3}" presName="node" presStyleLbl="node1" presStyleIdx="5" presStyleCnt="8" custScaleX="176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3DFAE-A545-4E74-99F8-F1359D81BD80}" type="pres">
      <dgm:prSet presAssocID="{92F53924-EAD3-4007-9215-FF5F72648DF3}" presName="spNode" presStyleCnt="0"/>
      <dgm:spPr/>
    </dgm:pt>
    <dgm:pt modelId="{4672EA83-D948-4BB9-BBA4-F65CC826A914}" type="pres">
      <dgm:prSet presAssocID="{0A7B6D50-3DF5-4FC2-BC6B-71CED01654F2}" presName="sibTrans" presStyleLbl="sibTrans1D1" presStyleIdx="5" presStyleCnt="8"/>
      <dgm:spPr/>
      <dgm:t>
        <a:bodyPr/>
        <a:lstStyle/>
        <a:p>
          <a:endParaRPr lang="ru-RU"/>
        </a:p>
      </dgm:t>
    </dgm:pt>
    <dgm:pt modelId="{97499F70-0B1A-4685-BAE0-6F17FAD07079}" type="pres">
      <dgm:prSet presAssocID="{1F98797F-BF8D-42AB-B42D-8F68EC687635}" presName="node" presStyleLbl="node1" presStyleIdx="6" presStyleCnt="8" custScaleX="180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50543-57D5-4A00-9509-8D1F8B8BFDAF}" type="pres">
      <dgm:prSet presAssocID="{1F98797F-BF8D-42AB-B42D-8F68EC687635}" presName="spNode" presStyleCnt="0"/>
      <dgm:spPr/>
    </dgm:pt>
    <dgm:pt modelId="{B9BBD177-24C4-4559-896A-5F924A1F9AC4}" type="pres">
      <dgm:prSet presAssocID="{D3E073D5-A968-44A9-80A2-426A8DB12B4E}" presName="sibTrans" presStyleLbl="sibTrans1D1" presStyleIdx="6" presStyleCnt="8"/>
      <dgm:spPr/>
      <dgm:t>
        <a:bodyPr/>
        <a:lstStyle/>
        <a:p>
          <a:endParaRPr lang="ru-RU"/>
        </a:p>
      </dgm:t>
    </dgm:pt>
    <dgm:pt modelId="{FD945D35-7AED-475E-B8E7-4031D25F701C}" type="pres">
      <dgm:prSet presAssocID="{C25EABE0-90F3-4F0E-8630-4D857101CCDA}" presName="node" presStyleLbl="node1" presStyleIdx="7" presStyleCnt="8" custScaleX="178128" custRadScaleRad="101128" custRadScaleInc="-4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F7B4A4-1F53-43D2-BC48-702B9611ABDA}" type="pres">
      <dgm:prSet presAssocID="{C25EABE0-90F3-4F0E-8630-4D857101CCDA}" presName="spNode" presStyleCnt="0"/>
      <dgm:spPr/>
    </dgm:pt>
    <dgm:pt modelId="{69A63AE5-B33A-426D-B37E-7766CAE76915}" type="pres">
      <dgm:prSet presAssocID="{0C8F8CB0-8BF7-4DE8-A056-DEDEA8AEE961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5B9E5B45-531D-407E-A3FC-2393E586E9C3}" srcId="{6D189DB3-B864-4CA7-829E-353E13CB2AA8}" destId="{C25EABE0-90F3-4F0E-8630-4D857101CCDA}" srcOrd="7" destOrd="0" parTransId="{A8C9A615-F686-4565-91E6-34120206917C}" sibTransId="{0C8F8CB0-8BF7-4DE8-A056-DEDEA8AEE961}"/>
    <dgm:cxn modelId="{35CDE2EC-8262-46FF-8460-4B6A5FA34158}" type="presOf" srcId="{AA67FE1F-3869-4094-95EA-E192E06222E5}" destId="{2FB66E4B-6C1E-43FE-9EA3-F4D2593B74DA}" srcOrd="0" destOrd="0" presId="urn:microsoft.com/office/officeart/2005/8/layout/cycle6"/>
    <dgm:cxn modelId="{188A0B4B-9ADA-45F1-8BE2-7217FFCDAD33}" type="presOf" srcId="{C25EABE0-90F3-4F0E-8630-4D857101CCDA}" destId="{FD945D35-7AED-475E-B8E7-4031D25F701C}" srcOrd="0" destOrd="0" presId="urn:microsoft.com/office/officeart/2005/8/layout/cycle6"/>
    <dgm:cxn modelId="{EC1F5CEF-8685-42F8-B22C-8A589F319DEB}" type="presOf" srcId="{9FA47E3F-745D-4A0C-9F71-9547E5B19715}" destId="{682DE50D-A443-49A4-9338-5CBA84A6B656}" srcOrd="0" destOrd="0" presId="urn:microsoft.com/office/officeart/2005/8/layout/cycle6"/>
    <dgm:cxn modelId="{5B94C5A7-316D-4461-BFA1-6DC82B7321B5}" srcId="{6D189DB3-B864-4CA7-829E-353E13CB2AA8}" destId="{1F98797F-BF8D-42AB-B42D-8F68EC687635}" srcOrd="6" destOrd="0" parTransId="{97335948-52BB-4990-90A1-001A04E153F3}" sibTransId="{D3E073D5-A968-44A9-80A2-426A8DB12B4E}"/>
    <dgm:cxn modelId="{92D62998-8A71-456D-9F26-98A2A7862D3C}" type="presOf" srcId="{0C8F8CB0-8BF7-4DE8-A056-DEDEA8AEE961}" destId="{69A63AE5-B33A-426D-B37E-7766CAE76915}" srcOrd="0" destOrd="0" presId="urn:microsoft.com/office/officeart/2005/8/layout/cycle6"/>
    <dgm:cxn modelId="{CC2827A6-A929-47AA-8236-CEE0771094A7}" type="presOf" srcId="{82AD3957-044E-420E-889B-A9D809C7D024}" destId="{55BE412F-D2F3-49F2-A99A-FCAEE2EAE255}" srcOrd="0" destOrd="0" presId="urn:microsoft.com/office/officeart/2005/8/layout/cycle6"/>
    <dgm:cxn modelId="{5DCCCC9B-FA24-4291-B250-09371D04D008}" type="presOf" srcId="{FE50D666-6ACC-4DBC-80AB-774183B9148C}" destId="{850565E4-B11B-4854-92A4-01B1A47C4CBB}" srcOrd="0" destOrd="0" presId="urn:microsoft.com/office/officeart/2005/8/layout/cycle6"/>
    <dgm:cxn modelId="{4B8681A5-3571-405A-B46E-1E2EE79E55D9}" srcId="{6D189DB3-B864-4CA7-829E-353E13CB2AA8}" destId="{58A8E5DF-EFBB-4634-A6AB-9F7BF8FE2FD4}" srcOrd="4" destOrd="0" parTransId="{7C639A39-21A3-403C-8ACF-199C246398E6}" sibTransId="{AA67FE1F-3869-4094-95EA-E192E06222E5}"/>
    <dgm:cxn modelId="{21B5DDD3-B69B-448E-98C5-163295C12210}" type="presOf" srcId="{EFAEB282-80A7-4D3B-87B0-B3BB89813360}" destId="{C187B2F0-EB6D-47B9-AF81-BD0BDE79400F}" srcOrd="0" destOrd="0" presId="urn:microsoft.com/office/officeart/2005/8/layout/cycle6"/>
    <dgm:cxn modelId="{ACA9A615-0D3C-4072-A9E0-165CE805050C}" type="presOf" srcId="{68172E3C-164C-441F-BD4C-69F8A56D302D}" destId="{887F4883-26FA-4D2E-8CCE-2A5734032EA9}" srcOrd="0" destOrd="0" presId="urn:microsoft.com/office/officeart/2005/8/layout/cycle6"/>
    <dgm:cxn modelId="{EA10E08E-BC64-4AA8-B04F-4423E30172AD}" type="presOf" srcId="{6D189DB3-B864-4CA7-829E-353E13CB2AA8}" destId="{487F5591-963E-4305-BFF7-852F3FF513D3}" srcOrd="0" destOrd="0" presId="urn:microsoft.com/office/officeart/2005/8/layout/cycle6"/>
    <dgm:cxn modelId="{10587EAC-4919-45B9-A57D-538A52CE6871}" type="presOf" srcId="{38A2D817-8B05-4E9C-A070-0194034E3944}" destId="{66CD8810-C115-4F4E-81CE-5149FF4CDC4B}" srcOrd="0" destOrd="0" presId="urn:microsoft.com/office/officeart/2005/8/layout/cycle6"/>
    <dgm:cxn modelId="{C24DD278-9DF1-422D-9657-065831915CCB}" type="presOf" srcId="{1F98797F-BF8D-42AB-B42D-8F68EC687635}" destId="{97499F70-0B1A-4685-BAE0-6F17FAD07079}" srcOrd="0" destOrd="0" presId="urn:microsoft.com/office/officeart/2005/8/layout/cycle6"/>
    <dgm:cxn modelId="{24F80F2F-43A8-4B40-82D2-785812A0602D}" srcId="{6D189DB3-B864-4CA7-829E-353E13CB2AA8}" destId="{EFAEB282-80A7-4D3B-87B0-B3BB89813360}" srcOrd="3" destOrd="0" parTransId="{F83E3587-5EDE-45C9-9203-9BBA2DECCA5B}" sibTransId="{68172E3C-164C-441F-BD4C-69F8A56D302D}"/>
    <dgm:cxn modelId="{1BC79E6E-36DD-4773-A9DA-03BF5AADD33D}" srcId="{6D189DB3-B864-4CA7-829E-353E13CB2AA8}" destId="{92F53924-EAD3-4007-9215-FF5F72648DF3}" srcOrd="5" destOrd="0" parTransId="{2072E381-FE55-40F7-A251-2653C20965B5}" sibTransId="{0A7B6D50-3DF5-4FC2-BC6B-71CED01654F2}"/>
    <dgm:cxn modelId="{EB7B2246-E45B-4A02-B1E6-D10337650688}" srcId="{6D189DB3-B864-4CA7-829E-353E13CB2AA8}" destId="{4F7CA001-9E1D-4C4E-A72D-5E0AE9B1319C}" srcOrd="2" destOrd="0" parTransId="{B8BF2139-C536-476B-A11E-CC17EF2B2224}" sibTransId="{9FA47E3F-745D-4A0C-9F71-9547E5B19715}"/>
    <dgm:cxn modelId="{9030ADA6-9301-460C-AB0F-5B0B075E8A41}" srcId="{6D189DB3-B864-4CA7-829E-353E13CB2AA8}" destId="{38A2D817-8B05-4E9C-A070-0194034E3944}" srcOrd="1" destOrd="0" parTransId="{E3B70E00-D729-4C3C-BF36-A6DE047E02A9}" sibTransId="{82AD3957-044E-420E-889B-A9D809C7D024}"/>
    <dgm:cxn modelId="{2A7AA82A-9160-4B4B-A706-C8181FC11C9C}" srcId="{6D189DB3-B864-4CA7-829E-353E13CB2AA8}" destId="{FE50D666-6ACC-4DBC-80AB-774183B9148C}" srcOrd="0" destOrd="0" parTransId="{3135AE0D-28A3-48DC-84AF-1C9E100BA9D2}" sibTransId="{C35447EA-7D97-481B-9630-9C214B06F524}"/>
    <dgm:cxn modelId="{8AAD88F1-5830-4538-B42B-F27D709B472B}" type="presOf" srcId="{58A8E5DF-EFBB-4634-A6AB-9F7BF8FE2FD4}" destId="{6ACDB70A-12D5-4D06-B6C5-29F43D386965}" srcOrd="0" destOrd="0" presId="urn:microsoft.com/office/officeart/2005/8/layout/cycle6"/>
    <dgm:cxn modelId="{56D939CF-FB03-42EB-8559-CCA2FDF7F76B}" type="presOf" srcId="{0A7B6D50-3DF5-4FC2-BC6B-71CED01654F2}" destId="{4672EA83-D948-4BB9-BBA4-F65CC826A914}" srcOrd="0" destOrd="0" presId="urn:microsoft.com/office/officeart/2005/8/layout/cycle6"/>
    <dgm:cxn modelId="{2B820A9D-88A0-434B-AA4F-2B8804E73DB0}" type="presOf" srcId="{D3E073D5-A968-44A9-80A2-426A8DB12B4E}" destId="{B9BBD177-24C4-4559-896A-5F924A1F9AC4}" srcOrd="0" destOrd="0" presId="urn:microsoft.com/office/officeart/2005/8/layout/cycle6"/>
    <dgm:cxn modelId="{64362260-E03C-4D4A-B186-9368DD65FD47}" type="presOf" srcId="{4F7CA001-9E1D-4C4E-A72D-5E0AE9B1319C}" destId="{D0DEFCA3-2D84-4659-A7D5-3291FE5D2E9F}" srcOrd="0" destOrd="0" presId="urn:microsoft.com/office/officeart/2005/8/layout/cycle6"/>
    <dgm:cxn modelId="{3B1ED8BD-C190-488E-B169-748F37061569}" type="presOf" srcId="{92F53924-EAD3-4007-9215-FF5F72648DF3}" destId="{12537930-F96E-4E74-B361-BF261D16CF63}" srcOrd="0" destOrd="0" presId="urn:microsoft.com/office/officeart/2005/8/layout/cycle6"/>
    <dgm:cxn modelId="{D40E4CE1-0A88-4EDA-8F97-81BE8F910739}" type="presOf" srcId="{C35447EA-7D97-481B-9630-9C214B06F524}" destId="{9748F78A-8F97-4560-B14E-DF697817E04E}" srcOrd="0" destOrd="0" presId="urn:microsoft.com/office/officeart/2005/8/layout/cycle6"/>
    <dgm:cxn modelId="{B8E07EAF-6808-4C74-AB20-F95F06946CB6}" type="presParOf" srcId="{487F5591-963E-4305-BFF7-852F3FF513D3}" destId="{850565E4-B11B-4854-92A4-01B1A47C4CBB}" srcOrd="0" destOrd="0" presId="urn:microsoft.com/office/officeart/2005/8/layout/cycle6"/>
    <dgm:cxn modelId="{FF6AEE6B-0F6B-44D1-ADA1-1112AD8DDABA}" type="presParOf" srcId="{487F5591-963E-4305-BFF7-852F3FF513D3}" destId="{E8D99D54-A0BA-4284-9C2C-82D61909B8BC}" srcOrd="1" destOrd="0" presId="urn:microsoft.com/office/officeart/2005/8/layout/cycle6"/>
    <dgm:cxn modelId="{4FD2781E-81AD-43DA-BFFD-B0981E14ADA2}" type="presParOf" srcId="{487F5591-963E-4305-BFF7-852F3FF513D3}" destId="{9748F78A-8F97-4560-B14E-DF697817E04E}" srcOrd="2" destOrd="0" presId="urn:microsoft.com/office/officeart/2005/8/layout/cycle6"/>
    <dgm:cxn modelId="{C9A6AD2E-0C3B-42A2-87C1-247607C614CF}" type="presParOf" srcId="{487F5591-963E-4305-BFF7-852F3FF513D3}" destId="{66CD8810-C115-4F4E-81CE-5149FF4CDC4B}" srcOrd="3" destOrd="0" presId="urn:microsoft.com/office/officeart/2005/8/layout/cycle6"/>
    <dgm:cxn modelId="{C0720B5A-9A23-4669-86BB-AFD55655F45D}" type="presParOf" srcId="{487F5591-963E-4305-BFF7-852F3FF513D3}" destId="{57F427FE-1D04-486F-B267-10AE6E429450}" srcOrd="4" destOrd="0" presId="urn:microsoft.com/office/officeart/2005/8/layout/cycle6"/>
    <dgm:cxn modelId="{FF6FB4BF-7984-4B41-B4B1-A5DF5B9096D6}" type="presParOf" srcId="{487F5591-963E-4305-BFF7-852F3FF513D3}" destId="{55BE412F-D2F3-49F2-A99A-FCAEE2EAE255}" srcOrd="5" destOrd="0" presId="urn:microsoft.com/office/officeart/2005/8/layout/cycle6"/>
    <dgm:cxn modelId="{9B480B64-0C0A-455B-B37E-D86CF4931DC7}" type="presParOf" srcId="{487F5591-963E-4305-BFF7-852F3FF513D3}" destId="{D0DEFCA3-2D84-4659-A7D5-3291FE5D2E9F}" srcOrd="6" destOrd="0" presId="urn:microsoft.com/office/officeart/2005/8/layout/cycle6"/>
    <dgm:cxn modelId="{4D5D5B9F-023A-4A08-8CFC-B8E7CC41C49C}" type="presParOf" srcId="{487F5591-963E-4305-BFF7-852F3FF513D3}" destId="{1FEB5897-C172-4935-B9C0-8F9D9FBE3513}" srcOrd="7" destOrd="0" presId="urn:microsoft.com/office/officeart/2005/8/layout/cycle6"/>
    <dgm:cxn modelId="{CBC440F9-D02E-4FE5-AC4A-294AAF2C7D5B}" type="presParOf" srcId="{487F5591-963E-4305-BFF7-852F3FF513D3}" destId="{682DE50D-A443-49A4-9338-5CBA84A6B656}" srcOrd="8" destOrd="0" presId="urn:microsoft.com/office/officeart/2005/8/layout/cycle6"/>
    <dgm:cxn modelId="{D265CD3E-2D99-4597-B758-C0B7A3127299}" type="presParOf" srcId="{487F5591-963E-4305-BFF7-852F3FF513D3}" destId="{C187B2F0-EB6D-47B9-AF81-BD0BDE79400F}" srcOrd="9" destOrd="0" presId="urn:microsoft.com/office/officeart/2005/8/layout/cycle6"/>
    <dgm:cxn modelId="{57EB8C86-9728-4338-ABF5-59B387E46846}" type="presParOf" srcId="{487F5591-963E-4305-BFF7-852F3FF513D3}" destId="{3C0F78B7-43EB-4F7B-8B31-2731FCDA2B16}" srcOrd="10" destOrd="0" presId="urn:microsoft.com/office/officeart/2005/8/layout/cycle6"/>
    <dgm:cxn modelId="{0BC7AF31-847D-4EF6-9E5D-8AF4209CA871}" type="presParOf" srcId="{487F5591-963E-4305-BFF7-852F3FF513D3}" destId="{887F4883-26FA-4D2E-8CCE-2A5734032EA9}" srcOrd="11" destOrd="0" presId="urn:microsoft.com/office/officeart/2005/8/layout/cycle6"/>
    <dgm:cxn modelId="{58A0B0F3-ECC8-4CF6-AEB4-49DFC0DCBF44}" type="presParOf" srcId="{487F5591-963E-4305-BFF7-852F3FF513D3}" destId="{6ACDB70A-12D5-4D06-B6C5-29F43D386965}" srcOrd="12" destOrd="0" presId="urn:microsoft.com/office/officeart/2005/8/layout/cycle6"/>
    <dgm:cxn modelId="{47E8E02C-07B7-4501-BDC7-F8EAE96025E6}" type="presParOf" srcId="{487F5591-963E-4305-BFF7-852F3FF513D3}" destId="{A41A0553-3732-40B0-B83D-752626ABBCCF}" srcOrd="13" destOrd="0" presId="urn:microsoft.com/office/officeart/2005/8/layout/cycle6"/>
    <dgm:cxn modelId="{40700299-2911-4624-95FE-6209DD462C70}" type="presParOf" srcId="{487F5591-963E-4305-BFF7-852F3FF513D3}" destId="{2FB66E4B-6C1E-43FE-9EA3-F4D2593B74DA}" srcOrd="14" destOrd="0" presId="urn:microsoft.com/office/officeart/2005/8/layout/cycle6"/>
    <dgm:cxn modelId="{2D896714-4843-4498-AA05-723C1F07E77E}" type="presParOf" srcId="{487F5591-963E-4305-BFF7-852F3FF513D3}" destId="{12537930-F96E-4E74-B361-BF261D16CF63}" srcOrd="15" destOrd="0" presId="urn:microsoft.com/office/officeart/2005/8/layout/cycle6"/>
    <dgm:cxn modelId="{F45D9445-FF8D-4DAF-849C-71BB1B90D2A2}" type="presParOf" srcId="{487F5591-963E-4305-BFF7-852F3FF513D3}" destId="{03D3DFAE-A545-4E74-99F8-F1359D81BD80}" srcOrd="16" destOrd="0" presId="urn:microsoft.com/office/officeart/2005/8/layout/cycle6"/>
    <dgm:cxn modelId="{EEA3EEA5-D265-48F7-BFA7-9F922D1E9CD2}" type="presParOf" srcId="{487F5591-963E-4305-BFF7-852F3FF513D3}" destId="{4672EA83-D948-4BB9-BBA4-F65CC826A914}" srcOrd="17" destOrd="0" presId="urn:microsoft.com/office/officeart/2005/8/layout/cycle6"/>
    <dgm:cxn modelId="{B77E0F03-5DC8-43FE-A387-63222BD788DF}" type="presParOf" srcId="{487F5591-963E-4305-BFF7-852F3FF513D3}" destId="{97499F70-0B1A-4685-BAE0-6F17FAD07079}" srcOrd="18" destOrd="0" presId="urn:microsoft.com/office/officeart/2005/8/layout/cycle6"/>
    <dgm:cxn modelId="{3960536A-8900-42CD-9C17-C7E71AC98F75}" type="presParOf" srcId="{487F5591-963E-4305-BFF7-852F3FF513D3}" destId="{8E550543-57D5-4A00-9509-8D1F8B8BFDAF}" srcOrd="19" destOrd="0" presId="urn:microsoft.com/office/officeart/2005/8/layout/cycle6"/>
    <dgm:cxn modelId="{0B233A89-DFF6-4261-8C41-06553E3F20D8}" type="presParOf" srcId="{487F5591-963E-4305-BFF7-852F3FF513D3}" destId="{B9BBD177-24C4-4559-896A-5F924A1F9AC4}" srcOrd="20" destOrd="0" presId="urn:microsoft.com/office/officeart/2005/8/layout/cycle6"/>
    <dgm:cxn modelId="{D79B8F61-C154-4765-B799-048B6A1790EC}" type="presParOf" srcId="{487F5591-963E-4305-BFF7-852F3FF513D3}" destId="{FD945D35-7AED-475E-B8E7-4031D25F701C}" srcOrd="21" destOrd="0" presId="urn:microsoft.com/office/officeart/2005/8/layout/cycle6"/>
    <dgm:cxn modelId="{37B5C409-8E5B-474C-9E5D-EC7108558C80}" type="presParOf" srcId="{487F5591-963E-4305-BFF7-852F3FF513D3}" destId="{21F7B4A4-1F53-43D2-BC48-702B9611ABDA}" srcOrd="22" destOrd="0" presId="urn:microsoft.com/office/officeart/2005/8/layout/cycle6"/>
    <dgm:cxn modelId="{F630328F-7131-4A93-80F8-9E9569A22694}" type="presParOf" srcId="{487F5591-963E-4305-BFF7-852F3FF513D3}" destId="{69A63AE5-B33A-426D-B37E-7766CAE76915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44DB5-7CAE-4865-8F46-9A45B7D7146B}" type="datetimeFigureOut">
              <a:rPr lang="ru-RU" smtClean="0"/>
              <a:t>26.08.2022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70E3C-C584-41EF-805A-25E09A277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540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9.svg"/><Relationship Id="rId7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9.svg"/><Relationship Id="rId7" Type="http://schemas.openxmlformats.org/officeDocument/2006/relationships/image" Target="../media/image34.png"/><Relationship Id="rId12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32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31.png"/><Relationship Id="rId9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2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9.svg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chart" Target="../charts/chart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sv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3.svg"/><Relationship Id="rId3" Type="http://schemas.openxmlformats.org/officeDocument/2006/relationships/image" Target="../media/image9.svg"/><Relationship Id="rId7" Type="http://schemas.openxmlformats.org/officeDocument/2006/relationships/image" Target="../media/image37.svg"/><Relationship Id="rId12" Type="http://schemas.openxmlformats.org/officeDocument/2006/relationships/image" Target="../media/image6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7.png"/><Relationship Id="rId7" Type="http://schemas.openxmlformats.org/officeDocument/2006/relationships/image" Target="../media/image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9.svg"/><Relationship Id="rId7" Type="http://schemas.openxmlformats.org/officeDocument/2006/relationships/image" Target="../media/image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9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9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9.svg"/><Relationship Id="rId7" Type="http://schemas.openxmlformats.org/officeDocument/2006/relationships/image" Target="../media/image112.png"/><Relationship Id="rId12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10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109.jpeg"/><Relationship Id="rId9" Type="http://schemas.openxmlformats.org/officeDocument/2006/relationships/diagramLayout" Target="../diagrams/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9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7.png"/><Relationship Id="rId4" Type="http://schemas.openxmlformats.org/officeDocument/2006/relationships/image" Target="../media/image9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22.png"/><Relationship Id="rId4" Type="http://schemas.openxmlformats.org/officeDocument/2006/relationships/image" Target="../media/image9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9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102.svg"/><Relationship Id="rId7" Type="http://schemas.openxmlformats.org/officeDocument/2006/relationships/image" Target="../media/image12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02.svg"/><Relationship Id="rId7" Type="http://schemas.openxmlformats.org/officeDocument/2006/relationships/image" Target="../media/image132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131.png"/><Relationship Id="rId4" Type="http://schemas.openxmlformats.org/officeDocument/2006/relationships/image" Target="../media/image127.png"/><Relationship Id="rId9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102.svg"/><Relationship Id="rId7" Type="http://schemas.openxmlformats.org/officeDocument/2006/relationships/diagramData" Target="../diagrams/data4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microsoft.com/office/2007/relationships/diagramDrawing" Target="../diagrams/drawing4.xml"/><Relationship Id="rId5" Type="http://schemas.openxmlformats.org/officeDocument/2006/relationships/image" Target="../media/image135.jpe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27.png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4.jpeg"/><Relationship Id="rId3" Type="http://schemas.openxmlformats.org/officeDocument/2006/relationships/image" Target="../media/image102.svg"/><Relationship Id="rId7" Type="http://schemas.openxmlformats.org/officeDocument/2006/relationships/image" Target="../media/image138.jpeg"/><Relationship Id="rId12" Type="http://schemas.openxmlformats.org/officeDocument/2006/relationships/image" Target="../media/image143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142.jpeg"/><Relationship Id="rId5" Type="http://schemas.openxmlformats.org/officeDocument/2006/relationships/image" Target="../media/image137.png"/><Relationship Id="rId10" Type="http://schemas.openxmlformats.org/officeDocument/2006/relationships/image" Target="../media/image141.jpeg"/><Relationship Id="rId4" Type="http://schemas.openxmlformats.org/officeDocument/2006/relationships/image" Target="../media/image127.png"/><Relationship Id="rId9" Type="http://schemas.openxmlformats.org/officeDocument/2006/relationships/image" Target="../media/image140.jpeg"/><Relationship Id="rId14" Type="http://schemas.openxmlformats.org/officeDocument/2006/relationships/image" Target="../media/image14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155.jpeg"/><Relationship Id="rId3" Type="http://schemas.openxmlformats.org/officeDocument/2006/relationships/image" Target="../media/image126.png"/><Relationship Id="rId7" Type="http://schemas.openxmlformats.org/officeDocument/2006/relationships/image" Target="../media/image149.jpeg"/><Relationship Id="rId12" Type="http://schemas.openxmlformats.org/officeDocument/2006/relationships/image" Target="../media/image154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5" Type="http://schemas.openxmlformats.org/officeDocument/2006/relationships/image" Target="../media/image157.jpeg"/><Relationship Id="rId10" Type="http://schemas.openxmlformats.org/officeDocument/2006/relationships/image" Target="../media/image152.jpeg"/><Relationship Id="rId4" Type="http://schemas.openxmlformats.org/officeDocument/2006/relationships/image" Target="../media/image102.svg"/><Relationship Id="rId9" Type="http://schemas.openxmlformats.org/officeDocument/2006/relationships/image" Target="../media/image151.jpeg"/><Relationship Id="rId14" Type="http://schemas.openxmlformats.org/officeDocument/2006/relationships/image" Target="../media/image156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image" Target="../media/image102.svg"/><Relationship Id="rId7" Type="http://schemas.openxmlformats.org/officeDocument/2006/relationships/image" Target="../media/image159.png"/><Relationship Id="rId12" Type="http://schemas.microsoft.com/office/2007/relationships/diagramDrawing" Target="../diagrams/drawing5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11" Type="http://schemas.openxmlformats.org/officeDocument/2006/relationships/diagramColors" Target="../diagrams/colors5.xml"/><Relationship Id="rId5" Type="http://schemas.openxmlformats.org/officeDocument/2006/relationships/image" Target="../media/image158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147.png"/><Relationship Id="rId9" Type="http://schemas.openxmlformats.org/officeDocument/2006/relationships/diagramLayout" Target="../diagrams/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9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26.png"/><Relationship Id="rId7" Type="http://schemas.openxmlformats.org/officeDocument/2006/relationships/image" Target="../media/image166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png"/><Relationship Id="rId4" Type="http://schemas.openxmlformats.org/officeDocument/2006/relationships/image" Target="../media/image119.svg"/><Relationship Id="rId9" Type="http://schemas.openxmlformats.org/officeDocument/2006/relationships/image" Target="../media/image1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9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7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6.png"/><Relationship Id="rId7" Type="http://schemas.openxmlformats.org/officeDocument/2006/relationships/image" Target="../media/image185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9.svg"/><Relationship Id="rId10" Type="http://schemas.openxmlformats.org/officeDocument/2006/relationships/image" Target="../media/image188.png"/><Relationship Id="rId4" Type="http://schemas.openxmlformats.org/officeDocument/2006/relationships/image" Target="../media/image183.png"/><Relationship Id="rId9" Type="http://schemas.openxmlformats.org/officeDocument/2006/relationships/image" Target="../media/image18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9.svg"/><Relationship Id="rId7" Type="http://schemas.openxmlformats.org/officeDocument/2006/relationships/image" Target="../media/image19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11" Type="http://schemas.openxmlformats.org/officeDocument/2006/relationships/image" Target="../media/image197.jpe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png"/><Relationship Id="rId3" Type="http://schemas.openxmlformats.org/officeDocument/2006/relationships/image" Target="../media/image8.png"/><Relationship Id="rId7" Type="http://schemas.openxmlformats.org/officeDocument/2006/relationships/image" Target="../media/image199.png"/><Relationship Id="rId12" Type="http://schemas.openxmlformats.org/officeDocument/2006/relationships/image" Target="../media/image204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03.png"/><Relationship Id="rId10" Type="http://schemas.openxmlformats.org/officeDocument/2006/relationships/image" Target="../media/image202.png"/><Relationship Id="rId9" Type="http://schemas.openxmlformats.org/officeDocument/2006/relationships/image" Target="../media/image20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13" Type="http://schemas.openxmlformats.org/officeDocument/2006/relationships/image" Target="../media/image215.png"/><Relationship Id="rId7" Type="http://schemas.openxmlformats.org/officeDocument/2006/relationships/image" Target="../media/image209.jpeg"/><Relationship Id="rId12" Type="http://schemas.openxmlformats.org/officeDocument/2006/relationships/image" Target="../media/image2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11" Type="http://schemas.openxmlformats.org/officeDocument/2006/relationships/image" Target="../media/image213.jpeg"/><Relationship Id="rId5" Type="http://schemas.openxmlformats.org/officeDocument/2006/relationships/image" Target="../media/image207.png"/><Relationship Id="rId10" Type="http://schemas.openxmlformats.org/officeDocument/2006/relationships/image" Target="../media/image212.jpeg"/><Relationship Id="rId4" Type="http://schemas.openxmlformats.org/officeDocument/2006/relationships/image" Target="../media/image9.svg"/><Relationship Id="rId9" Type="http://schemas.openxmlformats.org/officeDocument/2006/relationships/image" Target="../media/image211.png"/><Relationship Id="rId14" Type="http://schemas.openxmlformats.org/officeDocument/2006/relationships/image" Target="../media/image21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9.sv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9.svg"/><Relationship Id="rId7" Type="http://schemas.openxmlformats.org/officeDocument/2006/relationships/diagramColors" Target="../diagrams/colors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9.svg"/><Relationship Id="rId10" Type="http://schemas.microsoft.com/office/2007/relationships/diagramDrawing" Target="../diagrams/drawing1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0488" y="-208753"/>
            <a:ext cx="9304976" cy="559990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85226" y="3470780"/>
            <a:ext cx="7367021" cy="0"/>
          </a:xfrm>
          <a:prstGeom prst="line">
            <a:avLst/>
          </a:prstGeom>
          <a:ln w="9525" cap="rnd">
            <a:solidFill>
              <a:srgbClr val="393BE4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67000"/>
          </a:blip>
          <a:srcRect/>
          <a:stretch>
            <a:fillRect/>
          </a:stretch>
        </p:blipFill>
        <p:spPr>
          <a:xfrm rot="436196">
            <a:off x="4130986" y="-1428769"/>
            <a:ext cx="8517662" cy="553648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89893" y="1219647"/>
            <a:ext cx="7299924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0"/>
              </a:lnSpc>
            </a:pPr>
            <a:r>
              <a:rPr lang="ru-RU" sz="3000" b="1" dirty="0">
                <a:solidFill>
                  <a:srgbClr val="FFFFFF"/>
                </a:solidFill>
                <a:latin typeface="+mj-lt"/>
              </a:rPr>
              <a:t>Красноярский стандарт качества образования: актуальные результаты и перспективы развития в контексте федеральных и региональных задач</a:t>
            </a:r>
            <a:endParaRPr lang="en-US" sz="3000" b="1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10920" y="3582289"/>
            <a:ext cx="3718730" cy="657684"/>
            <a:chOff x="0" y="41212"/>
            <a:chExt cx="9916613" cy="1753823"/>
          </a:xfrm>
        </p:grpSpPr>
        <p:sp>
          <p:nvSpPr>
            <p:cNvPr id="7" name="TextBox 7"/>
            <p:cNvSpPr txBox="1"/>
            <p:nvPr/>
          </p:nvSpPr>
          <p:spPr>
            <a:xfrm>
              <a:off x="0" y="41212"/>
              <a:ext cx="9916613" cy="683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74"/>
                </a:lnSpc>
              </a:pPr>
              <a:r>
                <a:rPr lang="en-US" sz="1900" b="1" dirty="0" err="1">
                  <a:solidFill>
                    <a:srgbClr val="FFFFFF"/>
                  </a:solidFill>
                  <a:latin typeface="+mj-lt"/>
                </a:rPr>
                <a:t>Аксенова</a:t>
              </a:r>
              <a:r>
                <a:rPr lang="en-US" sz="1900" b="1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1900" b="1" dirty="0" err="1">
                  <a:solidFill>
                    <a:srgbClr val="FFFFFF"/>
                  </a:solidFill>
                  <a:latin typeface="+mj-lt"/>
                </a:rPr>
                <a:t>Мар</a:t>
              </a:r>
              <a:r>
                <a:rPr lang="ru-RU" sz="1900" b="1" dirty="0" err="1">
                  <a:solidFill>
                    <a:srgbClr val="FFFFFF"/>
                  </a:solidFill>
                  <a:latin typeface="+mj-lt"/>
                </a:rPr>
                <a:t>ина</a:t>
              </a:r>
              <a:r>
                <a:rPr lang="en-US" sz="1900" b="1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1900" b="1" dirty="0" err="1">
                  <a:solidFill>
                    <a:srgbClr val="FFFFFF"/>
                  </a:solidFill>
                  <a:latin typeface="+mj-lt"/>
                </a:rPr>
                <a:t>Александровна</a:t>
              </a:r>
              <a:endParaRPr lang="en-US" sz="1900" b="1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74297"/>
              <a:ext cx="9916613" cy="820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66"/>
                </a:lnSpc>
              </a:pPr>
              <a:r>
                <a:rPr lang="ru-RU" sz="1100" b="1" dirty="0">
                  <a:solidFill>
                    <a:srgbClr val="FFFFFF"/>
                  </a:solidFill>
                  <a:latin typeface="+mj-lt"/>
                </a:rPr>
                <a:t>Р</a:t>
              </a:r>
              <a:r>
                <a:rPr lang="en-US" sz="1100" b="1" dirty="0">
                  <a:solidFill>
                    <a:srgbClr val="FFFFFF"/>
                  </a:solidFill>
                  <a:latin typeface="+mj-lt"/>
                </a:rPr>
                <a:t>УКОВОДИТЕЛ</a:t>
              </a:r>
              <a:r>
                <a:rPr lang="ru-RU" sz="1100" b="1" dirty="0">
                  <a:solidFill>
                    <a:srgbClr val="FFFFFF"/>
                  </a:solidFill>
                  <a:latin typeface="+mj-lt"/>
                </a:rPr>
                <a:t>Ь</a:t>
              </a:r>
              <a:r>
                <a:rPr lang="en-US" sz="1100" b="1" dirty="0">
                  <a:solidFill>
                    <a:srgbClr val="FFFFFF"/>
                  </a:solidFill>
                  <a:latin typeface="+mj-lt"/>
                </a:rPr>
                <a:t> ГЛАВНОГО УПРАВЛЕНИЯ ОБРАЗОВАНИЯ АДМИНИСТРАЦИИ Г. КРАСНОЯРСКА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938035" y="4624388"/>
            <a:ext cx="736702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7818" y="203677"/>
            <a:ext cx="464150" cy="72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804033">
            <a:off x="5092913" y="3887956"/>
            <a:ext cx="6324756" cy="41110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514" r="500" b="30100"/>
          <a:stretch>
            <a:fillRect/>
          </a:stretch>
        </p:blipFill>
        <p:spPr>
          <a:xfrm>
            <a:off x="-1" y="131652"/>
            <a:ext cx="9144001" cy="6112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29852" y="219545"/>
            <a:ext cx="7828348" cy="516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74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ДОСТИЖЕНИЕ ОБРАЗОВАТЕЛЬНЫХ РЕЗУЛЬТАТОВ</a:t>
            </a:r>
            <a:r>
              <a:rPr lang="ru-RU" sz="20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ru-RU" sz="2000" b="1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1974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ДОШКОЛЬНОЙ СРЕДЕ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98" name="Picture 2" descr="https://sun4-12.userapi.com/impg/X1N6IZDn3uewhOEsgycjEetDO4Rsq92VO07vtA/jWGF9ZSCDkk.jpg?size=1440x1440&amp;quality=96&amp;sign=c1d9f8919007d30b985b778f963690c6&amp;type=album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0" y="1188427"/>
            <a:ext cx="3600000" cy="305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0.userapi.com/impg/c_5UxQ-3r_G2upT_HncRXQsbMQTvRm1s2UgSFA/VcghW3ShulY.jpg?size=1440x1440&amp;quality=96&amp;sign=c168710dd0188840a2e38651e2c1ca51&amp;type=album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5291" y="1188427"/>
            <a:ext cx="3600000" cy="306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8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24DB145A-EE0E-41E6-9DA8-2B30D3EB09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29333" r="6920" b="30100"/>
          <a:stretch/>
        </p:blipFill>
        <p:spPr>
          <a:xfrm>
            <a:off x="10026" y="69179"/>
            <a:ext cx="9144001" cy="5975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F88E764-FDDD-4CF5-BBCA-58ABBE676408}"/>
              </a:ext>
            </a:extLst>
          </p:cNvPr>
          <p:cNvSpPr/>
          <p:nvPr/>
        </p:nvSpPr>
        <p:spPr>
          <a:xfrm>
            <a:off x="633999" y="137574"/>
            <a:ext cx="454760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ГРАНТОВЫЕ ПРОЕКТЫ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CFCDBDD-0B57-484B-B26D-D3A0B215BFA3}"/>
              </a:ext>
            </a:extLst>
          </p:cNvPr>
          <p:cNvSpPr/>
          <p:nvPr/>
        </p:nvSpPr>
        <p:spPr>
          <a:xfrm>
            <a:off x="4793590" y="4095750"/>
            <a:ext cx="4093737" cy="66172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2000" b="1" dirty="0">
                <a:latin typeface="+mj-lt"/>
                <a:cs typeface="Arial" panose="020B0604020202020204" pitchFamily="34" charset="0"/>
              </a:rPr>
              <a:t>МДОУ № 40 «Арт-студия «ДНК» </a:t>
            </a:r>
          </a:p>
          <a:p>
            <a:pPr algn="ctr"/>
            <a:r>
              <a:rPr lang="ru-RU" sz="2000" b="1" dirty="0">
                <a:latin typeface="+mj-lt"/>
                <a:cs typeface="Arial" panose="020B0604020202020204" pitchFamily="34" charset="0"/>
              </a:rPr>
              <a:t>(Детский Национальный Костюм)</a:t>
            </a:r>
            <a:endParaRPr lang="ru-RU" sz="20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s://sun9-7.userapi.com/impg/7sobNhPjbfDCudpZE5xKyEYyQpqdYXCfzMF9RA/9bzFnSkdWLA.jpg?size=1600x1069&amp;quality=95&amp;sign=723946005f3459faa471a441a37fdd88&amp;type=album">
            <a:extLst>
              <a:ext uri="{FF2B5EF4-FFF2-40B4-BE49-F238E27FC236}">
                <a16:creationId xmlns="" xmlns:a16="http://schemas.microsoft.com/office/drawing/2014/main" id="{68F0928C-F60F-46EC-9D8F-CB47C885E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3590" y="2609392"/>
            <a:ext cx="4198010" cy="14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6.userapi.com/impg/58BBXACHf_2Gp5y9QdxH_BrZVGjt7v0PubZKeA/0jK8AOtziwY.jpg?size=1600x1069&amp;quality=95&amp;sign=d6acd43b4d20ff338ac81382d79af8c4&amp;type=album">
            <a:extLst>
              <a:ext uri="{FF2B5EF4-FFF2-40B4-BE49-F238E27FC236}">
                <a16:creationId xmlns="" xmlns:a16="http://schemas.microsoft.com/office/drawing/2014/main" id="{D99D3660-26EE-4994-80C5-FBB61A6F7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6200" y="953594"/>
            <a:ext cx="2421936" cy="161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55.userapi.com/impg/6vs9oPQVlhBw34pstEj2DylRTxk_ykrb0KGC2A/eeD3X0O6fXY.jpg?size=1600x1069&amp;quality=95&amp;sign=cdb22924143d3219fe3dcd33d2e5d4cc&amp;type=album">
            <a:extLst>
              <a:ext uri="{FF2B5EF4-FFF2-40B4-BE49-F238E27FC236}">
                <a16:creationId xmlns="" xmlns:a16="http://schemas.microsoft.com/office/drawing/2014/main" id="{56B5A4EE-C9AF-422D-BF47-FF0FC1882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2653" y="915494"/>
            <a:ext cx="1646917" cy="161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7F15618-1B39-48EB-B277-5671E498DF30}"/>
              </a:ext>
            </a:extLst>
          </p:cNvPr>
          <p:cNvSpPr/>
          <p:nvPr/>
        </p:nvSpPr>
        <p:spPr>
          <a:xfrm>
            <a:off x="304800" y="4015234"/>
            <a:ext cx="4267200" cy="66172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2000" b="1" dirty="0">
                <a:latin typeface="+mj-lt"/>
                <a:cs typeface="Arial" panose="020B0604020202020204" pitchFamily="34" charset="0"/>
              </a:rPr>
              <a:t>МДОУ № 50 </a:t>
            </a:r>
          </a:p>
          <a:p>
            <a:pPr algn="ctr"/>
            <a:r>
              <a:rPr lang="ru-RU" sz="2000" b="1" dirty="0">
                <a:latin typeface="+mj-lt"/>
                <a:cs typeface="Arial" panose="020B0604020202020204" pitchFamily="34" charset="0"/>
              </a:rPr>
              <a:t>«Лаборатория нескучного чтения»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F316C06-278C-4661-82A6-DE70B8479F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1"/>
          <a:stretch/>
        </p:blipFill>
        <p:spPr>
          <a:xfrm>
            <a:off x="212308" y="896956"/>
            <a:ext cx="4403309" cy="316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3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24DB145A-EE0E-41E6-9DA8-2B30D3EB09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29333" r="6920" b="30100"/>
          <a:stretch/>
        </p:blipFill>
        <p:spPr>
          <a:xfrm>
            <a:off x="10026" y="69179"/>
            <a:ext cx="9144001" cy="5975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F88E764-FDDD-4CF5-BBCA-58ABBE676408}"/>
              </a:ext>
            </a:extLst>
          </p:cNvPr>
          <p:cNvSpPr/>
          <p:nvPr/>
        </p:nvSpPr>
        <p:spPr>
          <a:xfrm>
            <a:off x="609600" y="137574"/>
            <a:ext cx="8686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ПОЛИЛИНГВАЛЬНОЕ ОБРАЗОВАНИЕ ДОШКОЛЬНИКОВ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23D0A19-1A7C-4BE4-953A-EEEAA4A71A95}"/>
              </a:ext>
            </a:extLst>
          </p:cNvPr>
          <p:cNvSpPr/>
          <p:nvPr/>
        </p:nvSpPr>
        <p:spPr>
          <a:xfrm>
            <a:off x="215117" y="907053"/>
            <a:ext cx="4114801" cy="173893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200" b="1" dirty="0">
                <a:latin typeface="+mj-lt"/>
                <a:cs typeface="Arial" panose="020B0604020202020204" pitchFamily="34" charset="0"/>
              </a:rPr>
              <a:t>ДОУ № 40, ДОУ № 91, ДОУ № 183, ДОУ № 313, ДОУ № 319, ДОУ № 323, ДОУ № 333, </a:t>
            </a:r>
            <a:endParaRPr lang="ru-RU" sz="2200" b="1" dirty="0" smtClean="0">
              <a:latin typeface="+mj-lt"/>
              <a:cs typeface="Arial" panose="020B0604020202020204" pitchFamily="34" charset="0"/>
            </a:endParaRPr>
          </a:p>
          <a:p>
            <a:r>
              <a:rPr lang="ru-RU" sz="2200" b="1" dirty="0" smtClean="0">
                <a:latin typeface="+mj-lt"/>
                <a:cs typeface="Arial" panose="020B0604020202020204" pitchFamily="34" charset="0"/>
              </a:rPr>
              <a:t>СП </a:t>
            </a:r>
            <a:r>
              <a:rPr lang="ru-RU" sz="2200" b="1" dirty="0">
                <a:latin typeface="+mj-lt"/>
                <a:cs typeface="Arial" panose="020B0604020202020204" pitchFamily="34" charset="0"/>
              </a:rPr>
              <a:t>Лицея № 9, </a:t>
            </a:r>
          </a:p>
          <a:p>
            <a:r>
              <a:rPr lang="ru-RU" sz="2200" b="1" dirty="0">
                <a:latin typeface="+mj-lt"/>
                <a:cs typeface="Arial" panose="020B0604020202020204" pitchFamily="34" charset="0"/>
              </a:rPr>
              <a:t>СП СШ «Комплекс Покровский»</a:t>
            </a:r>
            <a:endParaRPr lang="ru-RU" sz="2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4BE21BB-D904-453E-A2E9-C2E07A081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623" y="2870244"/>
            <a:ext cx="1527447" cy="20008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D09C310-8192-4EAD-A9B5-5C4EF4B327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727" y="905587"/>
            <a:ext cx="3162300" cy="19016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701DB40-3507-4D3F-9167-D17F81F22C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623" y="905587"/>
            <a:ext cx="1537474" cy="1901613"/>
          </a:xfrm>
          <a:prstGeom prst="rect">
            <a:avLst/>
          </a:prstGeom>
        </p:spPr>
      </p:pic>
      <p:pic>
        <p:nvPicPr>
          <p:cNvPr id="4098" name="Picture 2" descr=" ">
            <a:extLst>
              <a:ext uri="{FF2B5EF4-FFF2-40B4-BE49-F238E27FC236}">
                <a16:creationId xmlns="" xmlns:a16="http://schemas.microsoft.com/office/drawing/2014/main" id="{E398F811-2089-4590-9D2F-253DF4322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4"/>
          <a:stretch/>
        </p:blipFill>
        <p:spPr bwMode="auto">
          <a:xfrm>
            <a:off x="5981700" y="2870244"/>
            <a:ext cx="3162300" cy="19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05A6E63-FA08-47A4-83C8-5219D7C20D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3"/>
          <a:stretch/>
        </p:blipFill>
        <p:spPr>
          <a:xfrm>
            <a:off x="-1567" y="2881274"/>
            <a:ext cx="4430191" cy="19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24DB145A-EE0E-41E6-9DA8-2B30D3EB09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29333" r="6920" b="30100"/>
          <a:stretch/>
        </p:blipFill>
        <p:spPr>
          <a:xfrm>
            <a:off x="10026" y="95250"/>
            <a:ext cx="9144001" cy="8001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F88E764-FDDD-4CF5-BBCA-58ABBE676408}"/>
              </a:ext>
            </a:extLst>
          </p:cNvPr>
          <p:cNvSpPr/>
          <p:nvPr/>
        </p:nvSpPr>
        <p:spPr>
          <a:xfrm>
            <a:off x="609600" y="209550"/>
            <a:ext cx="8686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ЦИФРОВОЕ ОБРАЗОВАТЕЛЬНОЕ ПРОСТРАНСТВО ДОШКОЛЬНОЙ ОБРАЗОВАТЕЛЬНОЙ ОРГАНИЗАЦИИ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E7A35AEE-F797-42C5-B20C-F45EB300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967716"/>
            <a:ext cx="2202160" cy="204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0AD074D0-FCDD-4CD0-8846-C4B05B817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3221" y="967716"/>
            <a:ext cx="1820779" cy="202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84862F04-52FE-4C0A-AE76-D35614B7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5200" y="3042820"/>
            <a:ext cx="1820779" cy="179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F673100E-4511-4FD5-A7AA-259D4B5A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1" y="3042820"/>
            <a:ext cx="2202160" cy="179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29142185"/>
              </p:ext>
            </p:extLst>
          </p:nvPr>
        </p:nvGraphicFramePr>
        <p:xfrm>
          <a:off x="-152400" y="9715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4275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BF0B70A2-6055-4E71-9904-F44F5AF045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500" b="30100"/>
          <a:stretch>
            <a:fillRect/>
          </a:stretch>
        </p:blipFill>
        <p:spPr>
          <a:xfrm>
            <a:off x="-58699" y="124702"/>
            <a:ext cx="9202699" cy="61824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682636D-F96D-4D6C-AF6D-2F5442DC3251}"/>
              </a:ext>
            </a:extLst>
          </p:cNvPr>
          <p:cNvSpPr/>
          <p:nvPr/>
        </p:nvSpPr>
        <p:spPr>
          <a:xfrm>
            <a:off x="647700" y="228430"/>
            <a:ext cx="62865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ФЕСТИВАЛЬ ИНФРАСТРУКТУРНЫХ РЕШЕНИЙ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9FE6E66-7159-483A-A655-335EFF2598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698" y="2078318"/>
            <a:ext cx="9202698" cy="37592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6CB1E1-8151-446E-882F-43E3EF992F0B}"/>
              </a:ext>
            </a:extLst>
          </p:cNvPr>
          <p:cNvSpPr/>
          <p:nvPr/>
        </p:nvSpPr>
        <p:spPr>
          <a:xfrm>
            <a:off x="2832651" y="835283"/>
            <a:ext cx="749048" cy="46166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 Black" panose="020B0A04020102020204" pitchFamily="34" charset="0"/>
              </a:rPr>
              <a:t>65</a:t>
            </a:r>
            <a:endParaRPr lang="ru-RU" sz="2700" dirty="0">
              <a:solidFill>
                <a:srgbClr val="000000"/>
              </a:solidFill>
              <a:latin typeface="YS Tex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B60C10D-C43D-458C-B12D-2705747346AF}"/>
              </a:ext>
            </a:extLst>
          </p:cNvPr>
          <p:cNvSpPr/>
          <p:nvPr/>
        </p:nvSpPr>
        <p:spPr>
          <a:xfrm>
            <a:off x="528871" y="3155796"/>
            <a:ext cx="8386529" cy="1854354"/>
          </a:xfrm>
          <a:prstGeom prst="rect">
            <a:avLst/>
          </a:prstGeom>
          <a:solidFill>
            <a:srgbClr val="5E8BC2">
              <a:alpha val="29000"/>
            </a:srgbClr>
          </a:solidFill>
        </p:spPr>
        <p:txBody>
          <a:bodyPr wrap="square" lIns="45720" tIns="22860" rIns="45720" bIns="22860">
            <a:spAutoFit/>
          </a:bodyPr>
          <a:lstStyle/>
          <a:p>
            <a:pPr marL="171450" indent="-171450" algn="just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750" b="1" dirty="0">
                <a:latin typeface="+mj-lt"/>
                <a:cs typeface="Arial" panose="020B0604020202020204" pitchFamily="34" charset="0"/>
              </a:rPr>
              <a:t>Предметно-пространственная среда как место детской</a:t>
            </a:r>
            <a:r>
              <a:rPr lang="en-US" sz="1750" b="1" dirty="0">
                <a:latin typeface="+mj-lt"/>
                <a:cs typeface="Arial" panose="020B0604020202020204" pitchFamily="34" charset="0"/>
              </a:rPr>
              <a:t> </a:t>
            </a:r>
            <a:r>
              <a:rPr lang="ru-RU" sz="1750" b="1" dirty="0">
                <a:latin typeface="+mj-lt"/>
                <a:cs typeface="Arial" panose="020B0604020202020204" pitchFamily="34" charset="0"/>
              </a:rPr>
              <a:t>самореализации</a:t>
            </a:r>
            <a:endParaRPr lang="en-US" sz="1750" b="1" dirty="0">
              <a:latin typeface="+mj-lt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750" b="1" dirty="0">
                <a:latin typeface="+mj-lt"/>
                <a:cs typeface="Arial" panose="020B0604020202020204" pitchFamily="34" charset="0"/>
              </a:rPr>
              <a:t>Развивающая предметно-пространственная среда в условиях</a:t>
            </a:r>
            <a:r>
              <a:rPr lang="en-US" sz="1750" b="1" dirty="0">
                <a:latin typeface="+mj-lt"/>
                <a:cs typeface="Arial" panose="020B0604020202020204" pitchFamily="34" charset="0"/>
              </a:rPr>
              <a:t> </a:t>
            </a:r>
            <a:r>
              <a:rPr lang="ru-RU" sz="1750" b="1" dirty="0" err="1">
                <a:latin typeface="+mj-lt"/>
                <a:cs typeface="Arial" panose="020B0604020202020204" pitchFamily="34" charset="0"/>
              </a:rPr>
              <a:t>полилингвальности</a:t>
            </a:r>
            <a:endParaRPr lang="ru-RU" sz="1750" b="1" dirty="0">
              <a:latin typeface="+mj-lt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750" b="1" dirty="0">
                <a:latin typeface="+mj-lt"/>
                <a:cs typeface="Arial" panose="020B0604020202020204" pitchFamily="34" charset="0"/>
              </a:rPr>
              <a:t>Преобразование территории детского сада для реализации и</a:t>
            </a:r>
            <a:r>
              <a:rPr lang="en-US" sz="1750" b="1" dirty="0">
                <a:latin typeface="+mj-lt"/>
                <a:cs typeface="Arial" panose="020B0604020202020204" pitchFamily="34" charset="0"/>
              </a:rPr>
              <a:t> </a:t>
            </a:r>
            <a:r>
              <a:rPr lang="ru-RU" sz="1750" b="1" dirty="0">
                <a:latin typeface="+mj-lt"/>
                <a:cs typeface="Arial" panose="020B0604020202020204" pitchFamily="34" charset="0"/>
              </a:rPr>
              <a:t>развития детской инициативы, самостоятельности</a:t>
            </a:r>
          </a:p>
          <a:p>
            <a:pPr marL="171450" indent="-171450" algn="just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ru-RU" sz="1750" b="1" dirty="0">
                <a:latin typeface="+mj-lt"/>
                <a:cs typeface="Arial" panose="020B0604020202020204" pitchFamily="34" charset="0"/>
              </a:rPr>
              <a:t>Психолого-педагогическая поддержка образовательного процесса в</a:t>
            </a:r>
            <a:r>
              <a:rPr lang="en-US" sz="1750" b="1" dirty="0">
                <a:latin typeface="+mj-lt"/>
                <a:cs typeface="Arial" panose="020B0604020202020204" pitchFamily="34" charset="0"/>
              </a:rPr>
              <a:t> </a:t>
            </a:r>
            <a:r>
              <a:rPr lang="ru-RU" sz="1750" b="1" dirty="0">
                <a:latin typeface="+mj-lt"/>
                <a:cs typeface="Arial" panose="020B0604020202020204" pitchFamily="34" charset="0"/>
              </a:rPr>
              <a:t>условиях дистанционного </a:t>
            </a:r>
            <a:r>
              <a:rPr lang="ru-RU" sz="1750" b="1" dirty="0" smtClean="0">
                <a:latin typeface="+mj-lt"/>
                <a:cs typeface="Arial" panose="020B0604020202020204" pitchFamily="34" charset="0"/>
              </a:rPr>
              <a:t>обучения</a:t>
            </a:r>
            <a:endParaRPr lang="ru-RU" sz="175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6192923-59D7-4D0D-B923-F585CC933B9A}"/>
              </a:ext>
            </a:extLst>
          </p:cNvPr>
          <p:cNvSpPr/>
          <p:nvPr/>
        </p:nvSpPr>
        <p:spPr>
          <a:xfrm>
            <a:off x="1160994" y="826355"/>
            <a:ext cx="1217347" cy="46166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 Black" panose="020B0A04020102020204" pitchFamily="34" charset="0"/>
              </a:rPr>
              <a:t>2021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488CB3F-E52D-40F1-B262-08A0460F30B1}"/>
              </a:ext>
            </a:extLst>
          </p:cNvPr>
          <p:cNvSpPr/>
          <p:nvPr/>
        </p:nvSpPr>
        <p:spPr>
          <a:xfrm>
            <a:off x="3477723" y="904533"/>
            <a:ext cx="1932477" cy="323166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заявок</a:t>
            </a:r>
            <a:endParaRPr lang="ru-RU" sz="1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4B52D28-CC18-4E60-9DC9-A2B12DCCED2A}"/>
              </a:ext>
            </a:extLst>
          </p:cNvPr>
          <p:cNvSpPr/>
          <p:nvPr/>
        </p:nvSpPr>
        <p:spPr>
          <a:xfrm>
            <a:off x="465427" y="1289268"/>
            <a:ext cx="4335173" cy="181588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2700" b="1" dirty="0">
                <a:solidFill>
                  <a:srgbClr val="1F5D7F"/>
                </a:solidFill>
                <a:latin typeface="Arial Black" panose="020B0A04020102020204" pitchFamily="34" charset="0"/>
              </a:rPr>
              <a:t>20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проектов ДОУ вошли в каталог инфраструктурных решений: </a:t>
            </a:r>
          </a:p>
          <a:p>
            <a:pPr algn="just"/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ДОУ №4, ДОУ №9, ДОУ №10, ДОУ №24, ДОУ №29, ДОУ №42, ДОУ №46, ДОУ №74, ДОУ №76, ДОУ № 80, ДОУ №84, ДОУ №90, ДОУ №98, ДОУ №106, ДОУ №137, ДОУ №183, ДОУ №305, ДОУ №326, ДОУ №333, ДОУ №326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311200" y="1057188"/>
            <a:ext cx="432000" cy="0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7586" y="1000350"/>
            <a:ext cx="411401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8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BF0B70A2-6055-4E71-9904-F44F5AF045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500" b="30100"/>
          <a:stretch>
            <a:fillRect/>
          </a:stretch>
        </p:blipFill>
        <p:spPr>
          <a:xfrm>
            <a:off x="-76201" y="131652"/>
            <a:ext cx="9220201" cy="57319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682636D-F96D-4D6C-AF6D-2F5442DC3251}"/>
              </a:ext>
            </a:extLst>
          </p:cNvPr>
          <p:cNvSpPr/>
          <p:nvPr/>
        </p:nvSpPr>
        <p:spPr>
          <a:xfrm>
            <a:off x="750987" y="316949"/>
            <a:ext cx="4887813" cy="273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74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ВЗАИМОДЕЙСТВИЕ С СЕМЬЕЙ</a:t>
            </a:r>
          </a:p>
        </p:txBody>
      </p:sp>
      <p:pic>
        <p:nvPicPr>
          <p:cNvPr id="5122" name="Picture 2" descr="https://medaboutme.ru/upload/iblock/473/roditeli_i_vidy_ikh_lyubvi_k_rebenku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0" y="1062037"/>
            <a:ext cx="476250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2C9A2B91-0003-4FC7-AF49-B1A6782C9244}"/>
              </a:ext>
            </a:extLst>
          </p:cNvPr>
          <p:cNvSpPr/>
          <p:nvPr/>
        </p:nvSpPr>
        <p:spPr>
          <a:xfrm>
            <a:off x="1023194" y="933450"/>
            <a:ext cx="2095500" cy="46166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 Black" panose="020B0A04020102020204" pitchFamily="34" charset="0"/>
              </a:rPr>
              <a:t>129 ДОУ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" y="1504950"/>
            <a:ext cx="3695700" cy="96949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ru-RU" sz="2000" b="1" dirty="0"/>
              <a:t>разработали программы вовлечения родителей в образовательную деятельность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7316" y="2495551"/>
            <a:ext cx="867256" cy="179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9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BF0B70A2-6055-4E71-9904-F44F5AF045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500" b="30100"/>
          <a:stretch>
            <a:fillRect/>
          </a:stretch>
        </p:blipFill>
        <p:spPr>
          <a:xfrm>
            <a:off x="-76199" y="131652"/>
            <a:ext cx="9220200" cy="42781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682636D-F96D-4D6C-AF6D-2F5442DC3251}"/>
              </a:ext>
            </a:extLst>
          </p:cNvPr>
          <p:cNvSpPr/>
          <p:nvPr/>
        </p:nvSpPr>
        <p:spPr>
          <a:xfrm>
            <a:off x="598587" y="228430"/>
            <a:ext cx="4887813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74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СЕМЬЕЙ</a:t>
            </a:r>
          </a:p>
        </p:txBody>
      </p:sp>
      <p:pic>
        <p:nvPicPr>
          <p:cNvPr id="2050" name="Picture 2" descr="https://kimc.ms/events/korobka/2021/%D0%9A%D0%BE%D1%80%D0%BE%D0%B1%D0%BA%D0%B0.png">
            <a:extLst>
              <a:ext uri="{FF2B5EF4-FFF2-40B4-BE49-F238E27FC236}">
                <a16:creationId xmlns="" xmlns:a16="http://schemas.microsoft.com/office/drawing/2014/main" id="{64271B52-7393-43A1-973C-3C3DE76C2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194" y="780171"/>
            <a:ext cx="2324100" cy="23241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Городской детско-взрослый фестиваль &quot;КОРОБКА&quot; - Оф. сайт Детского сада №  259 г. Красноярск">
            <a:extLst>
              <a:ext uri="{FF2B5EF4-FFF2-40B4-BE49-F238E27FC236}">
                <a16:creationId xmlns="" xmlns:a16="http://schemas.microsoft.com/office/drawing/2014/main" id="{2AA8DF98-A2E2-4C25-A168-9B395BA2D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151" y="761707"/>
            <a:ext cx="2897358" cy="23241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3722103-74CC-46A8-839D-B72EEFD718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301" y="781050"/>
            <a:ext cx="2899819" cy="23241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C9A2B91-0003-4FC7-AF49-B1A6782C9244}"/>
              </a:ext>
            </a:extLst>
          </p:cNvPr>
          <p:cNvSpPr/>
          <p:nvPr/>
        </p:nvSpPr>
        <p:spPr>
          <a:xfrm>
            <a:off x="1434984" y="3192644"/>
            <a:ext cx="1217347" cy="46166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 Black" panose="020B0A04020102020204" pitchFamily="34" charset="0"/>
              </a:rPr>
              <a:t>133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5A5FAEF1-3426-48E9-9FAA-268CAB6D00FC}"/>
              </a:ext>
            </a:extLst>
          </p:cNvPr>
          <p:cNvSpPr/>
          <p:nvPr/>
        </p:nvSpPr>
        <p:spPr>
          <a:xfrm>
            <a:off x="2997084" y="3192644"/>
            <a:ext cx="1600200" cy="46166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 Black" panose="020B0A04020102020204" pitchFamily="34" charset="0"/>
              </a:rPr>
              <a:t>11 496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0FB39AC-4909-4CA2-A903-6A0EDFB09C7C}"/>
              </a:ext>
            </a:extLst>
          </p:cNvPr>
          <p:cNvSpPr/>
          <p:nvPr/>
        </p:nvSpPr>
        <p:spPr>
          <a:xfrm>
            <a:off x="5009691" y="3192644"/>
            <a:ext cx="1143000" cy="46166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 Black" panose="020B0A04020102020204" pitchFamily="34" charset="0"/>
              </a:rPr>
              <a:t>5 142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BA42AE84-8287-4F92-AEF5-D246C0801DBC}"/>
              </a:ext>
            </a:extLst>
          </p:cNvPr>
          <p:cNvSpPr/>
          <p:nvPr/>
        </p:nvSpPr>
        <p:spPr>
          <a:xfrm>
            <a:off x="6840326" y="3207388"/>
            <a:ext cx="685800" cy="46166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 Black" panose="020B0A04020102020204" pitchFamily="34" charset="0"/>
              </a:rPr>
              <a:t>34</a:t>
            </a:r>
          </a:p>
        </p:txBody>
      </p:sp>
      <p:sp>
        <p:nvSpPr>
          <p:cNvPr id="13" name="Google Shape;686;p47">
            <a:extLst>
              <a:ext uri="{FF2B5EF4-FFF2-40B4-BE49-F238E27FC236}">
                <a16:creationId xmlns="" xmlns:a16="http://schemas.microsoft.com/office/drawing/2014/main" id="{784DEA43-0813-4B75-BD4A-5992D7B009A5}"/>
              </a:ext>
            </a:extLst>
          </p:cNvPr>
          <p:cNvSpPr/>
          <p:nvPr/>
        </p:nvSpPr>
        <p:spPr>
          <a:xfrm>
            <a:off x="1549284" y="3654309"/>
            <a:ext cx="576803" cy="460058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12700" cap="rnd" cmpd="sng">
            <a:solidFill>
              <a:srgbClr val="1F5D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/>
          </a:p>
        </p:txBody>
      </p:sp>
      <p:grpSp>
        <p:nvGrpSpPr>
          <p:cNvPr id="14" name="Google Shape;785;p47">
            <a:extLst>
              <a:ext uri="{FF2B5EF4-FFF2-40B4-BE49-F238E27FC236}">
                <a16:creationId xmlns="" xmlns:a16="http://schemas.microsoft.com/office/drawing/2014/main" id="{EB21E1ED-16D2-47AA-ADFF-3D6E3FB852CF}"/>
              </a:ext>
            </a:extLst>
          </p:cNvPr>
          <p:cNvGrpSpPr/>
          <p:nvPr/>
        </p:nvGrpSpPr>
        <p:grpSpPr>
          <a:xfrm>
            <a:off x="5433299" y="3691550"/>
            <a:ext cx="250144" cy="624605"/>
            <a:chOff x="3384375" y="2267500"/>
            <a:chExt cx="203375" cy="507825"/>
          </a:xfrm>
        </p:grpSpPr>
        <p:sp>
          <p:nvSpPr>
            <p:cNvPr id="15" name="Google Shape;786;p47">
              <a:extLst>
                <a:ext uri="{FF2B5EF4-FFF2-40B4-BE49-F238E27FC236}">
                  <a16:creationId xmlns="" xmlns:a16="http://schemas.microsoft.com/office/drawing/2014/main" id="{66E52192-5D0E-4759-9F0A-06FCD7F782CF}"/>
                </a:ext>
              </a:extLst>
            </p:cNvPr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70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787;p47">
              <a:extLst>
                <a:ext uri="{FF2B5EF4-FFF2-40B4-BE49-F238E27FC236}">
                  <a16:creationId xmlns="" xmlns:a16="http://schemas.microsoft.com/office/drawing/2014/main" id="{979D1090-A956-4CD2-872E-5F1A48704560}"/>
                </a:ext>
              </a:extLst>
            </p:cNvPr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70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" name="Google Shape;788;p47">
            <a:extLst>
              <a:ext uri="{FF2B5EF4-FFF2-40B4-BE49-F238E27FC236}">
                <a16:creationId xmlns="" xmlns:a16="http://schemas.microsoft.com/office/drawing/2014/main" id="{1D3F2A0C-D981-479F-9FAC-CCA0872B60B3}"/>
              </a:ext>
            </a:extLst>
          </p:cNvPr>
          <p:cNvGrpSpPr/>
          <p:nvPr/>
        </p:nvGrpSpPr>
        <p:grpSpPr>
          <a:xfrm flipH="1">
            <a:off x="3638486" y="3836570"/>
            <a:ext cx="163400" cy="322710"/>
            <a:chOff x="4747025" y="2332025"/>
            <a:chExt cx="166850" cy="378750"/>
          </a:xfrm>
        </p:grpSpPr>
        <p:sp>
          <p:nvSpPr>
            <p:cNvPr id="18" name="Google Shape;789;p47">
              <a:extLst>
                <a:ext uri="{FF2B5EF4-FFF2-40B4-BE49-F238E27FC236}">
                  <a16:creationId xmlns="" xmlns:a16="http://schemas.microsoft.com/office/drawing/2014/main" id="{F8D02492-F880-4F2A-9503-AFDE5A637E4B}"/>
                </a:ext>
              </a:extLst>
            </p:cNvPr>
            <p:cNvSpPr/>
            <p:nvPr/>
          </p:nvSpPr>
          <p:spPr>
            <a:xfrm>
              <a:off x="4747025" y="2427025"/>
              <a:ext cx="166850" cy="283750"/>
            </a:xfrm>
            <a:custGeom>
              <a:avLst/>
              <a:gdLst/>
              <a:ahLst/>
              <a:cxnLst/>
              <a:rect l="l" t="t" r="r" b="b"/>
              <a:pathLst>
                <a:path w="6674" h="11350" fill="none" extrusionOk="0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w="1270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  <p:sp>
          <p:nvSpPr>
            <p:cNvPr id="19" name="Google Shape;790;p47">
              <a:extLst>
                <a:ext uri="{FF2B5EF4-FFF2-40B4-BE49-F238E27FC236}">
                  <a16:creationId xmlns="" xmlns:a16="http://schemas.microsoft.com/office/drawing/2014/main" id="{8D721DC3-2123-434B-A010-EC9119C8FF0D}"/>
                </a:ext>
              </a:extLst>
            </p:cNvPr>
            <p:cNvSpPr/>
            <p:nvPr/>
          </p:nvSpPr>
          <p:spPr>
            <a:xfrm>
              <a:off x="4792100" y="2332025"/>
              <a:ext cx="76725" cy="84050"/>
            </a:xfrm>
            <a:custGeom>
              <a:avLst/>
              <a:gdLst/>
              <a:ahLst/>
              <a:cxnLst/>
              <a:rect l="l" t="t" r="r" b="b"/>
              <a:pathLst>
                <a:path w="3069" h="3362" fill="none" extrusionOk="0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w="1270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20" name="Google Shape;791;p47">
            <a:extLst>
              <a:ext uri="{FF2B5EF4-FFF2-40B4-BE49-F238E27FC236}">
                <a16:creationId xmlns="" xmlns:a16="http://schemas.microsoft.com/office/drawing/2014/main" id="{EC2631A6-1760-4736-B5F0-9F740ABE7BB2}"/>
              </a:ext>
            </a:extLst>
          </p:cNvPr>
          <p:cNvGrpSpPr/>
          <p:nvPr/>
        </p:nvGrpSpPr>
        <p:grpSpPr>
          <a:xfrm>
            <a:off x="5727824" y="3691550"/>
            <a:ext cx="177515" cy="555337"/>
            <a:chOff x="4071800" y="2269925"/>
            <a:chExt cx="172925" cy="502950"/>
          </a:xfrm>
        </p:grpSpPr>
        <p:sp>
          <p:nvSpPr>
            <p:cNvPr id="21" name="Google Shape;792;p47">
              <a:extLst>
                <a:ext uri="{FF2B5EF4-FFF2-40B4-BE49-F238E27FC236}">
                  <a16:creationId xmlns="" xmlns:a16="http://schemas.microsoft.com/office/drawing/2014/main" id="{10BDBAC7-9F05-4070-8E98-77EB52E16235}"/>
                </a:ext>
              </a:extLst>
            </p:cNvPr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l" t="t" r="r" b="b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1270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793;p47">
              <a:extLst>
                <a:ext uri="{FF2B5EF4-FFF2-40B4-BE49-F238E27FC236}">
                  <a16:creationId xmlns="" xmlns:a16="http://schemas.microsoft.com/office/drawing/2014/main" id="{54704F01-802C-42A0-91A9-2BF495294C3C}"/>
                </a:ext>
              </a:extLst>
            </p:cNvPr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l" t="t" r="r" b="b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1270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3" name="Google Shape;794;p47">
            <a:extLst>
              <a:ext uri="{FF2B5EF4-FFF2-40B4-BE49-F238E27FC236}">
                <a16:creationId xmlns="" xmlns:a16="http://schemas.microsoft.com/office/drawing/2014/main" id="{05705D0F-28BE-4351-9AAF-A387C655A07A}"/>
              </a:ext>
            </a:extLst>
          </p:cNvPr>
          <p:cNvSpPr/>
          <p:nvPr/>
        </p:nvSpPr>
        <p:spPr>
          <a:xfrm>
            <a:off x="6976528" y="3731492"/>
            <a:ext cx="363957" cy="383721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700" cap="rnd" cmpd="sng">
            <a:solidFill>
              <a:srgbClr val="1F5D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/>
          </a:p>
        </p:txBody>
      </p:sp>
      <p:grpSp>
        <p:nvGrpSpPr>
          <p:cNvPr id="24" name="Google Shape;788;p47">
            <a:extLst>
              <a:ext uri="{FF2B5EF4-FFF2-40B4-BE49-F238E27FC236}">
                <a16:creationId xmlns="" xmlns:a16="http://schemas.microsoft.com/office/drawing/2014/main" id="{D51536A9-22FA-4091-98FA-0B30D9762ED6}"/>
              </a:ext>
            </a:extLst>
          </p:cNvPr>
          <p:cNvGrpSpPr/>
          <p:nvPr/>
        </p:nvGrpSpPr>
        <p:grpSpPr>
          <a:xfrm flipH="1">
            <a:off x="3440506" y="3744463"/>
            <a:ext cx="163400" cy="322710"/>
            <a:chOff x="4747025" y="2332025"/>
            <a:chExt cx="166850" cy="378750"/>
          </a:xfrm>
        </p:grpSpPr>
        <p:sp>
          <p:nvSpPr>
            <p:cNvPr id="25" name="Google Shape;789;p47">
              <a:extLst>
                <a:ext uri="{FF2B5EF4-FFF2-40B4-BE49-F238E27FC236}">
                  <a16:creationId xmlns="" xmlns:a16="http://schemas.microsoft.com/office/drawing/2014/main" id="{73D402F9-73E4-41EB-987E-99D33F0FAC5D}"/>
                </a:ext>
              </a:extLst>
            </p:cNvPr>
            <p:cNvSpPr/>
            <p:nvPr/>
          </p:nvSpPr>
          <p:spPr>
            <a:xfrm>
              <a:off x="4747025" y="2427025"/>
              <a:ext cx="166850" cy="283750"/>
            </a:xfrm>
            <a:custGeom>
              <a:avLst/>
              <a:gdLst/>
              <a:ahLst/>
              <a:cxnLst/>
              <a:rect l="l" t="t" r="r" b="b"/>
              <a:pathLst>
                <a:path w="6674" h="11350" fill="none" extrusionOk="0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w="1270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  <p:sp>
          <p:nvSpPr>
            <p:cNvPr id="26" name="Google Shape;790;p47">
              <a:extLst>
                <a:ext uri="{FF2B5EF4-FFF2-40B4-BE49-F238E27FC236}">
                  <a16:creationId xmlns="" xmlns:a16="http://schemas.microsoft.com/office/drawing/2014/main" id="{860B768C-D5D5-49BA-9912-E586156861A2}"/>
                </a:ext>
              </a:extLst>
            </p:cNvPr>
            <p:cNvSpPr/>
            <p:nvPr/>
          </p:nvSpPr>
          <p:spPr>
            <a:xfrm>
              <a:off x="4792100" y="2332025"/>
              <a:ext cx="76725" cy="84050"/>
            </a:xfrm>
            <a:custGeom>
              <a:avLst/>
              <a:gdLst/>
              <a:ahLst/>
              <a:cxnLst/>
              <a:rect l="l" t="t" r="r" b="b"/>
              <a:pathLst>
                <a:path w="3069" h="3362" fill="none" extrusionOk="0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w="1270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27" name="Google Shape;788;p47">
            <a:extLst>
              <a:ext uri="{FF2B5EF4-FFF2-40B4-BE49-F238E27FC236}">
                <a16:creationId xmlns="" xmlns:a16="http://schemas.microsoft.com/office/drawing/2014/main" id="{9AB82301-6110-4106-B8B2-53441C433141}"/>
              </a:ext>
            </a:extLst>
          </p:cNvPr>
          <p:cNvGrpSpPr/>
          <p:nvPr/>
        </p:nvGrpSpPr>
        <p:grpSpPr>
          <a:xfrm flipH="1">
            <a:off x="3824285" y="3746649"/>
            <a:ext cx="163400" cy="322710"/>
            <a:chOff x="4747025" y="2332025"/>
            <a:chExt cx="166850" cy="378750"/>
          </a:xfrm>
        </p:grpSpPr>
        <p:sp>
          <p:nvSpPr>
            <p:cNvPr id="28" name="Google Shape;789;p47">
              <a:extLst>
                <a:ext uri="{FF2B5EF4-FFF2-40B4-BE49-F238E27FC236}">
                  <a16:creationId xmlns="" xmlns:a16="http://schemas.microsoft.com/office/drawing/2014/main" id="{98A3A996-4533-422A-81C8-D331A692FEA7}"/>
                </a:ext>
              </a:extLst>
            </p:cNvPr>
            <p:cNvSpPr/>
            <p:nvPr/>
          </p:nvSpPr>
          <p:spPr>
            <a:xfrm>
              <a:off x="4747025" y="2427025"/>
              <a:ext cx="166850" cy="283750"/>
            </a:xfrm>
            <a:custGeom>
              <a:avLst/>
              <a:gdLst/>
              <a:ahLst/>
              <a:cxnLst/>
              <a:rect l="l" t="t" r="r" b="b"/>
              <a:pathLst>
                <a:path w="6674" h="11350" fill="none" extrusionOk="0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w="1270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  <p:sp>
          <p:nvSpPr>
            <p:cNvPr id="29" name="Google Shape;790;p47">
              <a:extLst>
                <a:ext uri="{FF2B5EF4-FFF2-40B4-BE49-F238E27FC236}">
                  <a16:creationId xmlns="" xmlns:a16="http://schemas.microsoft.com/office/drawing/2014/main" id="{A0B94D74-CB7D-4C2E-B30E-DD8AFB3FE67E}"/>
                </a:ext>
              </a:extLst>
            </p:cNvPr>
            <p:cNvSpPr/>
            <p:nvPr/>
          </p:nvSpPr>
          <p:spPr>
            <a:xfrm>
              <a:off x="4792100" y="2332025"/>
              <a:ext cx="76725" cy="84050"/>
            </a:xfrm>
            <a:custGeom>
              <a:avLst/>
              <a:gdLst/>
              <a:ahLst/>
              <a:cxnLst/>
              <a:rect l="l" t="t" r="r" b="b"/>
              <a:pathLst>
                <a:path w="3069" h="3362" fill="none" extrusionOk="0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w="1270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30" name="Google Shape;791;p47">
            <a:extLst>
              <a:ext uri="{FF2B5EF4-FFF2-40B4-BE49-F238E27FC236}">
                <a16:creationId xmlns="" xmlns:a16="http://schemas.microsoft.com/office/drawing/2014/main" id="{07B95FE5-979C-4152-A97A-7AFE99E22F7D}"/>
              </a:ext>
            </a:extLst>
          </p:cNvPr>
          <p:cNvGrpSpPr/>
          <p:nvPr/>
        </p:nvGrpSpPr>
        <p:grpSpPr>
          <a:xfrm>
            <a:off x="5241131" y="3691550"/>
            <a:ext cx="177515" cy="555337"/>
            <a:chOff x="4071800" y="2269925"/>
            <a:chExt cx="172925" cy="502950"/>
          </a:xfrm>
        </p:grpSpPr>
        <p:sp>
          <p:nvSpPr>
            <p:cNvPr id="31" name="Google Shape;792;p47">
              <a:extLst>
                <a:ext uri="{FF2B5EF4-FFF2-40B4-BE49-F238E27FC236}">
                  <a16:creationId xmlns="" xmlns:a16="http://schemas.microsoft.com/office/drawing/2014/main" id="{705A7221-0ADC-42CB-8D00-CE649443849D}"/>
                </a:ext>
              </a:extLst>
            </p:cNvPr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l" t="t" r="r" b="b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1270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93;p47">
              <a:extLst>
                <a:ext uri="{FF2B5EF4-FFF2-40B4-BE49-F238E27FC236}">
                  <a16:creationId xmlns="" xmlns:a16="http://schemas.microsoft.com/office/drawing/2014/main" id="{4A88D0E3-1C2A-4FBB-87D7-04DAEC895FCD}"/>
                </a:ext>
              </a:extLst>
            </p:cNvPr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l" t="t" r="r" b="b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1270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98F0977-AB43-48F2-B75E-38FE1805C802}"/>
              </a:ext>
            </a:extLst>
          </p:cNvPr>
          <p:cNvSpPr/>
          <p:nvPr/>
        </p:nvSpPr>
        <p:spPr>
          <a:xfrm>
            <a:off x="977784" y="4237226"/>
            <a:ext cx="1768521" cy="90794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+mj-lt"/>
              </a:rPr>
              <a:t>МДОУ города 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+mj-lt"/>
              </a:rPr>
              <a:t>и частная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+mj-lt"/>
              </a:rPr>
              <a:t>дошкольная организация</a:t>
            </a:r>
            <a:endParaRPr lang="ru-RU" sz="1400" b="1" dirty="0"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1AF98C2-D2EA-4D85-B2E9-B2B331A90AAC}"/>
              </a:ext>
            </a:extLst>
          </p:cNvPr>
          <p:cNvSpPr/>
          <p:nvPr/>
        </p:nvSpPr>
        <p:spPr>
          <a:xfrm>
            <a:off x="3426024" y="4236394"/>
            <a:ext cx="559256" cy="261610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Детей</a:t>
            </a:r>
            <a:endParaRPr lang="ru-RU" sz="1400" b="1" dirty="0">
              <a:latin typeface="+mj-lt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EDEC1A1E-FB8C-4DEA-8A03-E96DE2265927}"/>
              </a:ext>
            </a:extLst>
          </p:cNvPr>
          <p:cNvSpPr/>
          <p:nvPr/>
        </p:nvSpPr>
        <p:spPr>
          <a:xfrm>
            <a:off x="5168784" y="4395570"/>
            <a:ext cx="926215" cy="261610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Родителей</a:t>
            </a:r>
            <a:endParaRPr lang="ru-RU" sz="1400" b="1" dirty="0">
              <a:latin typeface="+mj-lt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6DB1281F-AA8C-465C-A15F-C7AD30BE9E61}"/>
              </a:ext>
            </a:extLst>
          </p:cNvPr>
          <p:cNvSpPr/>
          <p:nvPr/>
        </p:nvSpPr>
        <p:spPr>
          <a:xfrm>
            <a:off x="6692784" y="4291340"/>
            <a:ext cx="1014637" cy="261610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Волонтёров</a:t>
            </a:r>
            <a:endParaRPr lang="ru-RU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61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72" t="10134" r="41493" b="15782"/>
          <a:stretch/>
        </p:blipFill>
        <p:spPr bwMode="auto">
          <a:xfrm>
            <a:off x="3239009" y="1354820"/>
            <a:ext cx="1028191" cy="213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/>
          <p:cNvSpPr/>
          <p:nvPr/>
        </p:nvSpPr>
        <p:spPr>
          <a:xfrm>
            <a:off x="-34674" y="0"/>
            <a:ext cx="549024" cy="51435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648" y="327559"/>
            <a:ext cx="3557748" cy="4111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 rot="-5400000">
            <a:off x="-2284287" y="2249613"/>
            <a:ext cx="5143500" cy="64427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62000" y="1657350"/>
            <a:ext cx="214524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МОНИТОРИНГ КАЧЕСТВА ДОШКОЛЬНОГО ОБРАЗОВАНИЯ</a:t>
            </a:r>
            <a:endParaRPr lang="en-US" sz="2400" b="1" spc="6" dirty="0">
              <a:solidFill>
                <a:srgbClr val="19191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F97BE3B5-3563-4105-A4E6-069247AD1E14}"/>
              </a:ext>
            </a:extLst>
          </p:cNvPr>
          <p:cNvSpPr/>
          <p:nvPr/>
        </p:nvSpPr>
        <p:spPr>
          <a:xfrm>
            <a:off x="4023000" y="1547380"/>
            <a:ext cx="2392160" cy="60016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Образовательная программа</a:t>
            </a:r>
            <a:endParaRPr lang="ru-RU" sz="18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="" xmlns:a16="http://schemas.microsoft.com/office/drawing/2014/main" id="{540226FC-4150-4C45-BC57-B3AF57A1D8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29881" y="630925"/>
            <a:ext cx="776526" cy="77652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36348624-EEF0-44D1-84E8-A69EFA957C73}"/>
              </a:ext>
            </a:extLst>
          </p:cNvPr>
          <p:cNvSpPr/>
          <p:nvPr/>
        </p:nvSpPr>
        <p:spPr>
          <a:xfrm>
            <a:off x="6897459" y="1575941"/>
            <a:ext cx="1633236" cy="60016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Речевое развитие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80FE30A5-4E63-4C47-B1D6-1326B5F56DA8}"/>
              </a:ext>
            </a:extLst>
          </p:cNvPr>
          <p:cNvSpPr/>
          <p:nvPr/>
        </p:nvSpPr>
        <p:spPr>
          <a:xfrm>
            <a:off x="6698386" y="3301132"/>
            <a:ext cx="2216606" cy="60016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Информационное обеспечение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21B25424-4AB6-4A0E-9A38-08CE20BD5600}"/>
              </a:ext>
            </a:extLst>
          </p:cNvPr>
          <p:cNvSpPr/>
          <p:nvPr/>
        </p:nvSpPr>
        <p:spPr>
          <a:xfrm>
            <a:off x="3962400" y="3246502"/>
            <a:ext cx="2673267" cy="115416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Условия получения дошкольного образования детьми с ОВЗ и инвалидами </a:t>
            </a:r>
          </a:p>
        </p:txBody>
      </p:sp>
      <p:grpSp>
        <p:nvGrpSpPr>
          <p:cNvPr id="24" name="Google Shape;687;p47">
            <a:extLst>
              <a:ext uri="{FF2B5EF4-FFF2-40B4-BE49-F238E27FC236}">
                <a16:creationId xmlns="" xmlns:a16="http://schemas.microsoft.com/office/drawing/2014/main" id="{64553A95-0856-4102-8639-C9AADDE54A7A}"/>
              </a:ext>
            </a:extLst>
          </p:cNvPr>
          <p:cNvGrpSpPr/>
          <p:nvPr/>
        </p:nvGrpSpPr>
        <p:grpSpPr>
          <a:xfrm>
            <a:off x="4814460" y="628650"/>
            <a:ext cx="509617" cy="635407"/>
            <a:chOff x="596350" y="929175"/>
            <a:chExt cx="407950" cy="497475"/>
          </a:xfrm>
        </p:grpSpPr>
        <p:sp>
          <p:nvSpPr>
            <p:cNvPr id="25" name="Google Shape;688;p47">
              <a:extLst>
                <a:ext uri="{FF2B5EF4-FFF2-40B4-BE49-F238E27FC236}">
                  <a16:creationId xmlns="" xmlns:a16="http://schemas.microsoft.com/office/drawing/2014/main" id="{D91492B5-DDB2-4D5C-8E6D-CCA3C2268ABF}"/>
                </a:ext>
              </a:extLst>
            </p:cNvPr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905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>
                <a:latin typeface="+mj-lt"/>
              </a:endParaRPr>
            </a:p>
          </p:txBody>
        </p:sp>
        <p:sp>
          <p:nvSpPr>
            <p:cNvPr id="26" name="Google Shape;689;p47">
              <a:extLst>
                <a:ext uri="{FF2B5EF4-FFF2-40B4-BE49-F238E27FC236}">
                  <a16:creationId xmlns="" xmlns:a16="http://schemas.microsoft.com/office/drawing/2014/main" id="{E61D116F-2ECB-48C5-8B92-2D7F9050696F}"/>
                </a:ext>
              </a:extLst>
            </p:cNvPr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905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>
                <a:latin typeface="+mj-lt"/>
              </a:endParaRPr>
            </a:p>
          </p:txBody>
        </p:sp>
        <p:sp>
          <p:nvSpPr>
            <p:cNvPr id="27" name="Google Shape;690;p47">
              <a:extLst>
                <a:ext uri="{FF2B5EF4-FFF2-40B4-BE49-F238E27FC236}">
                  <a16:creationId xmlns="" xmlns:a16="http://schemas.microsoft.com/office/drawing/2014/main" id="{38D617A3-B53E-47EB-9996-8CF4CC63B939}"/>
                </a:ext>
              </a:extLst>
            </p:cNvPr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>
                <a:latin typeface="+mj-lt"/>
              </a:endParaRPr>
            </a:p>
          </p:txBody>
        </p:sp>
        <p:sp>
          <p:nvSpPr>
            <p:cNvPr id="28" name="Google Shape;691;p47">
              <a:extLst>
                <a:ext uri="{FF2B5EF4-FFF2-40B4-BE49-F238E27FC236}">
                  <a16:creationId xmlns="" xmlns:a16="http://schemas.microsoft.com/office/drawing/2014/main" id="{71F2610A-D9D0-44FA-A827-51268B66EAF5}"/>
                </a:ext>
              </a:extLst>
            </p:cNvPr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>
                <a:latin typeface="+mj-lt"/>
              </a:endParaRPr>
            </a:p>
          </p:txBody>
        </p:sp>
        <p:sp>
          <p:nvSpPr>
            <p:cNvPr id="29" name="Google Shape;692;p47">
              <a:extLst>
                <a:ext uri="{FF2B5EF4-FFF2-40B4-BE49-F238E27FC236}">
                  <a16:creationId xmlns="" xmlns:a16="http://schemas.microsoft.com/office/drawing/2014/main" id="{42724BE5-2848-4E4D-9927-9D9AE445F353}"/>
                </a:ext>
              </a:extLst>
            </p:cNvPr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>
                <a:latin typeface="+mj-lt"/>
              </a:endParaRPr>
            </a:p>
          </p:txBody>
        </p:sp>
        <p:sp>
          <p:nvSpPr>
            <p:cNvPr id="30" name="Google Shape;693;p47">
              <a:extLst>
                <a:ext uri="{FF2B5EF4-FFF2-40B4-BE49-F238E27FC236}">
                  <a16:creationId xmlns="" xmlns:a16="http://schemas.microsoft.com/office/drawing/2014/main" id="{3498BBAD-46B9-420A-8B37-1D6A6C722C0C}"/>
                </a:ext>
              </a:extLst>
            </p:cNvPr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>
                <a:latin typeface="+mj-lt"/>
              </a:endParaRPr>
            </a:p>
          </p:txBody>
        </p:sp>
        <p:sp>
          <p:nvSpPr>
            <p:cNvPr id="31" name="Google Shape;694;p47">
              <a:extLst>
                <a:ext uri="{FF2B5EF4-FFF2-40B4-BE49-F238E27FC236}">
                  <a16:creationId xmlns="" xmlns:a16="http://schemas.microsoft.com/office/drawing/2014/main" id="{644101F2-4400-45A4-A45C-28338DBBFE65}"/>
                </a:ext>
              </a:extLst>
            </p:cNvPr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9050" cap="rnd" cmpd="sng">
              <a:solidFill>
                <a:srgbClr val="1F5D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>
                <a:latin typeface="+mj-lt"/>
              </a:endParaRP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84DC047D-2969-4EAD-B67B-7E8DEE71D6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4460" y="2353860"/>
            <a:ext cx="689867" cy="82700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440A028B-8E81-43E1-9571-52DD32A451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5122" y="2335804"/>
            <a:ext cx="808279" cy="9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0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4674" y="0"/>
            <a:ext cx="549024" cy="51435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98" y="308288"/>
            <a:ext cx="3407330" cy="4111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2245769" y="2205771"/>
            <a:ext cx="5143500" cy="73195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8200" y="1885950"/>
            <a:ext cx="214524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ЗАДАЧИ В ДОШКОЛЬНОМ ОБРАЗОВАНИИ</a:t>
            </a:r>
            <a:endParaRPr lang="en-US" sz="2400" b="1" spc="6" dirty="0">
              <a:solidFill>
                <a:srgbClr val="191919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46106" y="339412"/>
            <a:ext cx="234168" cy="136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0248" y="1505750"/>
            <a:ext cx="234168" cy="136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4700" y="2990850"/>
            <a:ext cx="234168" cy="13683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14EDA72-86E5-43F9-B49D-1CF1D14AE431}"/>
              </a:ext>
            </a:extLst>
          </p:cNvPr>
          <p:cNvSpPr/>
          <p:nvPr/>
        </p:nvSpPr>
        <p:spPr>
          <a:xfrm>
            <a:off x="3677422" y="209550"/>
            <a:ext cx="5085578" cy="115416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Организовать </a:t>
            </a: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работу по освоению содержания комплексных шкал МКДО </a:t>
            </a:r>
            <a:r>
              <a:rPr lang="ru-RU" sz="1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 части ведения документации и организации образовательного процесса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97D57AC-B615-4524-9640-CEE769561A44}"/>
              </a:ext>
            </a:extLst>
          </p:cNvPr>
          <p:cNvSpPr/>
          <p:nvPr/>
        </p:nvSpPr>
        <p:spPr>
          <a:xfrm>
            <a:off x="3670165" y="1448778"/>
            <a:ext cx="5085578" cy="212365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800" dirty="0">
                <a:latin typeface="+mj-lt"/>
                <a:cs typeface="Arial" panose="020B0604020202020204" pitchFamily="34" charset="0"/>
              </a:rPr>
              <a:t>В каждом ДОО </a:t>
            </a:r>
            <a:r>
              <a:rPr lang="ru-RU" sz="1800" b="1" dirty="0">
                <a:latin typeface="+mj-lt"/>
                <a:cs typeface="Arial" panose="020B0604020202020204" pitchFamily="34" charset="0"/>
              </a:rPr>
              <a:t>провести внутреннюю оценку качества дошкольного образования </a:t>
            </a:r>
            <a:r>
              <a:rPr lang="ru-RU" sz="1800" dirty="0">
                <a:latin typeface="+mj-lt"/>
                <a:cs typeface="Arial" panose="020B0604020202020204" pitchFamily="34" charset="0"/>
              </a:rPr>
              <a:t>по обновленным показателям внутренней системы оценки качества дошкольного образования в соответствии со шкалами МКДО</a:t>
            </a:r>
          </a:p>
          <a:p>
            <a:pPr algn="just"/>
            <a:endParaRPr lang="ru-RU" b="1" dirty="0" smtClean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ru-RU" sz="1800" b="1" dirty="0" smtClean="0">
                <a:latin typeface="+mj-lt"/>
                <a:cs typeface="Arial" panose="020B0604020202020204" pitchFamily="34" charset="0"/>
              </a:rPr>
              <a:t>Сформировать </a:t>
            </a:r>
            <a:r>
              <a:rPr lang="ru-RU" sz="1800" b="1" dirty="0">
                <a:latin typeface="+mj-lt"/>
                <a:cs typeface="Arial" panose="020B0604020202020204" pitchFamily="34" charset="0"/>
              </a:rPr>
              <a:t>комплекс мер/мероприятий по устранению выявленных дефицитов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1674B3C-C617-46FF-A958-16C9242B372B}"/>
              </a:ext>
            </a:extLst>
          </p:cNvPr>
          <p:cNvSpPr/>
          <p:nvPr/>
        </p:nvSpPr>
        <p:spPr>
          <a:xfrm>
            <a:off x="3670165" y="3627388"/>
            <a:ext cx="5092835" cy="115416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Обеспечить </a:t>
            </a: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преемственность цикла управления качеством </a:t>
            </a:r>
            <a:r>
              <a:rPr lang="ru-RU" sz="1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на уровне муниципалитета и ДОО по ключевым показателям качества образовательной среды системы дошкольного образования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3005" y="3654112"/>
            <a:ext cx="234168" cy="1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4674" y="0"/>
            <a:ext cx="549024" cy="51435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52" y="285750"/>
            <a:ext cx="3557748" cy="4111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2265237" y="2230563"/>
            <a:ext cx="5143500" cy="68237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62000" y="1503347"/>
            <a:ext cx="27432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ДОСТИЖЕНИЕ ОБРАЗОВАТЕЛЬНЫХ РЕЗУЛЬТАТОВ НАЧАЛЬНОГО ОБРАЗОВАНИЯ</a:t>
            </a:r>
            <a:endParaRPr lang="en-US" sz="2400" b="1" spc="6" dirty="0">
              <a:solidFill>
                <a:srgbClr val="19191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AutoShape 2" descr="http://2022g.ru/wp-content/uploads/2021/05/6-66.jpg"/>
          <p:cNvSpPr>
            <a:spLocks noChangeAspect="1" noChangeArrowheads="1"/>
          </p:cNvSpPr>
          <p:nvPr/>
        </p:nvSpPr>
        <p:spPr bwMode="auto">
          <a:xfrm>
            <a:off x="77787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://2022g.ru/wp-content/uploads/2021/05/6-66.jpg"/>
          <p:cNvSpPr>
            <a:spLocks noChangeAspect="1" noChangeArrowheads="1"/>
          </p:cNvSpPr>
          <p:nvPr/>
        </p:nvSpPr>
        <p:spPr bwMode="auto">
          <a:xfrm>
            <a:off x="153988" y="396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 descr="C:\Users\Terenteva\Desktop\коллаж 1\6-6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552450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35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2000">
              <a:srgbClr val="5E8BC2"/>
            </a:gs>
            <a:gs pos="100000">
              <a:srgbClr val="1F5D7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="" xmlns:a16="http://schemas.microsoft.com/office/drawing/2014/main" id="{A9CE1A05-00C6-4FC2-B9DB-06ABCAC1FE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9260" y="479994"/>
            <a:ext cx="2819400" cy="2819400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="" xmlns:a16="http://schemas.microsoft.com/office/drawing/2014/main" id="{1EDD5F1C-BD85-493B-ACD9-803FA3E696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64331" y="1123950"/>
            <a:ext cx="1044338" cy="1620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9DEB3AC-FFB0-4F96-A9C0-768850FCEDBD}"/>
              </a:ext>
            </a:extLst>
          </p:cNvPr>
          <p:cNvSpPr/>
          <p:nvPr/>
        </p:nvSpPr>
        <p:spPr>
          <a:xfrm>
            <a:off x="1714500" y="2833241"/>
            <a:ext cx="2514600" cy="106182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Национальный проект «Образование»</a:t>
            </a:r>
            <a:endParaRPr lang="ru-RU" sz="22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F6EBC3C-0DD2-40F4-AB29-F92F2FDBAA06}"/>
              </a:ext>
            </a:extLst>
          </p:cNvPr>
          <p:cNvSpPr/>
          <p:nvPr/>
        </p:nvSpPr>
        <p:spPr>
          <a:xfrm>
            <a:off x="4953000" y="2833241"/>
            <a:ext cx="2667000" cy="1400383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«Красноярский стандарт </a:t>
            </a:r>
          </a:p>
          <a:p>
            <a:pPr algn="ctr"/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качества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365517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74" r="-10374"/>
          <a:stretch/>
        </p:blipFill>
        <p:spPr>
          <a:xfrm>
            <a:off x="626001" y="4390484"/>
            <a:ext cx="8239007" cy="8100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2514" r="500" b="30100"/>
          <a:stretch>
            <a:fillRect/>
          </a:stretch>
        </p:blipFill>
        <p:spPr>
          <a:xfrm>
            <a:off x="-76199" y="57677"/>
            <a:ext cx="9220200" cy="63224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3652" y="57150"/>
            <a:ext cx="782834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ДОСТИЖЕНИЕ ОБРАЗОВАТЕЛЬНЫХ РЕЗУЛЬТАТОВ НАЧАЛЬНОГО, ОСНОВНОГО И СРЕДНЕГО  </a:t>
            </a:r>
            <a:r>
              <a:rPr lang="ru-RU" sz="2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ОБРАЗОВАНИЯ</a:t>
            </a:r>
            <a:endParaRPr lang="ru-RU" sz="2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="" xmlns:a16="http://schemas.microsoft.com/office/drawing/2014/main" id="{C35F13BB-B813-415A-A5F9-876B393547AB}"/>
              </a:ext>
            </a:extLst>
          </p:cNvPr>
          <p:cNvSpPr txBox="1"/>
          <p:nvPr/>
        </p:nvSpPr>
        <p:spPr>
          <a:xfrm>
            <a:off x="700356" y="873869"/>
            <a:ext cx="448124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Результаты выполнения </a:t>
            </a:r>
            <a:r>
              <a:rPr lang="ru-RU" sz="1600" b="1" dirty="0">
                <a:latin typeface="+mj-lt"/>
                <a:cs typeface="Arial" panose="020B0604020202020204" pitchFamily="34" charset="0"/>
              </a:rPr>
              <a:t>краевых диагностических работ по читательской грамотности в 4-х классах: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754E7F1-6367-4567-A71A-B5994FC49F26}"/>
              </a:ext>
            </a:extLst>
          </p:cNvPr>
          <p:cNvSpPr/>
          <p:nvPr/>
        </p:nvSpPr>
        <p:spPr>
          <a:xfrm>
            <a:off x="672702" y="1428750"/>
            <a:ext cx="4204098" cy="323166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8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УРОВНИ ДОСТИЖЕНИЙ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="" xmlns:a16="http://schemas.microsoft.com/office/drawing/2014/main" id="{B27E18AE-B735-4343-B13A-9FC3EC6236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542965"/>
              </p:ext>
            </p:extLst>
          </p:nvPr>
        </p:nvGraphicFramePr>
        <p:xfrm>
          <a:off x="4925532" y="824087"/>
          <a:ext cx="4353527" cy="3578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9A1A1008-44F0-4003-8A64-03897E11D2FE}"/>
              </a:ext>
            </a:extLst>
          </p:cNvPr>
          <p:cNvSpPr/>
          <p:nvPr/>
        </p:nvSpPr>
        <p:spPr>
          <a:xfrm>
            <a:off x="2090300" y="2647950"/>
            <a:ext cx="2557900" cy="2769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5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5061 участников (42,5%)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69477EAC-13CB-45DF-A337-CE3788236255}"/>
              </a:ext>
            </a:extLst>
          </p:cNvPr>
          <p:cNvSpPr/>
          <p:nvPr/>
        </p:nvSpPr>
        <p:spPr>
          <a:xfrm>
            <a:off x="674262" y="1885950"/>
            <a:ext cx="1687938" cy="78483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недостаточный</a:t>
            </a:r>
          </a:p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пониженный</a:t>
            </a:r>
          </a:p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базовый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F414B4D-24C7-4FCA-A1F0-459D0040A63F}"/>
              </a:ext>
            </a:extLst>
          </p:cNvPr>
          <p:cNvSpPr/>
          <p:nvPr/>
        </p:nvSpPr>
        <p:spPr>
          <a:xfrm>
            <a:off x="2100772" y="1900714"/>
            <a:ext cx="4909628" cy="78483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151   участник (1,3%)</a:t>
            </a:r>
          </a:p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649   участников (5,5%)</a:t>
            </a:r>
          </a:p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6039 участников (50,8%)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4A1F49BC-7AA7-46C4-8783-0996737C7B71}"/>
              </a:ext>
            </a:extLst>
          </p:cNvPr>
          <p:cNvSpPr/>
          <p:nvPr/>
        </p:nvSpPr>
        <p:spPr>
          <a:xfrm>
            <a:off x="701183" y="2647950"/>
            <a:ext cx="5176674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повышенный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D12A53F-B78B-4D6B-A752-F14301D20CA6}"/>
              </a:ext>
            </a:extLst>
          </p:cNvPr>
          <p:cNvSpPr/>
          <p:nvPr/>
        </p:nvSpPr>
        <p:spPr>
          <a:xfrm>
            <a:off x="712362" y="3181350"/>
            <a:ext cx="4850238" cy="139012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>
              <a:spcAft>
                <a:spcPts val="400"/>
              </a:spcAft>
            </a:pPr>
            <a:r>
              <a:rPr lang="ru-RU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98,7% обучающихся 4-х классов достигли уровня, достаточного для дальнейшего успешного обучения в основной школе. </a:t>
            </a:r>
          </a:p>
          <a:p>
            <a:pPr algn="just">
              <a:spcAft>
                <a:spcPts val="400"/>
              </a:spcAft>
            </a:pPr>
            <a:r>
              <a:rPr lang="ru-RU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 обучающихся выполнили работу менее чем на 20 баллов, что свидетельствует о низком уровне читательской грамотности.</a:t>
            </a:r>
          </a:p>
        </p:txBody>
      </p:sp>
    </p:spTree>
    <p:extLst>
      <p:ext uri="{BB962C8B-B14F-4D97-AF65-F5344CB8AC3E}">
        <p14:creationId xmlns:p14="http://schemas.microsoft.com/office/powerpoint/2010/main" val="404179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2514" r="500" b="30100"/>
          <a:stretch>
            <a:fillRect/>
          </a:stretch>
        </p:blipFill>
        <p:spPr>
          <a:xfrm>
            <a:off x="0" y="57677"/>
            <a:ext cx="9144001" cy="63224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29852" y="133350"/>
            <a:ext cx="782834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ДОСТИЖЕНИЕ ОБРАЗОВАТЕЛЬНЫХ РЕЗУЛЬТАТОВ НАЧАЛЬНОГО, ОСНОВНОГО И СРЕДНЕГО ОБРАЗОВАНИЯ</a:t>
            </a:r>
          </a:p>
        </p:txBody>
      </p:sp>
      <p:sp>
        <p:nvSpPr>
          <p:cNvPr id="10" name="AutoShape 10"/>
          <p:cNvSpPr/>
          <p:nvPr/>
        </p:nvSpPr>
        <p:spPr>
          <a:xfrm>
            <a:off x="3740569" y="1831171"/>
            <a:ext cx="494623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oogle Shape;5177;p82">
            <a:extLst>
              <a:ext uri="{FF2B5EF4-FFF2-40B4-BE49-F238E27FC236}">
                <a16:creationId xmlns="" xmlns:a16="http://schemas.microsoft.com/office/drawing/2014/main" id="{9CFC57EC-B239-4A9C-ADDE-B543B5C88001}"/>
              </a:ext>
            </a:extLst>
          </p:cNvPr>
          <p:cNvGrpSpPr/>
          <p:nvPr/>
        </p:nvGrpSpPr>
        <p:grpSpPr>
          <a:xfrm>
            <a:off x="3800820" y="783813"/>
            <a:ext cx="4825729" cy="295213"/>
            <a:chOff x="3558802" y="4011264"/>
            <a:chExt cx="1866000" cy="111463"/>
          </a:xfrm>
        </p:grpSpPr>
        <p:sp>
          <p:nvSpPr>
            <p:cNvPr id="16" name="Google Shape;5178;p82">
              <a:extLst>
                <a:ext uri="{FF2B5EF4-FFF2-40B4-BE49-F238E27FC236}">
                  <a16:creationId xmlns="" xmlns:a16="http://schemas.microsoft.com/office/drawing/2014/main" id="{A505FCAE-5770-407C-A0B0-44091D175191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>
                <a:latin typeface="+mj-lt"/>
              </a:endParaRPr>
            </a:p>
          </p:txBody>
        </p:sp>
        <p:sp>
          <p:nvSpPr>
            <p:cNvPr id="17" name="Google Shape;5179;p82">
              <a:extLst>
                <a:ext uri="{FF2B5EF4-FFF2-40B4-BE49-F238E27FC236}">
                  <a16:creationId xmlns="" xmlns:a16="http://schemas.microsoft.com/office/drawing/2014/main" id="{80DBD376-0BC3-4254-867B-00AC7AAA953B}"/>
                </a:ext>
              </a:extLst>
            </p:cNvPr>
            <p:cNvSpPr/>
            <p:nvPr/>
          </p:nvSpPr>
          <p:spPr>
            <a:xfrm rot="5400000" flipH="1">
              <a:off x="4119445" y="3450700"/>
              <a:ext cx="111300" cy="1232427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>
                <a:latin typeface="+mj-lt"/>
              </a:endParaRP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D63F731-947B-4306-81C4-A9C5F3C1C20D}"/>
              </a:ext>
            </a:extLst>
          </p:cNvPr>
          <p:cNvSpPr/>
          <p:nvPr/>
        </p:nvSpPr>
        <p:spPr>
          <a:xfrm>
            <a:off x="5067301" y="819150"/>
            <a:ext cx="1008738" cy="261610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400" b="1" dirty="0">
                <a:latin typeface="+mj-lt"/>
                <a:cs typeface="Arial" panose="020B0604020202020204" pitchFamily="34" charset="0"/>
              </a:rPr>
              <a:t>65 БАЛЛОВ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82F4C833-864D-4E91-A7C3-584676CA3054}"/>
              </a:ext>
            </a:extLst>
          </p:cNvPr>
          <p:cNvSpPr/>
          <p:nvPr/>
        </p:nvSpPr>
        <p:spPr>
          <a:xfrm>
            <a:off x="3511969" y="1860493"/>
            <a:ext cx="5473430" cy="56938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успешность выполнения заданий по группам умений </a:t>
            </a:r>
          </a:p>
          <a:p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(% от максимального балла за задания данной группы): 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="" xmlns:a16="http://schemas.microsoft.com/office/drawing/2014/main" id="{B27E18AE-B735-4343-B13A-9FC3EC6236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868576"/>
              </p:ext>
            </p:extLst>
          </p:nvPr>
        </p:nvGraphicFramePr>
        <p:xfrm>
          <a:off x="548373" y="2975367"/>
          <a:ext cx="2640077" cy="1955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0E880C40-0B15-43E8-8D87-E989B1A6D234}"/>
              </a:ext>
            </a:extLst>
          </p:cNvPr>
          <p:cNvSpPr/>
          <p:nvPr/>
        </p:nvSpPr>
        <p:spPr>
          <a:xfrm>
            <a:off x="6076040" y="2498313"/>
            <a:ext cx="3067962" cy="69249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latin typeface="+mj-lt"/>
                <a:cs typeface="Arial" panose="020B0604020202020204" pitchFamily="34" charset="0"/>
              </a:rPr>
              <a:t>использование информации </a:t>
            </a:r>
            <a:r>
              <a:rPr lang="ru-RU" sz="1400" b="1" dirty="0" smtClean="0">
                <a:latin typeface="+mj-lt"/>
                <a:cs typeface="Arial" panose="020B0604020202020204" pitchFamily="34" charset="0"/>
              </a:rPr>
              <a:t>из</a:t>
            </a:r>
          </a:p>
          <a:p>
            <a:r>
              <a:rPr lang="ru-RU" sz="1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текста для различных целей – </a:t>
            </a:r>
            <a:endParaRPr lang="ru-RU" sz="1400" b="1" dirty="0" smtClean="0">
              <a:latin typeface="+mj-lt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+mj-lt"/>
                <a:cs typeface="Arial" panose="020B0604020202020204" pitchFamily="34" charset="0"/>
              </a:rPr>
              <a:t>56,60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%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9CD87806-2C43-4628-909C-499A599A8836}"/>
              </a:ext>
            </a:extLst>
          </p:cNvPr>
          <p:cNvSpPr/>
          <p:nvPr/>
        </p:nvSpPr>
        <p:spPr>
          <a:xfrm>
            <a:off x="609600" y="2495550"/>
            <a:ext cx="2615748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общее понимание текста, ориентация в тексте –79,81% 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0CBAC8A1-2F07-49CD-997D-E86F34438ECB}"/>
              </a:ext>
            </a:extLst>
          </p:cNvPr>
          <p:cNvSpPr/>
          <p:nvPr/>
        </p:nvSpPr>
        <p:spPr>
          <a:xfrm>
            <a:off x="3238499" y="2495550"/>
            <a:ext cx="2970215" cy="69249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глубокое и детальное понимание содержания и формы текста - 58,87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%</a:t>
            </a:r>
            <a:endParaRPr lang="ru-RU" sz="1400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="" xmlns:a16="http://schemas.microsoft.com/office/drawing/2014/main" id="{9C04A250-1D8C-403B-847A-561B72DA4F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205983"/>
              </p:ext>
            </p:extLst>
          </p:nvPr>
        </p:nvGraphicFramePr>
        <p:xfrm>
          <a:off x="3200401" y="2841798"/>
          <a:ext cx="3733800" cy="2204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>
            <a:extLst>
              <a:ext uri="{FF2B5EF4-FFF2-40B4-BE49-F238E27FC236}">
                <a16:creationId xmlns="" xmlns:a16="http://schemas.microsoft.com/office/drawing/2014/main" id="{8BDB3036-A85B-4755-92EA-6B3939C36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010560"/>
              </p:ext>
            </p:extLst>
          </p:nvPr>
        </p:nvGraphicFramePr>
        <p:xfrm>
          <a:off x="6010084" y="2841798"/>
          <a:ext cx="2971800" cy="2276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Пятиугольник 19"/>
          <p:cNvSpPr/>
          <p:nvPr/>
        </p:nvSpPr>
        <p:spPr>
          <a:xfrm>
            <a:off x="263337" y="783813"/>
            <a:ext cx="3394263" cy="1330596"/>
          </a:xfrm>
          <a:prstGeom prst="homePlate">
            <a:avLst/>
          </a:prstGeom>
          <a:solidFill>
            <a:schemeClr val="bg1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ru-RU" sz="17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Основные результаты выполнения краевых диагностических работ по читательской грамотности </a:t>
            </a:r>
            <a:endParaRPr lang="ru-RU" sz="17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7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в </a:t>
            </a:r>
            <a:r>
              <a:rPr lang="ru-RU" sz="17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4-х классах:</a:t>
            </a:r>
          </a:p>
        </p:txBody>
      </p:sp>
      <p:sp>
        <p:nvSpPr>
          <p:cNvPr id="2" name="Левая фигурная скобка 1"/>
          <p:cNvSpPr/>
          <p:nvPr/>
        </p:nvSpPr>
        <p:spPr>
          <a:xfrm rot="16200000">
            <a:off x="5962181" y="-1149479"/>
            <a:ext cx="493068" cy="4815789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5720" tIns="22860" rIns="45720" bIns="22860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4D63F731-947B-4306-81C4-A9C5F3C1C20D}"/>
              </a:ext>
            </a:extLst>
          </p:cNvPr>
          <p:cNvSpPr/>
          <p:nvPr/>
        </p:nvSpPr>
        <p:spPr>
          <a:xfrm>
            <a:off x="5638800" y="1525647"/>
            <a:ext cx="1140184" cy="261610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400" b="1" dirty="0">
                <a:latin typeface="+mj-lt"/>
                <a:cs typeface="Arial" panose="020B0604020202020204" pitchFamily="34" charset="0"/>
              </a:rPr>
              <a:t>100  БАЛЛОВ </a:t>
            </a:r>
          </a:p>
        </p:txBody>
      </p:sp>
    </p:spTree>
    <p:extLst>
      <p:ext uri="{BB962C8B-B14F-4D97-AF65-F5344CB8AC3E}">
        <p14:creationId xmlns:p14="http://schemas.microsoft.com/office/powerpoint/2010/main" val="4714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804033">
            <a:off x="5792276" y="1961210"/>
            <a:ext cx="6324756" cy="411109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739054" y="1765504"/>
            <a:ext cx="37114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778112" y="2441662"/>
            <a:ext cx="37114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78112" y="3289504"/>
            <a:ext cx="37114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739055" y="1939161"/>
            <a:ext cx="318047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800" b="1" dirty="0" smtClean="0">
                <a:latin typeface="+mj-lt"/>
              </a:rPr>
              <a:t>Отвечать </a:t>
            </a:r>
            <a:r>
              <a:rPr lang="ru-RU" sz="1800" b="1" dirty="0">
                <a:latin typeface="+mj-lt"/>
              </a:rPr>
              <a:t>своими словами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9055" y="2616441"/>
            <a:ext cx="439536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Вычитывать из текста описания и объяснения новых понятий, законов</a:t>
            </a:r>
            <a:endParaRPr lang="en-US" sz="18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2219" y="1123950"/>
            <a:ext cx="47065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Извлекать из текста несколько единиц информации, отбирая ее среди похожей</a:t>
            </a:r>
            <a:endParaRPr lang="en-US" sz="18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79884" y="3440473"/>
            <a:ext cx="47065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900"/>
              </a:lnSpc>
              <a:spcBef>
                <a:spcPct val="0"/>
              </a:spcBef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 smtClean="0">
                <a:latin typeface="+mj-lt"/>
              </a:rPr>
              <a:t>Находить </a:t>
            </a:r>
            <a:r>
              <a:rPr lang="ru-RU" sz="1800" b="1" dirty="0">
                <a:latin typeface="+mj-lt"/>
              </a:rPr>
              <a:t>сходства и различия описанных в тексте объектов и явлений; формулировать их</a:t>
            </a:r>
            <a:endParaRPr lang="en-US" sz="1800" b="1" dirty="0">
              <a:latin typeface="+mj-lt"/>
            </a:endParaRP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2514" r="500" b="30100"/>
          <a:stretch>
            <a:fillRect/>
          </a:stretch>
        </p:blipFill>
        <p:spPr>
          <a:xfrm>
            <a:off x="-76200" y="95250"/>
            <a:ext cx="9220200" cy="632248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CA1D44F-F976-4823-9CC5-750D3D75F406}"/>
              </a:ext>
            </a:extLst>
          </p:cNvPr>
          <p:cNvSpPr/>
          <p:nvPr/>
        </p:nvSpPr>
        <p:spPr>
          <a:xfrm>
            <a:off x="784593" y="4157192"/>
            <a:ext cx="3330207" cy="323165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Видеть искажения информации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854C923D-6FE1-434D-B425-06D907A37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5"/>
          <a:stretch/>
        </p:blipFill>
        <p:spPr>
          <a:xfrm>
            <a:off x="5505569" y="1084768"/>
            <a:ext cx="3290399" cy="3335680"/>
          </a:xfrm>
          <a:prstGeom prst="rect">
            <a:avLst/>
          </a:prstGeom>
        </p:spPr>
      </p:pic>
      <p:sp>
        <p:nvSpPr>
          <p:cNvPr id="26" name="AutoShape 6">
            <a:extLst>
              <a:ext uri="{FF2B5EF4-FFF2-40B4-BE49-F238E27FC236}">
                <a16:creationId xmlns="" xmlns:a16="http://schemas.microsoft.com/office/drawing/2014/main" id="{EA9445F7-A174-4A37-A38A-B89AE769765B}"/>
              </a:ext>
            </a:extLst>
          </p:cNvPr>
          <p:cNvSpPr/>
          <p:nvPr/>
        </p:nvSpPr>
        <p:spPr>
          <a:xfrm>
            <a:off x="722220" y="4107286"/>
            <a:ext cx="37114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602877" y="133350"/>
            <a:ext cx="831252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Общие дефициты освоения читательской грамотности </a:t>
            </a:r>
          </a:p>
          <a:p>
            <a:r>
              <a:rPr lang="ru-RU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учащимися 4 классов</a:t>
            </a:r>
            <a:endParaRPr lang="en-US" sz="2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9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A32DD554-5008-4CFC-B6F1-F0492BA49710}"/>
              </a:ext>
            </a:extLst>
          </p:cNvPr>
          <p:cNvSpPr/>
          <p:nvPr/>
        </p:nvSpPr>
        <p:spPr>
          <a:xfrm>
            <a:off x="0" y="27285"/>
            <a:ext cx="9144001" cy="2876550"/>
          </a:xfrm>
          <a:prstGeom prst="rect">
            <a:avLst/>
          </a:prstGeom>
          <a:solidFill>
            <a:srgbClr val="F5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ru-RU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33122" r="6920" b="30101"/>
          <a:stretch/>
        </p:blipFill>
        <p:spPr>
          <a:xfrm>
            <a:off x="-1" y="28007"/>
            <a:ext cx="9144001" cy="661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44963" y="57150"/>
            <a:ext cx="844663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ГОСУДАРСТВЕННАЯ ИТОГОВАЯ АТТЕСТАЦИЯ ВЫПУСКНИКОВ 9 КЛАССОВ (ГИА-9)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1821" y="990178"/>
            <a:ext cx="2378832" cy="24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  ГИА-9 допущено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C8172A3-CF2B-41F0-AB7D-95B4131D9CCD}"/>
              </a:ext>
            </a:extLst>
          </p:cNvPr>
          <p:cNvSpPr/>
          <p:nvPr/>
        </p:nvSpPr>
        <p:spPr>
          <a:xfrm>
            <a:off x="174058" y="2849420"/>
            <a:ext cx="4169026" cy="23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5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Увеличение выбора предметов </a:t>
            </a:r>
            <a:r>
              <a:rPr lang="ru-RU" sz="1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для сдачи ГИА-9:</a:t>
            </a:r>
          </a:p>
        </p:txBody>
      </p:sp>
      <p:grpSp>
        <p:nvGrpSpPr>
          <p:cNvPr id="12" name="Google Shape;5177;p82">
            <a:extLst>
              <a:ext uri="{FF2B5EF4-FFF2-40B4-BE49-F238E27FC236}">
                <a16:creationId xmlns="" xmlns:a16="http://schemas.microsoft.com/office/drawing/2014/main" id="{8997BBD5-E3E9-4BB1-907C-5D72F0907D60}"/>
              </a:ext>
            </a:extLst>
          </p:cNvPr>
          <p:cNvGrpSpPr/>
          <p:nvPr/>
        </p:nvGrpSpPr>
        <p:grpSpPr>
          <a:xfrm>
            <a:off x="381000" y="1869363"/>
            <a:ext cx="4038600" cy="344660"/>
            <a:chOff x="3558802" y="4011264"/>
            <a:chExt cx="1866000" cy="111463"/>
          </a:xfrm>
        </p:grpSpPr>
        <p:sp>
          <p:nvSpPr>
            <p:cNvPr id="15" name="Google Shape;5178;p82">
              <a:extLst>
                <a:ext uri="{FF2B5EF4-FFF2-40B4-BE49-F238E27FC236}">
                  <a16:creationId xmlns="" xmlns:a16="http://schemas.microsoft.com/office/drawing/2014/main" id="{056B1BF1-15D7-4ED9-8F10-79B3254D1957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5179;p82">
              <a:extLst>
                <a:ext uri="{FF2B5EF4-FFF2-40B4-BE49-F238E27FC236}">
                  <a16:creationId xmlns="" xmlns:a16="http://schemas.microsoft.com/office/drawing/2014/main" id="{8CE88B7D-0DCD-4B1E-B545-8FB06F2FDCDD}"/>
                </a:ext>
              </a:extLst>
            </p:cNvPr>
            <p:cNvSpPr/>
            <p:nvPr/>
          </p:nvSpPr>
          <p:spPr>
            <a:xfrm rot="5400000" flipH="1">
              <a:off x="4407074" y="3163071"/>
              <a:ext cx="111300" cy="1807685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3AC64F4A-8B31-4A6A-BA52-45C289EB9450}"/>
              </a:ext>
            </a:extLst>
          </p:cNvPr>
          <p:cNvSpPr/>
          <p:nvPr/>
        </p:nvSpPr>
        <p:spPr>
          <a:xfrm>
            <a:off x="2095500" y="852785"/>
            <a:ext cx="1066800" cy="46166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 Black" panose="020B0A04020102020204" pitchFamily="34" charset="0"/>
              </a:rPr>
              <a:t>9913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531BE58-FBB6-49A6-BFF6-597DEE786857}"/>
              </a:ext>
            </a:extLst>
          </p:cNvPr>
          <p:cNvSpPr/>
          <p:nvPr/>
        </p:nvSpPr>
        <p:spPr>
          <a:xfrm>
            <a:off x="3158257" y="972924"/>
            <a:ext cx="2057400" cy="26161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</a:rPr>
              <a:t>обучающихся</a:t>
            </a:r>
            <a:endParaRPr lang="ru-RU" sz="1400" b="1" dirty="0">
              <a:latin typeface="+mj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673CD21-1D59-476C-951C-E3DE8DAEF192}"/>
              </a:ext>
            </a:extLst>
          </p:cNvPr>
          <p:cNvSpPr/>
          <p:nvPr/>
        </p:nvSpPr>
        <p:spPr>
          <a:xfrm>
            <a:off x="419315" y="1449163"/>
            <a:ext cx="2476285" cy="26161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ОГЭ Русский язык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8B737BF0-EEB2-478F-BB54-329514B54B0D}"/>
              </a:ext>
            </a:extLst>
          </p:cNvPr>
          <p:cNvSpPr/>
          <p:nvPr/>
        </p:nvSpPr>
        <p:spPr>
          <a:xfrm>
            <a:off x="2458438" y="1459524"/>
            <a:ext cx="1175186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1F5D7F"/>
                </a:solidFill>
                <a:latin typeface="Arial Black" panose="020B0A04020102020204" pitchFamily="34" charset="0"/>
              </a:rPr>
              <a:t>9793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2854F6E-BB31-43C8-84C5-1658C794CFA2}"/>
              </a:ext>
            </a:extLst>
          </p:cNvPr>
          <p:cNvSpPr/>
          <p:nvPr/>
        </p:nvSpPr>
        <p:spPr>
          <a:xfrm>
            <a:off x="3168521" y="1453306"/>
            <a:ext cx="1174562" cy="26161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выпускников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367D5367-3D73-420A-84BD-D33EF8ED5CBB}"/>
              </a:ext>
            </a:extLst>
          </p:cNvPr>
          <p:cNvSpPr/>
          <p:nvPr/>
        </p:nvSpPr>
        <p:spPr>
          <a:xfrm>
            <a:off x="2213908" y="1935424"/>
            <a:ext cx="718002" cy="26161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98,8%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1EB033E0-EF91-4815-8971-656722AC8A91}"/>
              </a:ext>
            </a:extLst>
          </p:cNvPr>
          <p:cNvSpPr/>
          <p:nvPr/>
        </p:nvSpPr>
        <p:spPr>
          <a:xfrm>
            <a:off x="533400" y="2285717"/>
            <a:ext cx="2895600" cy="26161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преодолели минимальный порог</a:t>
            </a:r>
            <a:endParaRPr lang="ru-RU" sz="1400" i="1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2" name="Google Shape;5177;p82">
            <a:extLst>
              <a:ext uri="{FF2B5EF4-FFF2-40B4-BE49-F238E27FC236}">
                <a16:creationId xmlns="" xmlns:a16="http://schemas.microsoft.com/office/drawing/2014/main" id="{6CAC9D7E-E1C4-4526-A8C2-14EA661F85EE}"/>
              </a:ext>
            </a:extLst>
          </p:cNvPr>
          <p:cNvGrpSpPr/>
          <p:nvPr/>
        </p:nvGrpSpPr>
        <p:grpSpPr>
          <a:xfrm>
            <a:off x="4724401" y="1869368"/>
            <a:ext cx="4191000" cy="344160"/>
            <a:chOff x="3558802" y="4007930"/>
            <a:chExt cx="1866000" cy="114797"/>
          </a:xfrm>
        </p:grpSpPr>
        <p:sp>
          <p:nvSpPr>
            <p:cNvPr id="23" name="Google Shape;5178;p82">
              <a:extLst>
                <a:ext uri="{FF2B5EF4-FFF2-40B4-BE49-F238E27FC236}">
                  <a16:creationId xmlns="" xmlns:a16="http://schemas.microsoft.com/office/drawing/2014/main" id="{E17463C3-F423-4987-B68B-1652A4EC1169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5179;p82">
              <a:extLst>
                <a:ext uri="{FF2B5EF4-FFF2-40B4-BE49-F238E27FC236}">
                  <a16:creationId xmlns="" xmlns:a16="http://schemas.microsoft.com/office/drawing/2014/main" id="{E982F73F-0FC2-4345-B6DF-B0BAF048A14F}"/>
                </a:ext>
              </a:extLst>
            </p:cNvPr>
            <p:cNvSpPr/>
            <p:nvPr/>
          </p:nvSpPr>
          <p:spPr>
            <a:xfrm rot="5400000" flipH="1">
              <a:off x="4381060" y="3185752"/>
              <a:ext cx="114633" cy="17589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B113B3AE-3978-43D4-9E1D-652E1AAC4071}"/>
              </a:ext>
            </a:extLst>
          </p:cNvPr>
          <p:cNvSpPr/>
          <p:nvPr/>
        </p:nvSpPr>
        <p:spPr>
          <a:xfrm>
            <a:off x="4850849" y="1490302"/>
            <a:ext cx="1702351" cy="26161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ОГЭ Математика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E09F2984-DA93-4DD4-9A28-4340565AFE86}"/>
              </a:ext>
            </a:extLst>
          </p:cNvPr>
          <p:cNvSpPr/>
          <p:nvPr/>
        </p:nvSpPr>
        <p:spPr>
          <a:xfrm>
            <a:off x="6992517" y="1470635"/>
            <a:ext cx="1175186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1F5D7F"/>
                </a:solidFill>
                <a:latin typeface="Arial Black" panose="020B0A04020102020204" pitchFamily="34" charset="0"/>
              </a:rPr>
              <a:t>9807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6C2F0A8A-3F95-4884-8B44-AE7D6A41F5B2}"/>
              </a:ext>
            </a:extLst>
          </p:cNvPr>
          <p:cNvSpPr/>
          <p:nvPr/>
        </p:nvSpPr>
        <p:spPr>
          <a:xfrm>
            <a:off x="6862108" y="1902550"/>
            <a:ext cx="718002" cy="26161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97,4%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45E3C3F-0C66-4D35-9352-502799A043D1}"/>
              </a:ext>
            </a:extLst>
          </p:cNvPr>
          <p:cNvSpPr/>
          <p:nvPr/>
        </p:nvSpPr>
        <p:spPr>
          <a:xfrm>
            <a:off x="4930810" y="2266950"/>
            <a:ext cx="2917790" cy="26161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преодолели минимальный порог</a:t>
            </a:r>
            <a:endParaRPr lang="ru-RU" sz="14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B0055C9E-775B-4517-8DEC-64877B16FB20}"/>
              </a:ext>
            </a:extLst>
          </p:cNvPr>
          <p:cNvSpPr/>
          <p:nvPr/>
        </p:nvSpPr>
        <p:spPr>
          <a:xfrm>
            <a:off x="7673303" y="1477053"/>
            <a:ext cx="1174562" cy="26161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выпускников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C8CD1CBB-77AB-46EA-8ACB-6E837C46B107}"/>
              </a:ext>
            </a:extLst>
          </p:cNvPr>
          <p:cNvSpPr/>
          <p:nvPr/>
        </p:nvSpPr>
        <p:spPr>
          <a:xfrm>
            <a:off x="4665356" y="2848266"/>
            <a:ext cx="4572000" cy="276999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/>
          <a:p>
            <a:r>
              <a:rPr lang="ru-RU" sz="15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Уменьшение выбора </a:t>
            </a:r>
            <a:r>
              <a:rPr lang="ru-RU" sz="1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предметов </a:t>
            </a:r>
            <a:r>
              <a:rPr lang="ru-RU" sz="1500" dirty="0">
                <a:solidFill>
                  <a:srgbClr val="000000"/>
                </a:solidFill>
                <a:cs typeface="Arial" panose="020B0604020202020204" pitchFamily="34" charset="0"/>
              </a:rPr>
              <a:t>для сдачи ГИА-9:</a:t>
            </a:r>
          </a:p>
        </p:txBody>
      </p:sp>
      <p:sp>
        <p:nvSpPr>
          <p:cNvPr id="41" name="AutoShape 10">
            <a:extLst>
              <a:ext uri="{FF2B5EF4-FFF2-40B4-BE49-F238E27FC236}">
                <a16:creationId xmlns="" xmlns:a16="http://schemas.microsoft.com/office/drawing/2014/main" id="{C195B6D6-81BB-4EFA-A52D-CA266665E29C}"/>
              </a:ext>
            </a:extLst>
          </p:cNvPr>
          <p:cNvSpPr/>
          <p:nvPr/>
        </p:nvSpPr>
        <p:spPr>
          <a:xfrm rot="-5400000">
            <a:off x="3324225" y="3939699"/>
            <a:ext cx="226695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10">
            <a:extLst>
              <a:ext uri="{FF2B5EF4-FFF2-40B4-BE49-F238E27FC236}">
                <a16:creationId xmlns="" xmlns:a16="http://schemas.microsoft.com/office/drawing/2014/main" id="{52432390-AEAE-4A4C-97B6-3D4557FCF445}"/>
              </a:ext>
            </a:extLst>
          </p:cNvPr>
          <p:cNvSpPr/>
          <p:nvPr/>
        </p:nvSpPr>
        <p:spPr>
          <a:xfrm rot="-5400000" flipH="1">
            <a:off x="4569399" y="-1769049"/>
            <a:ext cx="5202" cy="9144001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36EC9C40-1542-4351-A035-E9600387A40D}"/>
              </a:ext>
            </a:extLst>
          </p:cNvPr>
          <p:cNvSpPr/>
          <p:nvPr/>
        </p:nvSpPr>
        <p:spPr>
          <a:xfrm>
            <a:off x="2907381" y="3943350"/>
            <a:ext cx="1339914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литература </a:t>
            </a:r>
          </a:p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(на 0,2%) 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8726262B-41FC-4F35-9A0D-BBD2EC920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021" y="3295650"/>
            <a:ext cx="393441" cy="5426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379D2BFE-09B4-4B0B-A7DC-03395EBA30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2248" y="3322677"/>
            <a:ext cx="601755" cy="54108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FE355F05-A7D3-4DA5-8E19-D9F79EAA7A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53" y="3925304"/>
            <a:ext cx="617082" cy="63299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5BFA4663-A238-472D-8832-661694B6B2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14" y="4011778"/>
            <a:ext cx="617081" cy="508898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79E7AF5E-7BDC-49A1-A5B6-B4D979ED7C9F}"/>
              </a:ext>
            </a:extLst>
          </p:cNvPr>
          <p:cNvSpPr/>
          <p:nvPr/>
        </p:nvSpPr>
        <p:spPr>
          <a:xfrm>
            <a:off x="879527" y="3345117"/>
            <a:ext cx="1236853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география </a:t>
            </a:r>
          </a:p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(на 5,3%)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8796A3EE-6192-4A81-A067-A18C570BEB15}"/>
              </a:ext>
            </a:extLst>
          </p:cNvPr>
          <p:cNvSpPr/>
          <p:nvPr/>
        </p:nvSpPr>
        <p:spPr>
          <a:xfrm>
            <a:off x="889052" y="3983893"/>
            <a:ext cx="1206448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иностранный язык (на 1,4%)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BC38DE94-F559-4C61-BDD7-DBF1D1440E8C}"/>
              </a:ext>
            </a:extLst>
          </p:cNvPr>
          <p:cNvSpPr/>
          <p:nvPr/>
        </p:nvSpPr>
        <p:spPr>
          <a:xfrm>
            <a:off x="2860898" y="3333750"/>
            <a:ext cx="1410450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информатика </a:t>
            </a:r>
          </a:p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(на 4,1%)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93B5E2A9-5D54-466D-BB40-305415A18528}"/>
              </a:ext>
            </a:extLst>
          </p:cNvPr>
          <p:cNvSpPr/>
          <p:nvPr/>
        </p:nvSpPr>
        <p:spPr>
          <a:xfrm>
            <a:off x="5397558" y="3136375"/>
            <a:ext cx="1523553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биология </a:t>
            </a:r>
            <a:endParaRPr lang="ru-RU" sz="14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на 1,3%)</a:t>
            </a:r>
            <a:endParaRPr lang="ru-RU" sz="1400" b="1" dirty="0">
              <a:latin typeface="+mj-lt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468D4EC1-6BF2-42C1-A613-F6FD64B9CA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755" y="3116717"/>
            <a:ext cx="519303" cy="45637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2D2FC329-E82B-41CA-801B-7B8A06472C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164" y="3633583"/>
            <a:ext cx="568394" cy="43709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B39EC601-50AE-4A91-817A-7A01D290DC3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1791" y="3175245"/>
            <a:ext cx="562213" cy="53950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A9245133-BECE-402A-BC17-21FAC42190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397" y="4250601"/>
            <a:ext cx="605927" cy="45474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41154644-6625-4214-86FC-AAFCBB8893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1792" y="3993058"/>
            <a:ext cx="562212" cy="559892"/>
          </a:xfrm>
          <a:prstGeom prst="rect">
            <a:avLst/>
          </a:prstGeom>
        </p:spPr>
      </p:pic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B6375A08-399C-4BF9-AF5A-C7A3310CCE0B}"/>
              </a:ext>
            </a:extLst>
          </p:cNvPr>
          <p:cNvSpPr/>
          <p:nvPr/>
        </p:nvSpPr>
        <p:spPr>
          <a:xfrm>
            <a:off x="5410200" y="3704823"/>
            <a:ext cx="791242" cy="477054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физика </a:t>
            </a:r>
            <a:endParaRPr lang="ru-RU" sz="14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на 2,7%)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="" xmlns:a16="http://schemas.microsoft.com/office/drawing/2014/main" id="{26440C6B-0A02-4A81-85BF-832324D906D6}"/>
              </a:ext>
            </a:extLst>
          </p:cNvPr>
          <p:cNvSpPr/>
          <p:nvPr/>
        </p:nvSpPr>
        <p:spPr>
          <a:xfrm>
            <a:off x="5427887" y="4248150"/>
            <a:ext cx="791242" cy="477054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химия </a:t>
            </a:r>
            <a:endParaRPr lang="ru-RU" sz="14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на 3,7%)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FE3F40E2-6B12-4243-863E-DD95A09E56EA}"/>
              </a:ext>
            </a:extLst>
          </p:cNvPr>
          <p:cNvSpPr/>
          <p:nvPr/>
        </p:nvSpPr>
        <p:spPr>
          <a:xfrm>
            <a:off x="7673303" y="3261266"/>
            <a:ext cx="1394497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обществознание (на 3,1%)</a:t>
            </a:r>
            <a:endParaRPr lang="ru-RU" sz="14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2F0DD909-97DA-4ABF-899D-468E952F8911}"/>
              </a:ext>
            </a:extLst>
          </p:cNvPr>
          <p:cNvSpPr/>
          <p:nvPr/>
        </p:nvSpPr>
        <p:spPr>
          <a:xfrm>
            <a:off x="7773602" y="3943350"/>
            <a:ext cx="983923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история </a:t>
            </a:r>
          </a:p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(на 0,1%)</a:t>
            </a:r>
          </a:p>
        </p:txBody>
      </p:sp>
    </p:spTree>
    <p:extLst>
      <p:ext uri="{BB962C8B-B14F-4D97-AF65-F5344CB8AC3E}">
        <p14:creationId xmlns:p14="http://schemas.microsoft.com/office/powerpoint/2010/main" val="28658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413" t="36818" r="8690" b="26400"/>
          <a:stretch/>
        </p:blipFill>
        <p:spPr>
          <a:xfrm>
            <a:off x="0" y="62459"/>
            <a:ext cx="9144000" cy="67807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6749" y="2297954"/>
            <a:ext cx="4057650" cy="1090328"/>
            <a:chOff x="0" y="0"/>
            <a:chExt cx="9315147" cy="3406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15147" cy="3406460"/>
            </a:xfrm>
            <a:custGeom>
              <a:avLst/>
              <a:gdLst/>
              <a:ahLst/>
              <a:cxnLst/>
              <a:rect l="l" t="t" r="r" b="b"/>
              <a:pathLst>
                <a:path w="9315147" h="3406460">
                  <a:moveTo>
                    <a:pt x="0" y="0"/>
                  </a:moveTo>
                  <a:lnTo>
                    <a:pt x="0" y="3406460"/>
                  </a:lnTo>
                  <a:lnTo>
                    <a:pt x="9315147" y="3406460"/>
                  </a:lnTo>
                  <a:lnTo>
                    <a:pt x="9315147" y="0"/>
                  </a:lnTo>
                  <a:lnTo>
                    <a:pt x="0" y="0"/>
                  </a:lnTo>
                  <a:close/>
                  <a:moveTo>
                    <a:pt x="9254186" y="3345500"/>
                  </a:moveTo>
                  <a:lnTo>
                    <a:pt x="59690" y="3345500"/>
                  </a:lnTo>
                  <a:lnTo>
                    <a:pt x="59690" y="59690"/>
                  </a:lnTo>
                  <a:lnTo>
                    <a:pt x="9254186" y="59690"/>
                  </a:lnTo>
                  <a:lnTo>
                    <a:pt x="9254186" y="3345500"/>
                  </a:lnTo>
                  <a:close/>
                </a:path>
              </a:pathLst>
            </a:custGeom>
            <a:solidFill>
              <a:srgbClr val="76B5F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6689" y="2595995"/>
            <a:ext cx="494246" cy="49424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87246" y="855166"/>
            <a:ext cx="4037154" cy="1259384"/>
            <a:chOff x="0" y="0"/>
            <a:chExt cx="9315147" cy="36731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15147" cy="3673109"/>
            </a:xfrm>
            <a:custGeom>
              <a:avLst/>
              <a:gdLst/>
              <a:ahLst/>
              <a:cxnLst/>
              <a:rect l="l" t="t" r="r" b="b"/>
              <a:pathLst>
                <a:path w="9315147" h="3673109">
                  <a:moveTo>
                    <a:pt x="0" y="0"/>
                  </a:moveTo>
                  <a:lnTo>
                    <a:pt x="0" y="3673109"/>
                  </a:lnTo>
                  <a:lnTo>
                    <a:pt x="9315147" y="3673109"/>
                  </a:lnTo>
                  <a:lnTo>
                    <a:pt x="9315147" y="0"/>
                  </a:lnTo>
                  <a:lnTo>
                    <a:pt x="0" y="0"/>
                  </a:lnTo>
                  <a:close/>
                  <a:moveTo>
                    <a:pt x="9254186" y="3612149"/>
                  </a:moveTo>
                  <a:lnTo>
                    <a:pt x="59690" y="3612149"/>
                  </a:lnTo>
                  <a:lnTo>
                    <a:pt x="59690" y="59690"/>
                  </a:lnTo>
                  <a:lnTo>
                    <a:pt x="9254186" y="59690"/>
                  </a:lnTo>
                  <a:lnTo>
                    <a:pt x="9254186" y="3612149"/>
                  </a:lnTo>
                  <a:close/>
                </a:path>
              </a:pathLst>
            </a:custGeom>
            <a:solidFill>
              <a:srgbClr val="3EDAD8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6689" y="1239304"/>
            <a:ext cx="494246" cy="49424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666749" y="3555580"/>
            <a:ext cx="4057650" cy="1090328"/>
            <a:chOff x="0" y="0"/>
            <a:chExt cx="9315147" cy="34064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15147" cy="3406460"/>
            </a:xfrm>
            <a:custGeom>
              <a:avLst/>
              <a:gdLst/>
              <a:ahLst/>
              <a:cxnLst/>
              <a:rect l="l" t="t" r="r" b="b"/>
              <a:pathLst>
                <a:path w="9315147" h="3406460">
                  <a:moveTo>
                    <a:pt x="0" y="0"/>
                  </a:moveTo>
                  <a:lnTo>
                    <a:pt x="0" y="3406460"/>
                  </a:lnTo>
                  <a:lnTo>
                    <a:pt x="9315147" y="3406460"/>
                  </a:lnTo>
                  <a:lnTo>
                    <a:pt x="9315147" y="0"/>
                  </a:lnTo>
                  <a:lnTo>
                    <a:pt x="0" y="0"/>
                  </a:lnTo>
                  <a:close/>
                  <a:moveTo>
                    <a:pt x="9254186" y="3345500"/>
                  </a:moveTo>
                  <a:lnTo>
                    <a:pt x="59690" y="3345500"/>
                  </a:lnTo>
                  <a:lnTo>
                    <a:pt x="59690" y="59690"/>
                  </a:lnTo>
                  <a:lnTo>
                    <a:pt x="9254186" y="59690"/>
                  </a:lnTo>
                  <a:lnTo>
                    <a:pt x="9254186" y="3345500"/>
                  </a:lnTo>
                  <a:close/>
                </a:path>
              </a:pathLst>
            </a:custGeom>
            <a:solidFill>
              <a:srgbClr val="76B5F6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607" y="3853621"/>
            <a:ext cx="494246" cy="49424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09008" y="130971"/>
            <a:ext cx="731579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ГОСУДАРСТВЕННАЯ ИТОГОВАЯ АТТЕСТАЦИЯ</a:t>
            </a:r>
            <a:r>
              <a:rPr lang="ru-RU" sz="2000" b="1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ВЫПУСКНИКОВ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FFFFFF"/>
              </a:solidFill>
              <a:latin typeface="+mj-lt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sz="2000" b="1" dirty="0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ГИА-11)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="" xmlns:a16="http://schemas.microsoft.com/office/drawing/2014/main" id="{DEF89820-C261-496F-82D8-C772D7B19FD4}"/>
              </a:ext>
            </a:extLst>
          </p:cNvPr>
          <p:cNvSpPr txBox="1"/>
          <p:nvPr/>
        </p:nvSpPr>
        <p:spPr>
          <a:xfrm>
            <a:off x="5038806" y="801528"/>
            <a:ext cx="3629463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По итогам 2021-2022 учебного года 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53A2FF68-8608-453A-83CD-D50E84E9BBE3}"/>
              </a:ext>
            </a:extLst>
          </p:cNvPr>
          <p:cNvSpPr/>
          <p:nvPr/>
        </p:nvSpPr>
        <p:spPr>
          <a:xfrm>
            <a:off x="5220942" y="1246022"/>
            <a:ext cx="1066800" cy="46166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+mj-lt"/>
              </a:rPr>
              <a:t>5722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FB9A566C-F490-4256-8388-56F83467BDBD}"/>
              </a:ext>
            </a:extLst>
          </p:cNvPr>
          <p:cNvSpPr/>
          <p:nvPr/>
        </p:nvSpPr>
        <p:spPr>
          <a:xfrm>
            <a:off x="6236879" y="1200150"/>
            <a:ext cx="2564221" cy="119263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</a:rPr>
              <a:t>обучавшихся в общеобразовательных учреждениях (без учета экстернов)</a:t>
            </a:r>
            <a:endParaRPr lang="ru-RU" sz="1600" b="1" dirty="0">
              <a:latin typeface="+mj-lt"/>
            </a:endParaRPr>
          </a:p>
          <a:p>
            <a:endParaRPr lang="ru-RU" sz="1050" dirty="0">
              <a:latin typeface="+mj-lt"/>
            </a:endParaRPr>
          </a:p>
        </p:txBody>
      </p:sp>
      <p:grpSp>
        <p:nvGrpSpPr>
          <p:cNvPr id="49" name="Google Shape;5177;p82">
            <a:extLst>
              <a:ext uri="{FF2B5EF4-FFF2-40B4-BE49-F238E27FC236}">
                <a16:creationId xmlns="" xmlns:a16="http://schemas.microsoft.com/office/drawing/2014/main" id="{B4C5F0F1-D19B-4E2D-B574-4255DE4B1AEE}"/>
              </a:ext>
            </a:extLst>
          </p:cNvPr>
          <p:cNvGrpSpPr/>
          <p:nvPr/>
        </p:nvGrpSpPr>
        <p:grpSpPr>
          <a:xfrm>
            <a:off x="982178" y="1242545"/>
            <a:ext cx="3611554" cy="316385"/>
            <a:chOff x="3558802" y="4010190"/>
            <a:chExt cx="1866000" cy="112537"/>
          </a:xfrm>
        </p:grpSpPr>
        <p:sp>
          <p:nvSpPr>
            <p:cNvPr id="50" name="Google Shape;5178;p82">
              <a:extLst>
                <a:ext uri="{FF2B5EF4-FFF2-40B4-BE49-F238E27FC236}">
                  <a16:creationId xmlns="" xmlns:a16="http://schemas.microsoft.com/office/drawing/2014/main" id="{F8F451D7-61BC-4ACD-9300-B553B273D273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>
                <a:latin typeface="+mj-lt"/>
              </a:endParaRPr>
            </a:p>
          </p:txBody>
        </p:sp>
        <p:sp>
          <p:nvSpPr>
            <p:cNvPr id="51" name="Google Shape;5179;p82">
              <a:extLst>
                <a:ext uri="{FF2B5EF4-FFF2-40B4-BE49-F238E27FC236}">
                  <a16:creationId xmlns="" xmlns:a16="http://schemas.microsoft.com/office/drawing/2014/main" id="{CFE11814-DB40-4882-BA82-6A110FCCC7F1}"/>
                </a:ext>
              </a:extLst>
            </p:cNvPr>
            <p:cNvSpPr/>
            <p:nvPr/>
          </p:nvSpPr>
          <p:spPr>
            <a:xfrm rot="5400000" flipH="1">
              <a:off x="4420197" y="3148873"/>
              <a:ext cx="112374" cy="1835008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 dirty="0">
                <a:latin typeface="+mj-lt"/>
              </a:endParaRPr>
            </a:p>
          </p:txBody>
        </p:sp>
      </p:grp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13C602DA-75E9-4F76-B97C-5DBFFCB38EF2}"/>
              </a:ext>
            </a:extLst>
          </p:cNvPr>
          <p:cNvSpPr/>
          <p:nvPr/>
        </p:nvSpPr>
        <p:spPr>
          <a:xfrm>
            <a:off x="920935" y="922083"/>
            <a:ext cx="2549751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ЕГЭ по русскому языку</a:t>
            </a:r>
            <a:endParaRPr lang="ru-RU" sz="1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48E6E513-4166-4BC3-B317-50ED9F28D273}"/>
              </a:ext>
            </a:extLst>
          </p:cNvPr>
          <p:cNvSpPr/>
          <p:nvPr/>
        </p:nvSpPr>
        <p:spPr>
          <a:xfrm>
            <a:off x="2993807" y="938540"/>
            <a:ext cx="587593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1F5D7F"/>
                </a:solidFill>
                <a:latin typeface="+mj-lt"/>
              </a:rPr>
              <a:t>5709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5CC5F9CC-FC90-40C8-930D-806CBC285DF9}"/>
              </a:ext>
            </a:extLst>
          </p:cNvPr>
          <p:cNvSpPr/>
          <p:nvPr/>
        </p:nvSpPr>
        <p:spPr>
          <a:xfrm>
            <a:off x="2366252" y="1274015"/>
            <a:ext cx="718002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98,58% 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3E1C561A-502D-4E02-A15C-1801C77B1311}"/>
              </a:ext>
            </a:extLst>
          </p:cNvPr>
          <p:cNvSpPr/>
          <p:nvPr/>
        </p:nvSpPr>
        <p:spPr>
          <a:xfrm>
            <a:off x="982178" y="1669762"/>
            <a:ext cx="3285022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преодолели минимальный порог</a:t>
            </a:r>
            <a:endParaRPr lang="ru-RU" sz="1600" b="1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ED0F2F95-E76A-401A-92C7-092197599D51}"/>
              </a:ext>
            </a:extLst>
          </p:cNvPr>
          <p:cNvSpPr/>
          <p:nvPr/>
        </p:nvSpPr>
        <p:spPr>
          <a:xfrm>
            <a:off x="3443959" y="914886"/>
            <a:ext cx="1280439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выпускников</a:t>
            </a:r>
          </a:p>
        </p:txBody>
      </p:sp>
      <p:grpSp>
        <p:nvGrpSpPr>
          <p:cNvPr id="57" name="Google Shape;5177;p82">
            <a:extLst>
              <a:ext uri="{FF2B5EF4-FFF2-40B4-BE49-F238E27FC236}">
                <a16:creationId xmlns="" xmlns:a16="http://schemas.microsoft.com/office/drawing/2014/main" id="{12290007-35C8-495D-B857-39AA8FE62CA1}"/>
              </a:ext>
            </a:extLst>
          </p:cNvPr>
          <p:cNvGrpSpPr/>
          <p:nvPr/>
        </p:nvGrpSpPr>
        <p:grpSpPr>
          <a:xfrm>
            <a:off x="957389" y="2794931"/>
            <a:ext cx="3486150" cy="271221"/>
            <a:chOff x="3558802" y="4011264"/>
            <a:chExt cx="1866000" cy="111463"/>
          </a:xfrm>
        </p:grpSpPr>
        <p:sp>
          <p:nvSpPr>
            <p:cNvPr id="58" name="Google Shape;5178;p82">
              <a:extLst>
                <a:ext uri="{FF2B5EF4-FFF2-40B4-BE49-F238E27FC236}">
                  <a16:creationId xmlns="" xmlns:a16="http://schemas.microsoft.com/office/drawing/2014/main" id="{9F49BEB8-D832-48A0-B268-0BA774DDEF99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>
                <a:latin typeface="+mj-lt"/>
              </a:endParaRPr>
            </a:p>
          </p:txBody>
        </p:sp>
        <p:sp>
          <p:nvSpPr>
            <p:cNvPr id="59" name="Google Shape;5179;p82">
              <a:extLst>
                <a:ext uri="{FF2B5EF4-FFF2-40B4-BE49-F238E27FC236}">
                  <a16:creationId xmlns="" xmlns:a16="http://schemas.microsoft.com/office/drawing/2014/main" id="{5E463639-B9FD-4B97-A3E5-0B50719F21C6}"/>
                </a:ext>
              </a:extLst>
            </p:cNvPr>
            <p:cNvSpPr/>
            <p:nvPr/>
          </p:nvSpPr>
          <p:spPr>
            <a:xfrm rot="5400000" flipH="1">
              <a:off x="4411369" y="3158775"/>
              <a:ext cx="111300" cy="1816277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>
                <a:latin typeface="+mj-lt"/>
              </a:endParaRPr>
            </a:p>
          </p:txBody>
        </p:sp>
      </p:grp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79A3A2D0-B979-4241-B1E3-AD57D8B65274}"/>
              </a:ext>
            </a:extLst>
          </p:cNvPr>
          <p:cNvSpPr/>
          <p:nvPr/>
        </p:nvSpPr>
        <p:spPr>
          <a:xfrm>
            <a:off x="969612" y="2429303"/>
            <a:ext cx="2476285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ЕГЭ по математике</a:t>
            </a:r>
            <a:endParaRPr lang="ru-RU" sz="1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CA28F35E-5922-4CCF-81A2-EF27032ADE7A}"/>
              </a:ext>
            </a:extLst>
          </p:cNvPr>
          <p:cNvSpPr/>
          <p:nvPr/>
        </p:nvSpPr>
        <p:spPr>
          <a:xfrm>
            <a:off x="2706666" y="2402231"/>
            <a:ext cx="1175186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1F5D7F"/>
                </a:solidFill>
                <a:latin typeface="+mj-lt"/>
              </a:rPr>
              <a:t>3142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AB2C4BC1-62F2-4614-B1FE-2EEBCE18B357}"/>
              </a:ext>
            </a:extLst>
          </p:cNvPr>
          <p:cNvSpPr/>
          <p:nvPr/>
        </p:nvSpPr>
        <p:spPr>
          <a:xfrm>
            <a:off x="2341463" y="2781234"/>
            <a:ext cx="718002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98% 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="" xmlns:a16="http://schemas.microsoft.com/office/drawing/2014/main" id="{4E9D6850-F961-4015-8839-BA66E28FBC2B}"/>
              </a:ext>
            </a:extLst>
          </p:cNvPr>
          <p:cNvSpPr/>
          <p:nvPr/>
        </p:nvSpPr>
        <p:spPr>
          <a:xfrm>
            <a:off x="957389" y="3126993"/>
            <a:ext cx="3157114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преодолели минимальный порог</a:t>
            </a:r>
            <a:endParaRPr lang="ru-RU" sz="1600" b="1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09348954-CC8D-4577-96ED-72A1C38AF0F4}"/>
              </a:ext>
            </a:extLst>
          </p:cNvPr>
          <p:cNvSpPr/>
          <p:nvPr/>
        </p:nvSpPr>
        <p:spPr>
          <a:xfrm>
            <a:off x="3287603" y="2422105"/>
            <a:ext cx="1306130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выпускников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142A5F74-0184-4719-BF79-EC46D660FE2E}"/>
              </a:ext>
            </a:extLst>
          </p:cNvPr>
          <p:cNvSpPr/>
          <p:nvPr/>
        </p:nvSpPr>
        <p:spPr>
          <a:xfrm rot="16200000">
            <a:off x="-503480" y="1568829"/>
            <a:ext cx="1690527" cy="292388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</a:rPr>
              <a:t>базовый уровень </a:t>
            </a:r>
            <a:endParaRPr lang="ru-RU" sz="1600" b="1" dirty="0">
              <a:latin typeface="+mj-lt"/>
            </a:endParaRPr>
          </a:p>
        </p:txBody>
      </p:sp>
      <p:grpSp>
        <p:nvGrpSpPr>
          <p:cNvPr id="68" name="Google Shape;5177;p82">
            <a:extLst>
              <a:ext uri="{FF2B5EF4-FFF2-40B4-BE49-F238E27FC236}">
                <a16:creationId xmlns="" xmlns:a16="http://schemas.microsoft.com/office/drawing/2014/main" id="{FBBB50D1-5CD8-407F-93D6-0B16414C9A49}"/>
              </a:ext>
            </a:extLst>
          </p:cNvPr>
          <p:cNvGrpSpPr/>
          <p:nvPr/>
        </p:nvGrpSpPr>
        <p:grpSpPr>
          <a:xfrm>
            <a:off x="994401" y="3994907"/>
            <a:ext cx="3486150" cy="292113"/>
            <a:chOff x="3558802" y="4002678"/>
            <a:chExt cx="1866000" cy="120049"/>
          </a:xfrm>
        </p:grpSpPr>
        <p:sp>
          <p:nvSpPr>
            <p:cNvPr id="69" name="Google Shape;5178;p82">
              <a:extLst>
                <a:ext uri="{FF2B5EF4-FFF2-40B4-BE49-F238E27FC236}">
                  <a16:creationId xmlns="" xmlns:a16="http://schemas.microsoft.com/office/drawing/2014/main" id="{D2BDA91C-C639-47D1-8B94-3B79095C6BC5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>
                <a:latin typeface="+mj-lt"/>
              </a:endParaRPr>
            </a:p>
          </p:txBody>
        </p:sp>
        <p:sp>
          <p:nvSpPr>
            <p:cNvPr id="70" name="Google Shape;5179;p82">
              <a:extLst>
                <a:ext uri="{FF2B5EF4-FFF2-40B4-BE49-F238E27FC236}">
                  <a16:creationId xmlns="" xmlns:a16="http://schemas.microsoft.com/office/drawing/2014/main" id="{0B5B8A30-4EB3-4A0B-A578-764DCBC9D995}"/>
                </a:ext>
              </a:extLst>
            </p:cNvPr>
            <p:cNvSpPr/>
            <p:nvPr/>
          </p:nvSpPr>
          <p:spPr>
            <a:xfrm rot="5400000" flipH="1">
              <a:off x="4374799" y="3186759"/>
              <a:ext cx="119886" cy="1751723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 b="1">
                <a:latin typeface="+mj-lt"/>
              </a:endParaRPr>
            </a:p>
          </p:txBody>
        </p:sp>
      </p:grpSp>
      <p:sp>
        <p:nvSpPr>
          <p:cNvPr id="71" name="Прямоугольник 70">
            <a:extLst>
              <a:ext uri="{FF2B5EF4-FFF2-40B4-BE49-F238E27FC236}">
                <a16:creationId xmlns="" xmlns:a16="http://schemas.microsoft.com/office/drawing/2014/main" id="{BC54F4CD-36B6-47F5-82ED-BE45ABE30CB8}"/>
              </a:ext>
            </a:extLst>
          </p:cNvPr>
          <p:cNvSpPr/>
          <p:nvPr/>
        </p:nvSpPr>
        <p:spPr>
          <a:xfrm>
            <a:off x="1006624" y="3650176"/>
            <a:ext cx="2476285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ЕГЭ по математике</a:t>
            </a:r>
            <a:endParaRPr lang="ru-RU" sz="1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010C10DA-5AD3-4569-9900-4977FB89C62E}"/>
              </a:ext>
            </a:extLst>
          </p:cNvPr>
          <p:cNvSpPr/>
          <p:nvPr/>
        </p:nvSpPr>
        <p:spPr>
          <a:xfrm>
            <a:off x="2743678" y="3623105"/>
            <a:ext cx="1175186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1F5D7F"/>
                </a:solidFill>
                <a:latin typeface="+mj-lt"/>
              </a:rPr>
              <a:t>2567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9BC1A39B-2324-4A14-815D-0F748CC25E84}"/>
              </a:ext>
            </a:extLst>
          </p:cNvPr>
          <p:cNvSpPr/>
          <p:nvPr/>
        </p:nvSpPr>
        <p:spPr>
          <a:xfrm>
            <a:off x="2378475" y="4002108"/>
            <a:ext cx="718002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97,9% 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="" xmlns:a16="http://schemas.microsoft.com/office/drawing/2014/main" id="{8850E055-0DF1-44B1-B67A-3D529A5C427A}"/>
              </a:ext>
            </a:extLst>
          </p:cNvPr>
          <p:cNvSpPr/>
          <p:nvPr/>
        </p:nvSpPr>
        <p:spPr>
          <a:xfrm>
            <a:off x="994402" y="4347867"/>
            <a:ext cx="3486150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преодолели минимальный порог</a:t>
            </a:r>
            <a:endParaRPr lang="ru-RU" sz="1600" b="1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="" xmlns:a16="http://schemas.microsoft.com/office/drawing/2014/main" id="{A6FC1717-3EE7-4A2C-AAF0-FE5BE7A069A7}"/>
              </a:ext>
            </a:extLst>
          </p:cNvPr>
          <p:cNvSpPr/>
          <p:nvPr/>
        </p:nvSpPr>
        <p:spPr>
          <a:xfrm>
            <a:off x="3331271" y="3642979"/>
            <a:ext cx="1299474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выпускников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73473E80-45E7-44D0-B622-FEA6FB29DD90}"/>
              </a:ext>
            </a:extLst>
          </p:cNvPr>
          <p:cNvSpPr/>
          <p:nvPr/>
        </p:nvSpPr>
        <p:spPr>
          <a:xfrm rot="16200000">
            <a:off x="-731159" y="3731736"/>
            <a:ext cx="2131033" cy="292388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</a:rPr>
              <a:t>продвинутый уровень </a:t>
            </a:r>
            <a:endParaRPr lang="ru-RU" sz="1600" b="1" dirty="0">
              <a:latin typeface="+mj-lt"/>
            </a:endParaRPr>
          </a:p>
        </p:txBody>
      </p:sp>
      <p:pic>
        <p:nvPicPr>
          <p:cNvPr id="89" name="Picture 19">
            <a:extLst>
              <a:ext uri="{FF2B5EF4-FFF2-40B4-BE49-F238E27FC236}">
                <a16:creationId xmlns="" xmlns:a16="http://schemas.microsoft.com/office/drawing/2014/main" id="{DFF0C279-E56F-4FAC-9844-0CDBA97D30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51216" y="2495550"/>
            <a:ext cx="768584" cy="666748"/>
          </a:xfrm>
          <a:prstGeom prst="rect">
            <a:avLst/>
          </a:prstGeom>
        </p:spPr>
      </p:pic>
      <p:sp>
        <p:nvSpPr>
          <p:cNvPr id="90" name="Прямоугольник 89">
            <a:extLst>
              <a:ext uri="{FF2B5EF4-FFF2-40B4-BE49-F238E27FC236}">
                <a16:creationId xmlns="" xmlns:a16="http://schemas.microsoft.com/office/drawing/2014/main" id="{534C1B08-2D6A-4D09-8651-DEC18E73EC19}"/>
              </a:ext>
            </a:extLst>
          </p:cNvPr>
          <p:cNvSpPr/>
          <p:nvPr/>
        </p:nvSpPr>
        <p:spPr>
          <a:xfrm>
            <a:off x="6134100" y="2519630"/>
            <a:ext cx="2400300" cy="66172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37 стобалльных результатов в 2022 г.  </a:t>
            </a:r>
          </a:p>
        </p:txBody>
      </p:sp>
      <p:pic>
        <p:nvPicPr>
          <p:cNvPr id="92" name="Picture 12">
            <a:extLst>
              <a:ext uri="{FF2B5EF4-FFF2-40B4-BE49-F238E27FC236}">
                <a16:creationId xmlns="" xmlns:a16="http://schemas.microsoft.com/office/drawing/2014/main" id="{DCB9E2EA-F40D-4556-ACCC-5ECF264A04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>
            <a:off x="4650148" y="2687007"/>
            <a:ext cx="838449" cy="303137"/>
          </a:xfrm>
          <a:prstGeom prst="rect">
            <a:avLst/>
          </a:prstGeom>
        </p:spPr>
      </p:pic>
      <p:grpSp>
        <p:nvGrpSpPr>
          <p:cNvPr id="93" name="Group 8">
            <a:extLst>
              <a:ext uri="{FF2B5EF4-FFF2-40B4-BE49-F238E27FC236}">
                <a16:creationId xmlns="" xmlns:a16="http://schemas.microsoft.com/office/drawing/2014/main" id="{5A8868B3-67B9-4C3A-914E-771D396A51EF}"/>
              </a:ext>
            </a:extLst>
          </p:cNvPr>
          <p:cNvGrpSpPr/>
          <p:nvPr/>
        </p:nvGrpSpPr>
        <p:grpSpPr>
          <a:xfrm>
            <a:off x="4841696" y="2286495"/>
            <a:ext cx="4037154" cy="1259384"/>
            <a:chOff x="0" y="0"/>
            <a:chExt cx="9315147" cy="3673109"/>
          </a:xfrm>
        </p:grpSpPr>
        <p:sp>
          <p:nvSpPr>
            <p:cNvPr id="94" name="Freeform 9">
              <a:extLst>
                <a:ext uri="{FF2B5EF4-FFF2-40B4-BE49-F238E27FC236}">
                  <a16:creationId xmlns="" xmlns:a16="http://schemas.microsoft.com/office/drawing/2014/main" id="{CFCB83B9-2BC8-4D00-8AF8-0CB55ABC4497}"/>
                </a:ext>
              </a:extLst>
            </p:cNvPr>
            <p:cNvSpPr/>
            <p:nvPr/>
          </p:nvSpPr>
          <p:spPr>
            <a:xfrm>
              <a:off x="0" y="0"/>
              <a:ext cx="9315147" cy="3673109"/>
            </a:xfrm>
            <a:custGeom>
              <a:avLst/>
              <a:gdLst/>
              <a:ahLst/>
              <a:cxnLst/>
              <a:rect l="l" t="t" r="r" b="b"/>
              <a:pathLst>
                <a:path w="9315147" h="3673109">
                  <a:moveTo>
                    <a:pt x="0" y="0"/>
                  </a:moveTo>
                  <a:lnTo>
                    <a:pt x="0" y="3673109"/>
                  </a:lnTo>
                  <a:lnTo>
                    <a:pt x="9315147" y="3673109"/>
                  </a:lnTo>
                  <a:lnTo>
                    <a:pt x="9315147" y="0"/>
                  </a:lnTo>
                  <a:lnTo>
                    <a:pt x="0" y="0"/>
                  </a:lnTo>
                  <a:close/>
                  <a:moveTo>
                    <a:pt x="9254186" y="3612149"/>
                  </a:moveTo>
                  <a:lnTo>
                    <a:pt x="59690" y="3612149"/>
                  </a:lnTo>
                  <a:lnTo>
                    <a:pt x="59690" y="59690"/>
                  </a:lnTo>
                  <a:lnTo>
                    <a:pt x="9254186" y="59690"/>
                  </a:lnTo>
                  <a:lnTo>
                    <a:pt x="9254186" y="3612149"/>
                  </a:lnTo>
                  <a:close/>
                </a:path>
              </a:pathLst>
            </a:custGeom>
            <a:solidFill>
              <a:srgbClr val="3EDAD8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413" t="36818" r="8690" b="26400"/>
          <a:stretch/>
        </p:blipFill>
        <p:spPr>
          <a:xfrm>
            <a:off x="0" y="70454"/>
            <a:ext cx="9144000" cy="67249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09008" y="130971"/>
            <a:ext cx="731579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ГОСУДАРСТВЕННАЯ ИТОГОВАЯ АТТЕСТАЦИЯ</a:t>
            </a:r>
            <a:r>
              <a:rPr lang="ru-RU" sz="2000" b="1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ВЫПУСКНИКОВ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FFFFFF"/>
              </a:solidFill>
              <a:latin typeface="+mj-lt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sz="2000" b="1" dirty="0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ГИА-11)</a:t>
            </a:r>
          </a:p>
        </p:txBody>
      </p:sp>
      <p:pic>
        <p:nvPicPr>
          <p:cNvPr id="7170" name="Picture 2" descr="C:\Users\Terenteva\Desktop\коллаж 1\photo_2019-06-19_14-34-0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0" y="809624"/>
            <a:ext cx="571500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19900" y="742950"/>
            <a:ext cx="2220320" cy="969496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lang="ru-RU" sz="2000" b="1" dirty="0"/>
              <a:t>Химия</a:t>
            </a:r>
          </a:p>
          <a:p>
            <a:r>
              <a:rPr lang="ru-RU" sz="2000" b="1" dirty="0"/>
              <a:t>История</a:t>
            </a:r>
          </a:p>
          <a:p>
            <a:r>
              <a:rPr lang="ru-RU" sz="2000" b="1" dirty="0"/>
              <a:t>Иностранный язык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98313" y="4312261"/>
            <a:ext cx="1992180" cy="661720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lang="ru-RU" sz="2000" b="1" dirty="0"/>
              <a:t>Информатика</a:t>
            </a:r>
          </a:p>
          <a:p>
            <a:r>
              <a:rPr lang="ru-RU" sz="2000" b="1" dirty="0"/>
              <a:t>Обществознание</a:t>
            </a:r>
          </a:p>
        </p:txBody>
      </p:sp>
    </p:spTree>
    <p:extLst>
      <p:ext uri="{BB962C8B-B14F-4D97-AF65-F5344CB8AC3E}">
        <p14:creationId xmlns:p14="http://schemas.microsoft.com/office/powerpoint/2010/main" val="24590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4674" y="0"/>
            <a:ext cx="549024" cy="51435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4948" y="285750"/>
            <a:ext cx="3557748" cy="4111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2286949" y="2246951"/>
            <a:ext cx="5143500" cy="64959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91960" y="1657350"/>
            <a:ext cx="214524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ЗАДАЧИ ПО ПОВЫШЕНИЮ КАЧЕСТВА ОБРАЗОВАНИЯ</a:t>
            </a:r>
            <a:endParaRPr lang="en-US" sz="2400" b="1" spc="6" dirty="0">
              <a:solidFill>
                <a:srgbClr val="19191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0DE8C8-C4E5-4095-AD16-02B136ADD388}"/>
              </a:ext>
            </a:extLst>
          </p:cNvPr>
          <p:cNvSpPr txBox="1"/>
          <p:nvPr/>
        </p:nvSpPr>
        <p:spPr>
          <a:xfrm>
            <a:off x="3378653" y="933450"/>
            <a:ext cx="542244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Проводить </a:t>
            </a:r>
            <a:r>
              <a:rPr lang="ru-RU" sz="18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профориентационную</a:t>
            </a: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работу с целью осознанного выбора профиля обучения в старшей школе для дальнейшего выстраивания образовательной траектории (ВУЗ)</a:t>
            </a:r>
          </a:p>
        </p:txBody>
      </p:sp>
      <p:sp>
        <p:nvSpPr>
          <p:cNvPr id="8" name="AutoShape 10">
            <a:extLst>
              <a:ext uri="{FF2B5EF4-FFF2-40B4-BE49-F238E27FC236}">
                <a16:creationId xmlns="" xmlns:a16="http://schemas.microsoft.com/office/drawing/2014/main" id="{20E4220E-BA1B-4FE9-ACFE-CB525C654CCE}"/>
              </a:ext>
            </a:extLst>
          </p:cNvPr>
          <p:cNvSpPr/>
          <p:nvPr/>
        </p:nvSpPr>
        <p:spPr>
          <a:xfrm>
            <a:off x="3352800" y="2190750"/>
            <a:ext cx="465555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13">
            <a:extLst>
              <a:ext uri="{FF2B5EF4-FFF2-40B4-BE49-F238E27FC236}">
                <a16:creationId xmlns="" xmlns:a16="http://schemas.microsoft.com/office/drawing/2014/main" id="{84ABD826-6046-45BC-BE30-4514A54EB9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9880" y="1063312"/>
            <a:ext cx="210520" cy="136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A95E08E-6D71-4D3A-AAB5-EB34983CD59B}"/>
              </a:ext>
            </a:extLst>
          </p:cNvPr>
          <p:cNvSpPr txBox="1"/>
          <p:nvPr/>
        </p:nvSpPr>
        <p:spPr>
          <a:xfrm>
            <a:off x="3378653" y="2260009"/>
            <a:ext cx="542244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ru-RU" sz="1800" b="1" dirty="0" smtClean="0">
                <a:latin typeface="+mj-lt"/>
              </a:rPr>
              <a:t>Проводить </a:t>
            </a:r>
            <a:r>
              <a:rPr lang="ru-RU" sz="1800" b="1" dirty="0">
                <a:latin typeface="+mj-lt"/>
              </a:rPr>
              <a:t>работы по осознанному выбору предметов для </a:t>
            </a:r>
            <a:r>
              <a:rPr lang="ru-RU" sz="1800" b="1" dirty="0" smtClean="0">
                <a:latin typeface="+mj-lt"/>
              </a:rPr>
              <a:t>сдачи государственной итоговой аттестации</a:t>
            </a:r>
            <a:endParaRPr lang="ru-RU" sz="1800" b="1" dirty="0">
              <a:latin typeface="+mj-lt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="" xmlns:a16="http://schemas.microsoft.com/office/drawing/2014/main" id="{13FEE59F-1B8C-4259-AD22-CBDE77A5686B}"/>
              </a:ext>
            </a:extLst>
          </p:cNvPr>
          <p:cNvSpPr/>
          <p:nvPr/>
        </p:nvSpPr>
        <p:spPr>
          <a:xfrm>
            <a:off x="3378653" y="3181350"/>
            <a:ext cx="465555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>
            <a:extLst>
              <a:ext uri="{FF2B5EF4-FFF2-40B4-BE49-F238E27FC236}">
                <a16:creationId xmlns="" xmlns:a16="http://schemas.microsoft.com/office/drawing/2014/main" id="{80A39D6A-017A-4043-9F63-8AD1E23A46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9880" y="3409950"/>
            <a:ext cx="210520" cy="1368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C393185-1B42-4CA0-BF0D-77B850D667CB}"/>
              </a:ext>
            </a:extLst>
          </p:cNvPr>
          <p:cNvSpPr txBox="1"/>
          <p:nvPr/>
        </p:nvSpPr>
        <p:spPr>
          <a:xfrm>
            <a:off x="3377767" y="3264753"/>
            <a:ext cx="54995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ru-RU" sz="1800" b="1" dirty="0" smtClean="0">
                <a:latin typeface="+mj-lt"/>
              </a:rPr>
              <a:t>Вести адресную работу </a:t>
            </a:r>
            <a:r>
              <a:rPr lang="ru-RU" sz="1800" b="1" dirty="0">
                <a:latin typeface="+mj-lt"/>
              </a:rPr>
              <a:t>с обучающимся по снижению показателя «Процент обучающихся, не набравших минимальное количество баллов»</a:t>
            </a:r>
          </a:p>
        </p:txBody>
      </p:sp>
      <p:pic>
        <p:nvPicPr>
          <p:cNvPr id="15" name="Picture 13">
            <a:extLst>
              <a:ext uri="{FF2B5EF4-FFF2-40B4-BE49-F238E27FC236}">
                <a16:creationId xmlns="" xmlns:a16="http://schemas.microsoft.com/office/drawing/2014/main" id="{C85B10B4-C07B-49F2-8700-F07872E306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9880" y="2343150"/>
            <a:ext cx="210520" cy="1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6182" y="904170"/>
            <a:ext cx="1217818" cy="411109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57200" y="2342202"/>
            <a:ext cx="1568359" cy="1524948"/>
            <a:chOff x="0" y="0"/>
            <a:chExt cx="6323330" cy="6065520"/>
          </a:xfrm>
        </p:grpSpPr>
        <p:sp>
          <p:nvSpPr>
            <p:cNvPr id="3" name="Freeform 3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8600" y="1954790"/>
            <a:ext cx="2091210" cy="11606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2114359" y="3356156"/>
            <a:ext cx="1774460" cy="984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95253" y="1885950"/>
            <a:ext cx="1774460" cy="9848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>
            <a:off x="5282792" y="3339525"/>
            <a:ext cx="1774460" cy="984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6608" y="1891199"/>
            <a:ext cx="1836391" cy="9848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04385" y="2642388"/>
            <a:ext cx="107398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800" b="1" spc="46" dirty="0">
                <a:latin typeface="+mj-lt"/>
              </a:rPr>
              <a:t>П</a:t>
            </a:r>
            <a:r>
              <a:rPr lang="en-US" sz="1800" b="1" spc="46" dirty="0" err="1">
                <a:latin typeface="+mj-lt"/>
              </a:rPr>
              <a:t>еречень</a:t>
            </a:r>
            <a:r>
              <a:rPr lang="en-US" sz="1800" b="1" spc="46" dirty="0">
                <a:latin typeface="+mj-lt"/>
              </a:rPr>
              <a:t> ШНОР и ШНСУ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9600" y="3943350"/>
            <a:ext cx="120280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b="1" spc="45" dirty="0">
                <a:solidFill>
                  <a:srgbClr val="191919"/>
                </a:solidFill>
                <a:latin typeface="+mj-lt"/>
              </a:rPr>
              <a:t>21 </a:t>
            </a:r>
            <a:r>
              <a:rPr lang="en-US" sz="1400" b="1" spc="45" dirty="0" err="1">
                <a:solidFill>
                  <a:srgbClr val="191919"/>
                </a:solidFill>
                <a:latin typeface="+mj-lt"/>
              </a:rPr>
              <a:t>школа</a:t>
            </a:r>
            <a:r>
              <a:rPr lang="en-US" sz="1400" b="1" spc="45" dirty="0">
                <a:solidFill>
                  <a:srgbClr val="191919"/>
                </a:solidFill>
                <a:latin typeface="+mj-lt"/>
              </a:rPr>
              <a:t> </a:t>
            </a:r>
            <a:endParaRPr lang="ru-RU" sz="1400" b="1" spc="45" dirty="0">
              <a:solidFill>
                <a:srgbClr val="191919"/>
              </a:solidFill>
              <a:latin typeface="+mj-lt"/>
            </a:endParaRPr>
          </a:p>
          <a:p>
            <a:pPr algn="ctr"/>
            <a:r>
              <a:rPr lang="ru-RU" sz="1400" b="1" spc="45" dirty="0">
                <a:solidFill>
                  <a:srgbClr val="191919"/>
                </a:solidFill>
                <a:latin typeface="+mj-lt"/>
              </a:rPr>
              <a:t>г. </a:t>
            </a:r>
            <a:r>
              <a:rPr lang="en-US" sz="1400" b="1" spc="32" dirty="0" err="1">
                <a:solidFill>
                  <a:srgbClr val="191919"/>
                </a:solidFill>
                <a:latin typeface="+mj-lt"/>
              </a:rPr>
              <a:t>Красноярска</a:t>
            </a:r>
            <a:endParaRPr lang="en-US" sz="1400" b="1" spc="32" dirty="0">
              <a:solidFill>
                <a:srgbClr val="191919"/>
              </a:solidFill>
              <a:latin typeface="+mj-l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861744" y="2177564"/>
            <a:ext cx="1421048" cy="1396629"/>
            <a:chOff x="0" y="0"/>
            <a:chExt cx="6323330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37C9E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4038600" y="2522195"/>
            <a:ext cx="1066800" cy="659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3"/>
              </a:lnSpc>
            </a:pPr>
            <a:endParaRPr b="1" dirty="0">
              <a:latin typeface="+mj-lt"/>
            </a:endParaRPr>
          </a:p>
          <a:p>
            <a:pPr algn="ctr">
              <a:spcBef>
                <a:spcPct val="0"/>
              </a:spcBef>
            </a:pPr>
            <a:r>
              <a:rPr lang="en-US" sz="1600" b="1" spc="46" dirty="0" err="1">
                <a:latin typeface="+mj-lt"/>
              </a:rPr>
              <a:t>Городская</a:t>
            </a:r>
            <a:r>
              <a:rPr lang="en-US" sz="1600" b="1" spc="46" dirty="0">
                <a:latin typeface="+mj-lt"/>
              </a:rPr>
              <a:t> </a:t>
            </a:r>
            <a:r>
              <a:rPr lang="en-US" sz="1600" b="1" spc="46" dirty="0" err="1">
                <a:latin typeface="+mj-lt"/>
              </a:rPr>
              <a:t>программа</a:t>
            </a:r>
            <a:endParaRPr lang="en-US" sz="1600" b="1" spc="46" dirty="0">
              <a:latin typeface="+mj-l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09265" y="3620985"/>
            <a:ext cx="160093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"/>
              </a:lnSpc>
              <a:spcBef>
                <a:spcPct val="0"/>
              </a:spcBef>
            </a:pPr>
            <a:endParaRPr lang="en-US" sz="1100" b="1" spc="45" dirty="0">
              <a:solidFill>
                <a:srgbClr val="191919"/>
              </a:solidFill>
              <a:latin typeface="+mj-lt"/>
            </a:endParaRPr>
          </a:p>
          <a:p>
            <a:pPr algn="ctr">
              <a:spcBef>
                <a:spcPct val="0"/>
              </a:spcBef>
            </a:pPr>
            <a:r>
              <a:rPr lang="ru-RU" sz="1200" b="1" spc="45" dirty="0">
                <a:latin typeface="+mj-lt"/>
              </a:rPr>
              <a:t>П</a:t>
            </a:r>
            <a:r>
              <a:rPr lang="en-US" sz="1200" b="1" spc="45" dirty="0" err="1">
                <a:latin typeface="+mj-lt"/>
              </a:rPr>
              <a:t>рограмма</a:t>
            </a:r>
            <a:r>
              <a:rPr lang="en-US" sz="1200" b="1" spc="45" dirty="0">
                <a:latin typeface="+mj-lt"/>
              </a:rPr>
              <a:t> </a:t>
            </a:r>
            <a:r>
              <a:rPr lang="en-US" sz="1200" b="1" spc="45" dirty="0" err="1">
                <a:latin typeface="+mj-lt"/>
              </a:rPr>
              <a:t>повышения</a:t>
            </a:r>
            <a:r>
              <a:rPr lang="en-US" sz="1200" b="1" spc="45" dirty="0">
                <a:latin typeface="+mj-lt"/>
              </a:rPr>
              <a:t> </a:t>
            </a:r>
            <a:r>
              <a:rPr lang="en-US" sz="1200" b="1" spc="45" dirty="0" err="1">
                <a:latin typeface="+mj-lt"/>
              </a:rPr>
              <a:t>качества</a:t>
            </a:r>
            <a:r>
              <a:rPr lang="en-US" sz="1200" b="1" spc="45" dirty="0">
                <a:latin typeface="+mj-lt"/>
              </a:rPr>
              <a:t> </a:t>
            </a:r>
            <a:r>
              <a:rPr lang="en-US" sz="1200" b="1" spc="45" dirty="0" err="1">
                <a:latin typeface="+mj-lt"/>
              </a:rPr>
              <a:t>образования</a:t>
            </a:r>
            <a:r>
              <a:rPr lang="en-US" sz="1200" b="1" spc="45" dirty="0">
                <a:latin typeface="+mj-lt"/>
              </a:rPr>
              <a:t> и </a:t>
            </a:r>
            <a:r>
              <a:rPr lang="en-US" sz="1200" b="1" spc="45" dirty="0" err="1">
                <a:latin typeface="+mj-lt"/>
              </a:rPr>
              <a:t>поддержки</a:t>
            </a:r>
            <a:r>
              <a:rPr lang="en-US" sz="1200" b="1" spc="45" dirty="0">
                <a:latin typeface="+mj-lt"/>
              </a:rPr>
              <a:t> ШНОР и</a:t>
            </a:r>
          </a:p>
          <a:p>
            <a:pPr algn="ctr">
              <a:spcBef>
                <a:spcPct val="0"/>
              </a:spcBef>
            </a:pPr>
            <a:r>
              <a:rPr lang="en-US" sz="1200" b="1" spc="45" dirty="0">
                <a:latin typeface="+mj-lt"/>
              </a:rPr>
              <a:t>ШНСУ </a:t>
            </a:r>
            <a:r>
              <a:rPr lang="en-US" sz="1200" b="1" spc="45" dirty="0" err="1">
                <a:latin typeface="+mj-lt"/>
              </a:rPr>
              <a:t>на</a:t>
            </a:r>
            <a:r>
              <a:rPr lang="en-US" sz="1200" b="1" spc="45" dirty="0">
                <a:latin typeface="+mj-lt"/>
              </a:rPr>
              <a:t> 2021-2023 </a:t>
            </a:r>
            <a:r>
              <a:rPr lang="en-US" sz="1200" b="1" spc="45" dirty="0" err="1">
                <a:latin typeface="+mj-lt"/>
              </a:rPr>
              <a:t>гг</a:t>
            </a:r>
            <a:endParaRPr lang="en-US" sz="1200" b="1" spc="45" dirty="0">
              <a:latin typeface="+mj-lt"/>
            </a:endParaRPr>
          </a:p>
          <a:p>
            <a:pPr>
              <a:lnSpc>
                <a:spcPts val="1015"/>
              </a:lnSpc>
              <a:spcBef>
                <a:spcPct val="0"/>
              </a:spcBef>
            </a:pPr>
            <a:endParaRPr lang="en-US" sz="1100" b="1" spc="45" dirty="0">
              <a:solidFill>
                <a:srgbClr val="191919"/>
              </a:solidFill>
              <a:latin typeface="+mj-lt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7038588" y="2107593"/>
            <a:ext cx="1496503" cy="1526363"/>
            <a:chOff x="0" y="0"/>
            <a:chExt cx="6323330" cy="6065520"/>
          </a:xfrm>
          <a:solidFill>
            <a:srgbClr val="8CE6B0"/>
          </a:solidFill>
        </p:grpSpPr>
        <p:sp>
          <p:nvSpPr>
            <p:cNvPr id="16" name="Freeform 16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7" name="TextBox 17"/>
          <p:cNvSpPr txBox="1"/>
          <p:nvPr/>
        </p:nvSpPr>
        <p:spPr>
          <a:xfrm>
            <a:off x="7162800" y="2558806"/>
            <a:ext cx="123207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400" b="1" spc="46" dirty="0" err="1">
                <a:latin typeface="+mj-lt"/>
              </a:rPr>
              <a:t>Э</a:t>
            </a:r>
            <a:r>
              <a:rPr lang="en-US" sz="1400" b="1" spc="46" dirty="0" err="1">
                <a:latin typeface="+mj-lt"/>
              </a:rPr>
              <a:t>ффективный</a:t>
            </a:r>
            <a:r>
              <a:rPr lang="en-US" sz="1400" b="1" spc="46" dirty="0">
                <a:latin typeface="+mj-lt"/>
              </a:rPr>
              <a:t> </a:t>
            </a:r>
            <a:r>
              <a:rPr lang="en-US" sz="1400" b="1" spc="46" dirty="0" err="1">
                <a:latin typeface="+mj-lt"/>
              </a:rPr>
              <a:t>режим</a:t>
            </a:r>
            <a:r>
              <a:rPr lang="en-US" sz="1400" b="1" spc="46" dirty="0">
                <a:latin typeface="+mj-lt"/>
              </a:rPr>
              <a:t> </a:t>
            </a:r>
            <a:r>
              <a:rPr lang="en-US" sz="1400" b="1" spc="46" dirty="0" err="1">
                <a:latin typeface="+mj-lt"/>
              </a:rPr>
              <a:t>работы</a:t>
            </a:r>
            <a:endParaRPr lang="en-US" sz="1400" b="1" spc="46" dirty="0">
              <a:latin typeface="+mj-lt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2288811" y="2559332"/>
            <a:ext cx="1435018" cy="1510493"/>
            <a:chOff x="0" y="0"/>
            <a:chExt cx="6323330" cy="6065520"/>
          </a:xfrm>
        </p:grpSpPr>
        <p:sp>
          <p:nvSpPr>
            <p:cNvPr id="19" name="Freeform 19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5469713" y="2559333"/>
            <a:ext cx="1426387" cy="1486530"/>
            <a:chOff x="0" y="0"/>
            <a:chExt cx="6323330" cy="6065520"/>
          </a:xfrm>
          <a:solidFill>
            <a:srgbClr val="FFCC99"/>
          </a:solidFill>
        </p:grpSpPr>
        <p:sp>
          <p:nvSpPr>
            <p:cNvPr id="21" name="Freeform 21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2" name="TextBox 22"/>
          <p:cNvSpPr txBox="1"/>
          <p:nvPr/>
        </p:nvSpPr>
        <p:spPr>
          <a:xfrm>
            <a:off x="5724216" y="3057886"/>
            <a:ext cx="98138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600" b="1" spc="46" dirty="0">
                <a:latin typeface="+mj-lt"/>
              </a:rPr>
              <a:t>Д</a:t>
            </a:r>
            <a:r>
              <a:rPr lang="en-US" sz="1600" b="1" spc="46" dirty="0" err="1">
                <a:latin typeface="+mj-lt"/>
              </a:rPr>
              <a:t>орожная</a:t>
            </a:r>
            <a:r>
              <a:rPr lang="en-US" sz="1600" b="1" spc="46" dirty="0">
                <a:latin typeface="+mj-lt"/>
              </a:rPr>
              <a:t> </a:t>
            </a:r>
            <a:r>
              <a:rPr lang="en-US" sz="1600" b="1" spc="46" dirty="0" err="1">
                <a:latin typeface="+mj-lt"/>
              </a:rPr>
              <a:t>карта</a:t>
            </a:r>
            <a:endParaRPr lang="en-US" sz="1600" b="1" spc="46" dirty="0">
              <a:latin typeface="+mj-l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286000" y="1850707"/>
            <a:ext cx="138254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b="1" spc="45" dirty="0">
                <a:solidFill>
                  <a:srgbClr val="191919"/>
                </a:solidFill>
                <a:latin typeface="+mj-lt"/>
              </a:rPr>
              <a:t>14 </a:t>
            </a:r>
            <a:r>
              <a:rPr lang="en-US" sz="1600" b="1" spc="45" dirty="0" err="1">
                <a:solidFill>
                  <a:srgbClr val="191919"/>
                </a:solidFill>
                <a:latin typeface="+mj-lt"/>
              </a:rPr>
              <a:t>школ</a:t>
            </a:r>
            <a:r>
              <a:rPr lang="en-US" sz="1600" b="1" spc="45" dirty="0">
                <a:solidFill>
                  <a:srgbClr val="191919"/>
                </a:solidFill>
                <a:latin typeface="+mj-lt"/>
              </a:rPr>
              <a:t> </a:t>
            </a:r>
            <a:endParaRPr lang="ru-RU" sz="1600" b="1" spc="45" dirty="0">
              <a:solidFill>
                <a:srgbClr val="191919"/>
              </a:solidFill>
              <a:latin typeface="+mj-lt"/>
            </a:endParaRPr>
          </a:p>
          <a:p>
            <a:pPr algn="ctr">
              <a:spcBef>
                <a:spcPct val="0"/>
              </a:spcBef>
            </a:pPr>
            <a:r>
              <a:rPr lang="ru-RU" sz="1600" b="1" spc="45" dirty="0">
                <a:solidFill>
                  <a:srgbClr val="191919"/>
                </a:solidFill>
                <a:latin typeface="+mj-lt"/>
              </a:rPr>
              <a:t>г. </a:t>
            </a:r>
            <a:r>
              <a:rPr lang="en-US" sz="1600" b="1" spc="45" dirty="0" err="1">
                <a:solidFill>
                  <a:srgbClr val="191919"/>
                </a:solidFill>
                <a:latin typeface="+mj-lt"/>
              </a:rPr>
              <a:t>Красноярска</a:t>
            </a:r>
            <a:endParaRPr lang="en-US" sz="1600" b="1" spc="45" dirty="0">
              <a:solidFill>
                <a:srgbClr val="191919"/>
              </a:solidFill>
              <a:latin typeface="+mj-l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410200" y="895350"/>
            <a:ext cx="1597391" cy="1790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200" b="1" spc="45" dirty="0" smtClean="0">
                <a:latin typeface="+mj-lt"/>
              </a:rPr>
              <a:t>П</a:t>
            </a:r>
            <a:r>
              <a:rPr lang="en-US" sz="1200" b="1" spc="45" dirty="0" smtClean="0">
                <a:latin typeface="+mj-lt"/>
              </a:rPr>
              <a:t>о </a:t>
            </a:r>
            <a:r>
              <a:rPr lang="en-US" sz="1200" b="1" spc="45" dirty="0" err="1">
                <a:latin typeface="+mj-lt"/>
              </a:rPr>
              <a:t>реализации</a:t>
            </a:r>
            <a:endParaRPr lang="en-US" sz="1200" b="1" spc="45" dirty="0">
              <a:latin typeface="+mj-lt"/>
            </a:endParaRPr>
          </a:p>
          <a:p>
            <a:pPr algn="ctr">
              <a:spcBef>
                <a:spcPct val="0"/>
              </a:spcBef>
            </a:pPr>
            <a:r>
              <a:rPr lang="en-US" sz="1200" b="1" spc="45" dirty="0" err="1">
                <a:latin typeface="+mj-lt"/>
              </a:rPr>
              <a:t>Программы</a:t>
            </a:r>
            <a:r>
              <a:rPr lang="en-US" sz="1200" b="1" spc="45" dirty="0">
                <a:latin typeface="+mj-lt"/>
              </a:rPr>
              <a:t> с </a:t>
            </a:r>
            <a:r>
              <a:rPr lang="en-US" sz="1200" b="1" spc="45" dirty="0" err="1">
                <a:latin typeface="+mj-lt"/>
              </a:rPr>
              <a:t>системой</a:t>
            </a:r>
            <a:r>
              <a:rPr lang="en-US" sz="1200" b="1" spc="45" dirty="0">
                <a:latin typeface="+mj-lt"/>
              </a:rPr>
              <a:t> </a:t>
            </a:r>
            <a:r>
              <a:rPr lang="en-US" sz="1200" b="1" spc="45" dirty="0" err="1">
                <a:latin typeface="+mj-lt"/>
              </a:rPr>
              <a:t>мер</a:t>
            </a:r>
            <a:r>
              <a:rPr lang="en-US" sz="1200" b="1" spc="45" dirty="0">
                <a:latin typeface="+mj-lt"/>
              </a:rPr>
              <a:t> </a:t>
            </a:r>
            <a:r>
              <a:rPr lang="en-US" sz="1200" b="1" spc="45" dirty="0" err="1">
                <a:latin typeface="+mj-lt"/>
              </a:rPr>
              <a:t>организационно-методической</a:t>
            </a:r>
            <a:r>
              <a:rPr lang="en-US" sz="1200" b="1" spc="45" dirty="0">
                <a:latin typeface="+mj-lt"/>
              </a:rPr>
              <a:t> </a:t>
            </a:r>
            <a:r>
              <a:rPr lang="en-US" sz="1200" b="1" spc="45" dirty="0" err="1">
                <a:latin typeface="+mj-lt"/>
              </a:rPr>
              <a:t>поддержки</a:t>
            </a:r>
            <a:r>
              <a:rPr lang="en-US" sz="1200" b="1" spc="45" dirty="0">
                <a:latin typeface="+mj-lt"/>
              </a:rPr>
              <a:t> </a:t>
            </a:r>
            <a:r>
              <a:rPr lang="en-US" sz="1200" b="1" spc="45" dirty="0" err="1">
                <a:latin typeface="+mj-lt"/>
              </a:rPr>
              <a:t>школьных</a:t>
            </a:r>
            <a:r>
              <a:rPr lang="en-US" sz="1200" b="1" spc="45" dirty="0">
                <a:latin typeface="+mj-lt"/>
              </a:rPr>
              <a:t> </a:t>
            </a:r>
            <a:r>
              <a:rPr lang="en-US" sz="1200" b="1" spc="45" dirty="0" err="1">
                <a:latin typeface="+mj-lt"/>
              </a:rPr>
              <a:t>программ</a:t>
            </a:r>
            <a:r>
              <a:rPr lang="en-US" sz="1200" b="1" spc="45" dirty="0">
                <a:latin typeface="+mj-lt"/>
              </a:rPr>
              <a:t> </a:t>
            </a:r>
            <a:r>
              <a:rPr lang="en-US" sz="1200" b="1" spc="45" dirty="0" err="1">
                <a:latin typeface="+mj-lt"/>
              </a:rPr>
              <a:t>перехода</a:t>
            </a:r>
            <a:r>
              <a:rPr lang="en-US" sz="1200" b="1" spc="45" dirty="0">
                <a:latin typeface="+mj-lt"/>
              </a:rPr>
              <a:t> в </a:t>
            </a:r>
            <a:r>
              <a:rPr lang="en-US" sz="1200" b="1" spc="45" dirty="0" err="1">
                <a:latin typeface="+mj-lt"/>
              </a:rPr>
              <a:t>эффективный</a:t>
            </a:r>
            <a:r>
              <a:rPr lang="en-US" sz="1200" b="1" spc="45" dirty="0">
                <a:latin typeface="+mj-lt"/>
              </a:rPr>
              <a:t> </a:t>
            </a:r>
            <a:r>
              <a:rPr lang="en-US" sz="1200" b="1" spc="45" dirty="0" err="1">
                <a:latin typeface="+mj-lt"/>
              </a:rPr>
              <a:t>режим</a:t>
            </a:r>
            <a:r>
              <a:rPr lang="en-US" sz="1200" b="1" spc="45" dirty="0">
                <a:latin typeface="+mj-lt"/>
              </a:rPr>
              <a:t> </a:t>
            </a:r>
            <a:r>
              <a:rPr lang="en-US" sz="1200" b="1" spc="45" dirty="0" err="1">
                <a:latin typeface="+mj-lt"/>
              </a:rPr>
              <a:t>работы</a:t>
            </a:r>
            <a:endParaRPr lang="en-US" sz="1200" b="1" spc="45" dirty="0">
              <a:latin typeface="+mj-lt"/>
            </a:endParaRPr>
          </a:p>
          <a:p>
            <a:pPr>
              <a:lnSpc>
                <a:spcPts val="1015"/>
              </a:lnSpc>
              <a:spcBef>
                <a:spcPct val="0"/>
              </a:spcBef>
            </a:pPr>
            <a:endParaRPr lang="en-US" sz="1100" b="1" spc="45" dirty="0">
              <a:solidFill>
                <a:srgbClr val="191919"/>
              </a:solidFill>
              <a:latin typeface="+mj-lt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20541" t="21971" r="5879" b="24813"/>
          <a:stretch/>
        </p:blipFill>
        <p:spPr>
          <a:xfrm>
            <a:off x="0" y="66675"/>
            <a:ext cx="9229618" cy="752475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532492" y="194133"/>
            <a:ext cx="8382908" cy="516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ШКОЛЫ С НИЗКИМИ РЕЗУЛЬТАТАМИ ОБУЧЕНИЯ И ШКОЛЫ, </a:t>
            </a:r>
            <a:r>
              <a:rPr lang="en-US" sz="2000" b="1" dirty="0" smtClean="0">
                <a:solidFill>
                  <a:srgbClr val="FFFFFF"/>
                </a:solidFill>
                <a:latin typeface="+mj-lt"/>
              </a:rPr>
              <a:t>ФУНКЦИОНИРУЮЩИЕ</a:t>
            </a:r>
            <a:r>
              <a:rPr lang="ru-RU" sz="2000" b="1" dirty="0" smtClean="0">
                <a:solidFill>
                  <a:srgbClr val="FFFFFF"/>
                </a:solidFill>
                <a:latin typeface="+mj-lt"/>
              </a:rPr>
              <a:t> В </a:t>
            </a:r>
            <a:r>
              <a:rPr lang="ru-RU" sz="2000" b="1" dirty="0">
                <a:solidFill>
                  <a:srgbClr val="FFFFFF"/>
                </a:solidFill>
                <a:latin typeface="+mj-lt"/>
              </a:rPr>
              <a:t>НЕБЛАГОПРИЯТНЫХ </a:t>
            </a:r>
            <a:r>
              <a:rPr lang="en-US" sz="2000" b="1" dirty="0">
                <a:solidFill>
                  <a:srgbClr val="FFFFFF"/>
                </a:solidFill>
                <a:latin typeface="+mj-lt"/>
              </a:rPr>
              <a:t>СОЦИАЛЬНЫХ УСЛОВИЯХ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07959" y="3057575"/>
            <a:ext cx="1173441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400" b="1" spc="46" dirty="0">
                <a:latin typeface="+mj-lt"/>
              </a:rPr>
              <a:t>Ф</a:t>
            </a:r>
            <a:r>
              <a:rPr lang="en-US" sz="1400" b="1" spc="46" dirty="0" err="1">
                <a:latin typeface="+mj-lt"/>
              </a:rPr>
              <a:t>едеральный</a:t>
            </a:r>
            <a:r>
              <a:rPr lang="en-US" sz="1400" b="1" spc="46" dirty="0">
                <a:latin typeface="+mj-lt"/>
              </a:rPr>
              <a:t> </a:t>
            </a:r>
            <a:r>
              <a:rPr lang="en-US" sz="1400" b="1" spc="46" dirty="0" err="1">
                <a:latin typeface="+mj-lt"/>
              </a:rPr>
              <a:t>проект</a:t>
            </a:r>
            <a:r>
              <a:rPr lang="en-US" sz="1400" b="1" spc="46" dirty="0">
                <a:latin typeface="+mj-lt"/>
              </a:rPr>
              <a:t> «500+»</a:t>
            </a:r>
          </a:p>
        </p:txBody>
      </p:sp>
    </p:spTree>
    <p:extLst>
      <p:ext uri="{BB962C8B-B14F-4D97-AF65-F5344CB8AC3E}">
        <p14:creationId xmlns:p14="http://schemas.microsoft.com/office/powerpoint/2010/main" val="250874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00510" y="2635515"/>
            <a:ext cx="942978" cy="411109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0541" t="21971" r="5879" b="24813"/>
          <a:stretch/>
        </p:blipFill>
        <p:spPr>
          <a:xfrm>
            <a:off x="0" y="66675"/>
            <a:ext cx="9144000" cy="752475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538251" y="194132"/>
            <a:ext cx="860574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8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ПОВЫШЕНИЕ КАЧЕСТВА ОБРАЗОВАНИЯ В ШКОЛАХ, ИСПЫТЫВАЮЩИХ ПРОБЛЕМЫ </a:t>
            </a:r>
            <a:endParaRPr lang="ru-RU" sz="1800" b="1" dirty="0" smtClean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800" b="1" dirty="0" smtClean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В </a:t>
            </a:r>
            <a:r>
              <a:rPr lang="ru-RU" sz="18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ДОСТИЖЕНИИ ОБРАЗОВАТЕЛЬНЫХ РЕЗУЛЬТАТОВ</a:t>
            </a:r>
          </a:p>
        </p:txBody>
      </p:sp>
      <p:grpSp>
        <p:nvGrpSpPr>
          <p:cNvPr id="46" name="Google Shape;4181;p79">
            <a:extLst>
              <a:ext uri="{FF2B5EF4-FFF2-40B4-BE49-F238E27FC236}">
                <a16:creationId xmlns="" xmlns:a16="http://schemas.microsoft.com/office/drawing/2014/main" id="{3F287358-A978-455D-B87E-EE8A43AD52A6}"/>
              </a:ext>
            </a:extLst>
          </p:cNvPr>
          <p:cNvGrpSpPr/>
          <p:nvPr/>
        </p:nvGrpSpPr>
        <p:grpSpPr>
          <a:xfrm>
            <a:off x="13290" y="2377324"/>
            <a:ext cx="8839201" cy="2045327"/>
            <a:chOff x="1610792" y="2553477"/>
            <a:chExt cx="6194565" cy="1352974"/>
          </a:xfrm>
        </p:grpSpPr>
        <p:sp>
          <p:nvSpPr>
            <p:cNvPr id="48" name="Google Shape;4183;p79">
              <a:extLst>
                <a:ext uri="{FF2B5EF4-FFF2-40B4-BE49-F238E27FC236}">
                  <a16:creationId xmlns="" xmlns:a16="http://schemas.microsoft.com/office/drawing/2014/main" id="{1B9F55A2-A35C-46A1-B4D6-EA36568B2BE9}"/>
                </a:ext>
              </a:extLst>
            </p:cNvPr>
            <p:cNvSpPr/>
            <p:nvPr/>
          </p:nvSpPr>
          <p:spPr>
            <a:xfrm>
              <a:off x="5189576" y="2684894"/>
              <a:ext cx="1402570" cy="1221557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009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ru-RU" sz="1400" b="1" dirty="0">
                  <a:latin typeface="+mj-lt"/>
                  <a:cs typeface="Times New Roman" pitchFamily="18" charset="0"/>
                </a:rPr>
                <a:t>Организация </a:t>
              </a:r>
            </a:p>
            <a:p>
              <a:pPr algn="ctr"/>
              <a:r>
                <a:rPr lang="ru-RU" sz="1400" b="1" dirty="0">
                  <a:latin typeface="+mj-lt"/>
                  <a:cs typeface="Times New Roman" pitchFamily="18" charset="0"/>
                </a:rPr>
                <a:t>работ по </a:t>
              </a:r>
            </a:p>
            <a:p>
              <a:pPr algn="ctr"/>
              <a:r>
                <a:rPr lang="ru-RU" sz="1400" b="1" dirty="0">
                  <a:latin typeface="+mj-lt"/>
                  <a:cs typeface="Times New Roman" pitchFamily="18" charset="0"/>
                </a:rPr>
                <a:t>внедрению новых технологий обучения</a:t>
              </a:r>
            </a:p>
            <a:p>
              <a:pPr algn="ctr"/>
              <a:r>
                <a:rPr lang="ru-RU" sz="1400" b="1" dirty="0">
                  <a:latin typeface="+mj-lt"/>
                  <a:cs typeface="Times New Roman" pitchFamily="18" charset="0"/>
                </a:rPr>
                <a:t>в ОО </a:t>
              </a:r>
            </a:p>
            <a:p>
              <a:pPr algn="ctr"/>
              <a:endParaRPr sz="1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52" name="Google Shape;4187;p79">
              <a:extLst>
                <a:ext uri="{FF2B5EF4-FFF2-40B4-BE49-F238E27FC236}">
                  <a16:creationId xmlns="" xmlns:a16="http://schemas.microsoft.com/office/drawing/2014/main" id="{71B1B6BD-5B73-44C5-BD9C-FFCAE5ABB5CA}"/>
                </a:ext>
              </a:extLst>
            </p:cNvPr>
            <p:cNvSpPr/>
            <p:nvPr/>
          </p:nvSpPr>
          <p:spPr>
            <a:xfrm>
              <a:off x="1610792" y="2553477"/>
              <a:ext cx="6194565" cy="665499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solidFill>
              <a:srgbClr val="191919"/>
            </a:solidFill>
            <a:ln w="19050" cap="flat" cmpd="sng">
              <a:solidFill>
                <a:srgbClr val="869FB2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53" name="Google Shape;4183;p79">
            <a:extLst>
              <a:ext uri="{FF2B5EF4-FFF2-40B4-BE49-F238E27FC236}">
                <a16:creationId xmlns="" xmlns:a16="http://schemas.microsoft.com/office/drawing/2014/main" id="{4BC8F183-BDEF-41C2-80D6-F9468FDFC89A}"/>
              </a:ext>
            </a:extLst>
          </p:cNvPr>
          <p:cNvSpPr/>
          <p:nvPr/>
        </p:nvSpPr>
        <p:spPr>
          <a:xfrm>
            <a:off x="3352800" y="1276350"/>
            <a:ext cx="2175090" cy="1955662"/>
          </a:xfrm>
          <a:custGeom>
            <a:avLst/>
            <a:gdLst/>
            <a:ahLst/>
            <a:cxnLst/>
            <a:rect l="l" t="t" r="r" b="b"/>
            <a:pathLst>
              <a:path w="57768" h="50027" extrusionOk="0">
                <a:moveTo>
                  <a:pt x="14439" y="0"/>
                </a:moveTo>
                <a:lnTo>
                  <a:pt x="1" y="25013"/>
                </a:lnTo>
                <a:lnTo>
                  <a:pt x="14439" y="50027"/>
                </a:lnTo>
                <a:lnTo>
                  <a:pt x="43329" y="50027"/>
                </a:lnTo>
                <a:lnTo>
                  <a:pt x="57767" y="25013"/>
                </a:lnTo>
                <a:lnTo>
                  <a:pt x="43329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ru-RU" sz="1300" b="1" dirty="0">
                <a:latin typeface="+mj-lt"/>
                <a:cs typeface="Times New Roman" pitchFamily="18" charset="0"/>
              </a:rPr>
              <a:t>Формирование</a:t>
            </a:r>
          </a:p>
          <a:p>
            <a:pPr algn="ctr"/>
            <a:r>
              <a:rPr lang="ru-RU" sz="1300" b="1" dirty="0">
                <a:latin typeface="+mj-lt"/>
                <a:cs typeface="Times New Roman" pitchFamily="18" charset="0"/>
              </a:rPr>
              <a:t> муниципальной </a:t>
            </a:r>
            <a:endParaRPr lang="ru-RU" sz="1300" b="1" dirty="0" smtClean="0">
              <a:latin typeface="+mj-lt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latin typeface="+mj-lt"/>
                <a:cs typeface="Times New Roman" pitchFamily="18" charset="0"/>
              </a:rPr>
              <a:t>системы </a:t>
            </a:r>
          </a:p>
          <a:p>
            <a:pPr algn="ctr"/>
            <a:r>
              <a:rPr lang="ru-RU" sz="1300" b="1" dirty="0" smtClean="0">
                <a:latin typeface="+mj-lt"/>
                <a:cs typeface="Times New Roman" pitchFamily="18" charset="0"/>
              </a:rPr>
              <a:t>идентификации </a:t>
            </a:r>
            <a:r>
              <a:rPr lang="ru-RU" sz="1300" b="1" dirty="0">
                <a:latin typeface="+mj-lt"/>
                <a:cs typeface="Times New Roman" pitchFamily="18" charset="0"/>
              </a:rPr>
              <a:t>школ,</a:t>
            </a:r>
          </a:p>
          <a:p>
            <a:pPr algn="ctr"/>
            <a:r>
              <a:rPr lang="ru-RU" sz="1300" b="1" dirty="0">
                <a:latin typeface="+mj-lt"/>
                <a:cs typeface="Times New Roman" pitchFamily="18" charset="0"/>
              </a:rPr>
              <a:t>которые испытывают </a:t>
            </a:r>
          </a:p>
          <a:p>
            <a:pPr algn="ctr"/>
            <a:r>
              <a:rPr lang="ru-RU" sz="1300" b="1" dirty="0">
                <a:latin typeface="+mj-lt"/>
                <a:cs typeface="Times New Roman" pitchFamily="18" charset="0"/>
              </a:rPr>
              <a:t>проблемы в достижении образовательных </a:t>
            </a:r>
          </a:p>
          <a:p>
            <a:pPr algn="ctr"/>
            <a:r>
              <a:rPr lang="ru-RU" sz="1300" b="1" dirty="0">
                <a:latin typeface="+mj-lt"/>
                <a:cs typeface="Times New Roman" pitchFamily="18" charset="0"/>
              </a:rPr>
              <a:t>результатов</a:t>
            </a:r>
            <a:endParaRPr sz="1300" b="1" dirty="0">
              <a:latin typeface="+mj-lt"/>
              <a:cs typeface="Times New Roman" pitchFamily="18" charset="0"/>
            </a:endParaRPr>
          </a:p>
        </p:txBody>
      </p:sp>
      <p:sp>
        <p:nvSpPr>
          <p:cNvPr id="54" name="Google Shape;4183;p79">
            <a:extLst>
              <a:ext uri="{FF2B5EF4-FFF2-40B4-BE49-F238E27FC236}">
                <a16:creationId xmlns="" xmlns:a16="http://schemas.microsoft.com/office/drawing/2014/main" id="{3D467F03-A45A-4486-8B6B-9C12CDA683B4}"/>
              </a:ext>
            </a:extLst>
          </p:cNvPr>
          <p:cNvSpPr/>
          <p:nvPr/>
        </p:nvSpPr>
        <p:spPr>
          <a:xfrm>
            <a:off x="1703709" y="2553889"/>
            <a:ext cx="2182491" cy="1868761"/>
          </a:xfrm>
          <a:custGeom>
            <a:avLst/>
            <a:gdLst/>
            <a:ahLst/>
            <a:cxnLst/>
            <a:rect l="l" t="t" r="r" b="b"/>
            <a:pathLst>
              <a:path w="57768" h="50027" extrusionOk="0">
                <a:moveTo>
                  <a:pt x="14439" y="0"/>
                </a:moveTo>
                <a:lnTo>
                  <a:pt x="1" y="25013"/>
                </a:lnTo>
                <a:lnTo>
                  <a:pt x="14439" y="50027"/>
                </a:lnTo>
                <a:lnTo>
                  <a:pt x="43329" y="50027"/>
                </a:lnTo>
                <a:lnTo>
                  <a:pt x="57767" y="25013"/>
                </a:lnTo>
                <a:lnTo>
                  <a:pt x="43329" y="0"/>
                </a:lnTo>
                <a:close/>
              </a:path>
            </a:pathLst>
          </a:custGeom>
          <a:solidFill>
            <a:srgbClr val="5E8BC2">
              <a:alpha val="55000"/>
            </a:srgbClr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Организация работ 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по внедрению 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методики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 профессиональной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самодиагностики, позволяющей 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диагностировать 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учительские 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дефициты</a:t>
            </a:r>
            <a:endParaRPr sz="1200" b="1" dirty="0">
              <a:latin typeface="+mj-lt"/>
              <a:cs typeface="Times New Roman" pitchFamily="18" charset="0"/>
            </a:endParaRPr>
          </a:p>
        </p:txBody>
      </p:sp>
      <p:sp>
        <p:nvSpPr>
          <p:cNvPr id="55" name="Google Shape;4183;p79">
            <a:extLst>
              <a:ext uri="{FF2B5EF4-FFF2-40B4-BE49-F238E27FC236}">
                <a16:creationId xmlns="" xmlns:a16="http://schemas.microsoft.com/office/drawing/2014/main" id="{EDE09E99-F653-4AC4-87B0-24368CADC897}"/>
              </a:ext>
            </a:extLst>
          </p:cNvPr>
          <p:cNvSpPr/>
          <p:nvPr/>
        </p:nvSpPr>
        <p:spPr>
          <a:xfrm>
            <a:off x="100117" y="1352551"/>
            <a:ext cx="2033483" cy="1857044"/>
          </a:xfrm>
          <a:custGeom>
            <a:avLst/>
            <a:gdLst/>
            <a:ahLst/>
            <a:cxnLst/>
            <a:rect l="l" t="t" r="r" b="b"/>
            <a:pathLst>
              <a:path w="57768" h="50027" extrusionOk="0">
                <a:moveTo>
                  <a:pt x="14439" y="0"/>
                </a:moveTo>
                <a:lnTo>
                  <a:pt x="1" y="25013"/>
                </a:lnTo>
                <a:lnTo>
                  <a:pt x="14439" y="50027"/>
                </a:lnTo>
                <a:lnTo>
                  <a:pt x="43329" y="50027"/>
                </a:lnTo>
                <a:lnTo>
                  <a:pt x="57767" y="25013"/>
                </a:lnTo>
                <a:lnTo>
                  <a:pt x="43329" y="0"/>
                </a:lnTo>
                <a:close/>
              </a:path>
            </a:pathLst>
          </a:custGeom>
          <a:solidFill>
            <a:srgbClr val="009BB9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b="1" dirty="0">
              <a:latin typeface="+mj-lt"/>
              <a:cs typeface="Times New Roman" pitchFamily="18" charset="0"/>
            </a:endParaRPr>
          </a:p>
        </p:txBody>
      </p:sp>
      <p:sp>
        <p:nvSpPr>
          <p:cNvPr id="56" name="Google Shape;4183;p79">
            <a:extLst>
              <a:ext uri="{FF2B5EF4-FFF2-40B4-BE49-F238E27FC236}">
                <a16:creationId xmlns="" xmlns:a16="http://schemas.microsoft.com/office/drawing/2014/main" id="{289BB08E-4216-4258-8C5E-77C4E7B1E73A}"/>
              </a:ext>
            </a:extLst>
          </p:cNvPr>
          <p:cNvSpPr/>
          <p:nvPr/>
        </p:nvSpPr>
        <p:spPr>
          <a:xfrm>
            <a:off x="6667500" y="1276350"/>
            <a:ext cx="2247900" cy="2057400"/>
          </a:xfrm>
          <a:custGeom>
            <a:avLst/>
            <a:gdLst/>
            <a:ahLst/>
            <a:cxnLst/>
            <a:rect l="l" t="t" r="r" b="b"/>
            <a:pathLst>
              <a:path w="57768" h="50027" extrusionOk="0">
                <a:moveTo>
                  <a:pt x="14439" y="0"/>
                </a:moveTo>
                <a:lnTo>
                  <a:pt x="1" y="25013"/>
                </a:lnTo>
                <a:lnTo>
                  <a:pt x="14439" y="50027"/>
                </a:lnTo>
                <a:lnTo>
                  <a:pt x="43329" y="50027"/>
                </a:lnTo>
                <a:lnTo>
                  <a:pt x="57767" y="25013"/>
                </a:lnTo>
                <a:lnTo>
                  <a:pt x="43329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Организация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 расширения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 сотрудничества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школ, испытывающих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проблемы в достижении образовательных результатов,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со школами-партнёрами и учреждениями 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социально-</a:t>
            </a:r>
          </a:p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образовательной направленности</a:t>
            </a:r>
          </a:p>
          <a:p>
            <a:pPr algn="ctr"/>
            <a:endParaRPr sz="1200" b="1" dirty="0">
              <a:latin typeface="+mj-lt"/>
              <a:cs typeface="Times New Roman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413CCFF1-3B26-43FB-B92C-17516A52F222}"/>
              </a:ext>
            </a:extLst>
          </p:cNvPr>
          <p:cNvSpPr txBox="1"/>
          <p:nvPr/>
        </p:nvSpPr>
        <p:spPr>
          <a:xfrm>
            <a:off x="321270" y="1695450"/>
            <a:ext cx="1659097" cy="90794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ru-RU" sz="1400" b="1" dirty="0">
                <a:latin typeface="+mj-lt"/>
                <a:cs typeface="Times New Roman" pitchFamily="18" charset="0"/>
              </a:rPr>
              <a:t>Оказание методической помощи и консультирования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7A3DE5F-CCFD-4CD3-A70E-F5773D6DFB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89251" cy="515989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CC8B2CE-38D3-48C0-A9EF-233471395EEC}"/>
              </a:ext>
            </a:extLst>
          </p:cNvPr>
          <p:cNvSpPr/>
          <p:nvPr/>
        </p:nvSpPr>
        <p:spPr>
          <a:xfrm>
            <a:off x="-7975" y="0"/>
            <a:ext cx="3505200" cy="5143500"/>
          </a:xfrm>
          <a:prstGeom prst="rect">
            <a:avLst/>
          </a:prstGeom>
          <a:solidFill>
            <a:srgbClr val="5E8BC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9E97524-74A4-4911-8B51-D28FD7C4C060}"/>
              </a:ext>
            </a:extLst>
          </p:cNvPr>
          <p:cNvSpPr/>
          <p:nvPr/>
        </p:nvSpPr>
        <p:spPr>
          <a:xfrm>
            <a:off x="353976" y="3638550"/>
            <a:ext cx="2808325" cy="115416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400" b="1" dirty="0">
                <a:latin typeface="+mj-lt"/>
                <a:cs typeface="Arial" panose="020B0604020202020204" pitchFamily="34" charset="0"/>
              </a:rPr>
              <a:t>МОДЕЛЬ ПСИХОЛОГИЧЕСКОЙ</a:t>
            </a:r>
          </a:p>
          <a:p>
            <a:r>
              <a:rPr lang="ru-RU" sz="2400" b="1" dirty="0">
                <a:latin typeface="+mj-lt"/>
                <a:cs typeface="Arial" panose="020B0604020202020204" pitchFamily="34" charset="0"/>
              </a:rPr>
              <a:t>СЛУЖБЫ МСО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84551" y="9574"/>
            <a:ext cx="4473649" cy="515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88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804033">
            <a:off x="5792276" y="1961210"/>
            <a:ext cx="6324756" cy="411109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12987" y="1809750"/>
            <a:ext cx="37114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46827" y="2647950"/>
            <a:ext cx="37114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700" y="3486150"/>
            <a:ext cx="37114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2600" y="1091548"/>
            <a:ext cx="3176689" cy="376547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2068178"/>
            <a:ext cx="386427" cy="17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07095" y="2009853"/>
            <a:ext cx="3180478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0"/>
              </a:lnSpc>
            </a:pPr>
            <a:r>
              <a:rPr lang="en-US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Кадровое</a:t>
            </a:r>
            <a:r>
              <a:rPr lang="en-US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обеспечение</a:t>
            </a:r>
            <a:r>
              <a:rPr lang="en-US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результатов</a:t>
            </a:r>
            <a:endParaRPr lang="en-US" sz="20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947317" y="2792909"/>
            <a:ext cx="4767683" cy="769441"/>
            <a:chOff x="542622" y="557961"/>
            <a:chExt cx="11579460" cy="2051841"/>
          </a:xfrm>
        </p:grpSpPr>
        <p:sp>
          <p:nvSpPr>
            <p:cNvPr id="12" name="TextBox 12"/>
            <p:cNvSpPr txBox="1"/>
            <p:nvPr/>
          </p:nvSpPr>
          <p:spPr>
            <a:xfrm>
              <a:off x="2148932" y="557961"/>
              <a:ext cx="9973150" cy="2051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5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Инфраструктурное</a:t>
              </a:r>
              <a:r>
                <a:rPr lang="en-US" sz="2000" b="1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обеспечение</a:t>
              </a:r>
              <a:r>
                <a:rPr lang="en-US" sz="2000" b="1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результатов</a:t>
              </a:r>
              <a:endParaRPr lang="en-US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  <a:p>
              <a:pPr>
                <a:lnSpc>
                  <a:spcPts val="1950"/>
                </a:lnSpc>
              </a:pPr>
              <a:endParaRPr lang="en-US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42622" y="668019"/>
              <a:ext cx="1030473" cy="478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+mj-lt"/>
                </a:rPr>
                <a:t>3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22578" y="1223568"/>
            <a:ext cx="3635222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Достижение</a:t>
            </a:r>
            <a:r>
              <a:rPr lang="en-US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образовательных</a:t>
            </a:r>
            <a:r>
              <a:rPr lang="en-US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результатов</a:t>
            </a:r>
            <a:endParaRPr lang="en-US" sz="20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22578" y="3658989"/>
            <a:ext cx="3330423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Образовательное</a:t>
            </a:r>
            <a:r>
              <a:rPr lang="en-US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партнёрство</a:t>
            </a:r>
            <a:endParaRPr lang="en-US" sz="20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46827" y="1343566"/>
            <a:ext cx="386427" cy="17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731483"/>
            <a:ext cx="386427" cy="17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</a:pPr>
            <a:r>
              <a:rPr lang="en-US" sz="2000" b="1">
                <a:solidFill>
                  <a:srgbClr val="000000"/>
                </a:solidFill>
                <a:latin typeface="+mj-lt"/>
              </a:rPr>
              <a:t>4</a:t>
            </a: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6797" t="32514" r="500" b="17949"/>
          <a:stretch/>
        </p:blipFill>
        <p:spPr>
          <a:xfrm>
            <a:off x="0" y="86530"/>
            <a:ext cx="9144000" cy="7869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0346" y="86531"/>
            <a:ext cx="8573654" cy="103105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Н</a:t>
            </a:r>
            <a:r>
              <a:rPr lang="en-US" sz="2400" b="1" dirty="0" err="1">
                <a:solidFill>
                  <a:schemeClr val="bg1"/>
                </a:solidFill>
                <a:cs typeface="Times New Roman" pitchFamily="18" charset="0"/>
              </a:rPr>
              <a:t>аправления</a:t>
            </a:r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 р</a:t>
            </a:r>
            <a:r>
              <a:rPr lang="en-US" sz="2400" b="1" dirty="0" err="1">
                <a:solidFill>
                  <a:schemeClr val="bg1"/>
                </a:solidFill>
                <a:cs typeface="Times New Roman" pitchFamily="18" charset="0"/>
              </a:rPr>
              <a:t>азвити</a:t>
            </a:r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я</a:t>
            </a: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chemeClr val="bg1"/>
                </a:solidFill>
                <a:cs typeface="Times New Roman" pitchFamily="18" charset="0"/>
              </a:rPr>
              <a:t>муниципальной</a:t>
            </a:r>
            <a:r>
              <a:rPr lang="en-US" sz="24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Times New Roman" pitchFamily="18" charset="0"/>
              </a:rPr>
              <a:t>системы</a:t>
            </a: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cs typeface="Times New Roman" pitchFamily="18" charset="0"/>
              </a:rPr>
              <a:t>образования</a:t>
            </a:r>
            <a:endParaRPr lang="en-US" sz="2400" b="1" dirty="0">
              <a:solidFill>
                <a:schemeClr val="bg1"/>
              </a:solidFill>
              <a:cs typeface="Times New Roman" pitchFamily="18" charset="0"/>
            </a:endParaRPr>
          </a:p>
          <a:p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500" b="30100"/>
          <a:stretch>
            <a:fillRect/>
          </a:stretch>
        </p:blipFill>
        <p:spPr>
          <a:xfrm>
            <a:off x="-76200" y="61908"/>
            <a:ext cx="9220200" cy="60484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85800" y="240749"/>
            <a:ext cx="5025614" cy="273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95"/>
              </a:lnSpc>
            </a:pPr>
            <a:r>
              <a:rPr lang="ru-RU" sz="24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ИСТОРИЧЕСКОЕ  ПРОСВЕЩЕНИЕ</a:t>
            </a:r>
            <a:endParaRPr lang="en-US" sz="2400" b="1" spc="6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41CABE1-CF22-462D-9260-57990E1FE414}"/>
              </a:ext>
            </a:extLst>
          </p:cNvPr>
          <p:cNvSpPr/>
          <p:nvPr/>
        </p:nvSpPr>
        <p:spPr>
          <a:xfrm>
            <a:off x="4725572" y="1047750"/>
            <a:ext cx="4191000" cy="3770263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marL="228600" indent="-228600" algn="just">
              <a:buFont typeface="Wingdings" pitchFamily="2" charset="2"/>
              <a:buChar char="Ø"/>
            </a:pPr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Расширение исторического просвещения обучающихся  </a:t>
            </a:r>
            <a:r>
              <a:rPr lang="ru-RU" sz="22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  с </a:t>
            </a:r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 класса </a:t>
            </a:r>
            <a:endParaRPr lang="ru-RU" sz="22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endParaRPr lang="ru-RU" sz="2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228600" indent="-228600" algn="just">
              <a:buFont typeface="Wingdings" pitchFamily="2" charset="2"/>
              <a:buChar char="Ø"/>
            </a:pPr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Знакомство с государственной символикой, историей ее создания</a:t>
            </a:r>
            <a:r>
              <a:rPr lang="ru-RU" sz="2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endParaRPr lang="ru-RU" sz="22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228600" indent="-228600" algn="just">
              <a:buFont typeface="Wingdings" pitchFamily="2" charset="2"/>
              <a:buChar char="Ø"/>
            </a:pPr>
            <a:r>
              <a:rPr lang="ru-RU" sz="2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Введение </a:t>
            </a:r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школьных традиций</a:t>
            </a:r>
            <a:r>
              <a:rPr lang="ru-RU" sz="2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связанных с </a:t>
            </a:r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государственными символами</a:t>
            </a:r>
            <a:r>
              <a:rPr lang="ru-RU" sz="2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B51AF084-9983-418C-AE19-62B6A1898627}"/>
              </a:ext>
            </a:extLst>
          </p:cNvPr>
          <p:cNvSpPr/>
          <p:nvPr/>
        </p:nvSpPr>
        <p:spPr>
          <a:xfrm>
            <a:off x="4363512" y="666750"/>
            <a:ext cx="4780488" cy="4476750"/>
          </a:xfrm>
          <a:prstGeom prst="rect">
            <a:avLst/>
          </a:prstGeom>
          <a:solidFill>
            <a:srgbClr val="5E8BC2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395" y="1195754"/>
            <a:ext cx="3982605" cy="282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152900" y="2472690"/>
            <a:ext cx="4686300" cy="22860"/>
          </a:xfrm>
          <a:prstGeom prst="rect">
            <a:avLst/>
          </a:prstGeom>
          <a:solidFill>
            <a:srgbClr val="13538A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25363" b="37073"/>
          <a:stretch/>
        </p:blipFill>
        <p:spPr>
          <a:xfrm>
            <a:off x="0" y="122403"/>
            <a:ext cx="9144000" cy="54434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62000" y="285750"/>
            <a:ext cx="502561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95"/>
              </a:lnSpc>
            </a:pPr>
            <a:r>
              <a:rPr lang="ru-RU" sz="24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ИСТОРИЧЕСКОЕ</a:t>
            </a:r>
            <a:r>
              <a:rPr lang="ru-RU" sz="20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 ПРОСВЕЩЕНИЕ</a:t>
            </a:r>
            <a:endParaRPr lang="en-US" sz="2400" b="1" spc="6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30E4019-CF45-483F-A375-5AB84CAEAC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65" y="1383060"/>
            <a:ext cx="3609135" cy="377949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AD1661A1-D8E5-48C5-BD19-0AC147F41F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6965" y="3919001"/>
            <a:ext cx="6324756" cy="12244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D52F2D0-6199-4FF5-9B7D-ED582704C89C}"/>
              </a:ext>
            </a:extLst>
          </p:cNvPr>
          <p:cNvSpPr/>
          <p:nvPr/>
        </p:nvSpPr>
        <p:spPr>
          <a:xfrm>
            <a:off x="4114800" y="408146"/>
            <a:ext cx="4721469" cy="467820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endParaRPr lang="ru-RU" sz="16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ЗАДАЧИ:</a:t>
            </a:r>
          </a:p>
          <a:p>
            <a:endParaRPr lang="ru-RU" sz="5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228600" indent="-228600" algn="just">
              <a:buFontTx/>
              <a:buChar char="-"/>
            </a:pPr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Проработать мероприятия по реализации инициативы еженедельно поднимать Государственный флаг и исполнять Государственный гимн</a:t>
            </a:r>
          </a:p>
          <a:p>
            <a:pPr algn="just"/>
            <a:endParaRPr lang="ru-RU" sz="20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228600" indent="-228600" algn="just">
              <a:buFontTx/>
              <a:buChar char="-"/>
            </a:pPr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Проводить не реже одного раза в год учебные занятия по изучению государственных символов Российской Федерации</a:t>
            </a:r>
          </a:p>
          <a:p>
            <a:pPr marL="228600" indent="-228600" algn="just">
              <a:buFontTx/>
              <a:buChar char="-"/>
            </a:pPr>
            <a:endParaRPr lang="ru-RU" sz="20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228600" indent="-228600" algn="just">
              <a:buFontTx/>
              <a:buChar char="-"/>
            </a:pPr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Организовать воспитательную работу с учетом памятных дат, связанных с государственными символами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="" xmlns:a16="http://schemas.microsoft.com/office/drawing/2014/main" id="{72EFE7AE-FF78-4415-9DD4-5906B7BAF568}"/>
              </a:ext>
            </a:extLst>
          </p:cNvPr>
          <p:cNvSpPr/>
          <p:nvPr/>
        </p:nvSpPr>
        <p:spPr>
          <a:xfrm>
            <a:off x="4149969" y="3981450"/>
            <a:ext cx="4686300" cy="22860"/>
          </a:xfrm>
          <a:prstGeom prst="rect">
            <a:avLst/>
          </a:prstGeom>
          <a:solidFill>
            <a:srgbClr val="13538A"/>
          </a:solidFill>
        </p:spPr>
      </p:sp>
    </p:spTree>
    <p:extLst>
      <p:ext uri="{BB962C8B-B14F-4D97-AF65-F5344CB8AC3E}">
        <p14:creationId xmlns:p14="http://schemas.microsoft.com/office/powerpoint/2010/main" val="350407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9091"/>
            <a:ext cx="3465461" cy="31820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2351675" y="2299109"/>
            <a:ext cx="5143500" cy="5493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85800" y="2231707"/>
            <a:ext cx="266510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+mj-lt"/>
              </a:rPr>
              <a:t>ЗАДАЧИ</a:t>
            </a:r>
            <a:endParaRPr lang="en-US" sz="3200" b="1" spc="6" dirty="0">
              <a:solidFill>
                <a:srgbClr val="191919"/>
              </a:solidFill>
              <a:latin typeface="+mj-lt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602396D-7A2A-4942-81ED-E3D68205E8EC}"/>
              </a:ext>
            </a:extLst>
          </p:cNvPr>
          <p:cNvSpPr/>
          <p:nvPr/>
        </p:nvSpPr>
        <p:spPr>
          <a:xfrm>
            <a:off x="4343400" y="431294"/>
            <a:ext cx="4286042" cy="194412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>
              <a:spcAft>
                <a:spcPts val="400"/>
              </a:spcAft>
            </a:pPr>
            <a:r>
              <a:rPr lang="ru-RU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ru-RU" sz="20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Включить </a:t>
            </a:r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 программы внеурочной деятельности компоненты воспитательной </a:t>
            </a:r>
            <a:r>
              <a:rPr lang="ru-RU" sz="20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составляющей.</a:t>
            </a:r>
            <a:endParaRPr lang="ru-RU" sz="20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ru-RU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ru-RU" sz="20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Создать </a:t>
            </a:r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условия для профессионального роста классных </a:t>
            </a:r>
            <a:r>
              <a:rPr lang="ru-RU" sz="20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руководителей.</a:t>
            </a:r>
            <a:endParaRPr lang="ru-RU" sz="20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65A4B8E-A00A-4E21-8040-3F8C08A13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2375416"/>
            <a:ext cx="3736523" cy="24910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4AD2109-F538-4FD7-B445-38799A2E91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938588"/>
            <a:ext cx="2028618" cy="114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0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25363" b="37073"/>
          <a:stretch/>
        </p:blipFill>
        <p:spPr>
          <a:xfrm>
            <a:off x="-76200" y="46202"/>
            <a:ext cx="9220200" cy="65864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85800" y="227220"/>
            <a:ext cx="5025614" cy="2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95"/>
              </a:lnSpc>
            </a:pPr>
            <a:r>
              <a:rPr lang="ru-RU" sz="28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ИСТОРИЧЕСКОЕ</a:t>
            </a:r>
            <a:r>
              <a:rPr lang="ru-RU" sz="24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  ПРОСВЕЩЕНИЕ</a:t>
            </a:r>
            <a:endParaRPr lang="en-US" sz="2400" b="1" spc="6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D52F2D0-6199-4FF5-9B7D-ED582704C89C}"/>
              </a:ext>
            </a:extLst>
          </p:cNvPr>
          <p:cNvSpPr/>
          <p:nvPr/>
        </p:nvSpPr>
        <p:spPr>
          <a:xfrm>
            <a:off x="5181600" y="895350"/>
            <a:ext cx="3886200" cy="287771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endParaRPr lang="ru-RU" sz="16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 100 % образовательных организаций г. Красноярска </a:t>
            </a:r>
          </a:p>
          <a:p>
            <a:pPr algn="just"/>
            <a:r>
              <a:rPr lang="ru-RU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разработаны и утверждены рабочие программы воспитания и календарные планы воспитательной работы</a:t>
            </a:r>
            <a:endParaRPr lang="ru-RU" sz="3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6" name="Picture 2" descr="C:\Users\Terenteva\Downloads\рабочая программа воспит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96" y="1272048"/>
            <a:ext cx="4885404" cy="244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89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E1E8110-940D-4C8E-A00E-C17783854D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819150"/>
            <a:ext cx="4806520" cy="1708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817105B-CBF0-4D9B-81DA-3F59A4402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2514" r="25363" b="37073"/>
          <a:stretch/>
        </p:blipFill>
        <p:spPr>
          <a:xfrm>
            <a:off x="-76200" y="84302"/>
            <a:ext cx="9220200" cy="582448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="" xmlns:a16="http://schemas.microsoft.com/office/drawing/2014/main" id="{6F0293EB-37BE-496C-AC07-B66442E6DD25}"/>
              </a:ext>
            </a:extLst>
          </p:cNvPr>
          <p:cNvSpPr txBox="1"/>
          <p:nvPr/>
        </p:nvSpPr>
        <p:spPr>
          <a:xfrm>
            <a:off x="730095" y="292121"/>
            <a:ext cx="5025614" cy="273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95"/>
              </a:lnSpc>
            </a:pPr>
            <a:r>
              <a:rPr lang="ru-RU" sz="24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ВОСПИТАНИЕ</a:t>
            </a:r>
            <a:endParaRPr lang="en-US" sz="2200" b="1" spc="6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68DB24D-0CFF-4904-8BDD-ECC928CB51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080" y="2813538"/>
            <a:ext cx="4806520" cy="2125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5709" y="1047750"/>
            <a:ext cx="3262854" cy="143116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just"/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Патриотизм и гражданское воспитание, историческое просвещение, </a:t>
            </a:r>
            <a:r>
              <a:rPr lang="ru-RU" sz="18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нравственность</a:t>
            </a: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экология и др.</a:t>
            </a:r>
          </a:p>
          <a:p>
            <a:endParaRPr lang="ru-RU" sz="1800" b="1" dirty="0">
              <a:latin typeface="+mj-lt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257800" y="1314450"/>
            <a:ext cx="533400" cy="5715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5257800" y="3601492"/>
            <a:ext cx="533400" cy="5715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744572" y="3149590"/>
            <a:ext cx="3273991" cy="1708160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just"/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«Классный марафон» - свыше </a:t>
            </a:r>
            <a:r>
              <a:rPr lang="ru-RU" sz="18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1100</a:t>
            </a: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педагогов приняли участие в онлайн-трансляциях, самопроверке и решении кейсов</a:t>
            </a:r>
          </a:p>
          <a:p>
            <a:endParaRPr lang="ru-RU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5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FB364D6-AF4E-4AAC-9A1C-0B00AABF2A33}"/>
              </a:ext>
            </a:extLst>
          </p:cNvPr>
          <p:cNvSpPr/>
          <p:nvPr/>
        </p:nvSpPr>
        <p:spPr>
          <a:xfrm>
            <a:off x="965198" y="2959305"/>
            <a:ext cx="4620963" cy="167738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Развивать реализацию проекта «родительский университет»</a:t>
            </a:r>
          </a:p>
          <a:p>
            <a:pPr algn="just"/>
            <a:endParaRPr lang="ru-RU" sz="16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Усилить информационную работу с обучающимися, родителями обучающихся, учителями; вести ее в единых подходах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789FD4-1D75-47F7-8E45-2BE4D0F20F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7900" y="476250"/>
            <a:ext cx="2925594" cy="4191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E760ABE5-374F-45B8-959B-1F844139B8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2514" r="500" b="30100"/>
          <a:stretch>
            <a:fillRect/>
          </a:stretch>
        </p:blipFill>
        <p:spPr>
          <a:xfrm>
            <a:off x="1" y="86531"/>
            <a:ext cx="9144000" cy="504019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5B604F43-9D40-42E2-B130-8CC21D2504BA}"/>
              </a:ext>
            </a:extLst>
          </p:cNvPr>
          <p:cNvSpPr txBox="1"/>
          <p:nvPr/>
        </p:nvSpPr>
        <p:spPr>
          <a:xfrm>
            <a:off x="684554" y="240749"/>
            <a:ext cx="6859246" cy="27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4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РОДИТЕЛЬСКАЯ ОБЩЕСТВЕННОСТЬ</a:t>
            </a:r>
            <a:endParaRPr lang="en-US" sz="2400" b="1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C17AD462-83B3-452D-A074-54AF8F156907}"/>
              </a:ext>
            </a:extLst>
          </p:cNvPr>
          <p:cNvSpPr/>
          <p:nvPr/>
        </p:nvSpPr>
        <p:spPr>
          <a:xfrm>
            <a:off x="760649" y="756734"/>
            <a:ext cx="5130177" cy="12807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ru-RU"/>
          </a:p>
        </p:txBody>
      </p:sp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B4C2E83D-69F9-47F6-9EE5-012281ADFAAC}"/>
              </a:ext>
            </a:extLst>
          </p:cNvPr>
          <p:cNvSpPr txBox="1"/>
          <p:nvPr/>
        </p:nvSpPr>
        <p:spPr>
          <a:xfrm>
            <a:off x="964293" y="807243"/>
            <a:ext cx="4621868" cy="1231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Родители – активные участники образовательного и воспитательного процесса, соучастники проектов по формированию у школьников сопричастности к истории страны, воспитанию любви к семье, малой Родине, Отечеству.</a:t>
            </a:r>
          </a:p>
        </p:txBody>
      </p:sp>
      <p:sp>
        <p:nvSpPr>
          <p:cNvPr id="9" name="AutoShape 10">
            <a:extLst>
              <a:ext uri="{FF2B5EF4-FFF2-40B4-BE49-F238E27FC236}">
                <a16:creationId xmlns="" xmlns:a16="http://schemas.microsoft.com/office/drawing/2014/main" id="{BEA05ED8-1532-477D-BDFC-7ADEC6417392}"/>
              </a:ext>
            </a:extLst>
          </p:cNvPr>
          <p:cNvSpPr/>
          <p:nvPr/>
        </p:nvSpPr>
        <p:spPr>
          <a:xfrm>
            <a:off x="902708" y="3638550"/>
            <a:ext cx="465555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oogle Shape;722;p47">
            <a:extLst>
              <a:ext uri="{FF2B5EF4-FFF2-40B4-BE49-F238E27FC236}">
                <a16:creationId xmlns="" xmlns:a16="http://schemas.microsoft.com/office/drawing/2014/main" id="{1B7B1B99-C5DF-4DB3-BADD-A1573F1AC7FD}"/>
              </a:ext>
            </a:extLst>
          </p:cNvPr>
          <p:cNvGrpSpPr/>
          <p:nvPr/>
        </p:nvGrpSpPr>
        <p:grpSpPr>
          <a:xfrm>
            <a:off x="429539" y="3867150"/>
            <a:ext cx="302869" cy="378536"/>
            <a:chOff x="1923675" y="1633650"/>
            <a:chExt cx="436000" cy="435975"/>
          </a:xfrm>
          <a:solidFill>
            <a:schemeClr val="tx2"/>
          </a:solidFill>
        </p:grpSpPr>
        <p:sp>
          <p:nvSpPr>
            <p:cNvPr id="11" name="Google Shape;723;p47">
              <a:extLst>
                <a:ext uri="{FF2B5EF4-FFF2-40B4-BE49-F238E27FC236}">
                  <a16:creationId xmlns="" xmlns:a16="http://schemas.microsoft.com/office/drawing/2014/main" id="{4F63E93D-2F7B-4B40-BE7C-51D3D43E66A4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724;p47">
              <a:extLst>
                <a:ext uri="{FF2B5EF4-FFF2-40B4-BE49-F238E27FC236}">
                  <a16:creationId xmlns="" xmlns:a16="http://schemas.microsoft.com/office/drawing/2014/main" id="{C62D2FF9-56C1-4F13-8155-78902116F07A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725;p47">
              <a:extLst>
                <a:ext uri="{FF2B5EF4-FFF2-40B4-BE49-F238E27FC236}">
                  <a16:creationId xmlns="" xmlns:a16="http://schemas.microsoft.com/office/drawing/2014/main" id="{1128A0CB-7BFD-4D6B-BC37-1055AD660FDE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726;p47">
              <a:extLst>
                <a:ext uri="{FF2B5EF4-FFF2-40B4-BE49-F238E27FC236}">
                  <a16:creationId xmlns="" xmlns:a16="http://schemas.microsoft.com/office/drawing/2014/main" id="{48430834-81C6-40E6-8179-4FB92EAB198F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727;p47">
              <a:extLst>
                <a:ext uri="{FF2B5EF4-FFF2-40B4-BE49-F238E27FC236}">
                  <a16:creationId xmlns="" xmlns:a16="http://schemas.microsoft.com/office/drawing/2014/main" id="{FDD08A36-6B07-4D2E-A489-03563B289890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728;p47">
              <a:extLst>
                <a:ext uri="{FF2B5EF4-FFF2-40B4-BE49-F238E27FC236}">
                  <a16:creationId xmlns="" xmlns:a16="http://schemas.microsoft.com/office/drawing/2014/main" id="{0D3B0234-67A7-40E2-A2CD-D6E6A907C6E3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6FAC2BB-1A17-4AF5-BB7F-5316FDFCE0C4}"/>
              </a:ext>
            </a:extLst>
          </p:cNvPr>
          <p:cNvSpPr/>
          <p:nvPr/>
        </p:nvSpPr>
        <p:spPr>
          <a:xfrm>
            <a:off x="2658260" y="2536509"/>
            <a:ext cx="1065356" cy="353943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ЗАДАЧИ:</a:t>
            </a:r>
            <a:endParaRPr lang="ru-RU" sz="20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Стрелка: вниз 17">
            <a:extLst>
              <a:ext uri="{FF2B5EF4-FFF2-40B4-BE49-F238E27FC236}">
                <a16:creationId xmlns="" xmlns:a16="http://schemas.microsoft.com/office/drawing/2014/main" id="{4D085F31-597A-44E9-85E5-75DDE5C90E4F}"/>
              </a:ext>
            </a:extLst>
          </p:cNvPr>
          <p:cNvSpPr/>
          <p:nvPr/>
        </p:nvSpPr>
        <p:spPr>
          <a:xfrm>
            <a:off x="3135237" y="2054797"/>
            <a:ext cx="190500" cy="44403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ru-RU"/>
          </a:p>
        </p:txBody>
      </p:sp>
      <p:grpSp>
        <p:nvGrpSpPr>
          <p:cNvPr id="19" name="Google Shape;722;p47">
            <a:extLst>
              <a:ext uri="{FF2B5EF4-FFF2-40B4-BE49-F238E27FC236}">
                <a16:creationId xmlns="" xmlns:a16="http://schemas.microsoft.com/office/drawing/2014/main" id="{44237F1C-BAAE-49C3-BB2A-7F76FA0D078A}"/>
              </a:ext>
            </a:extLst>
          </p:cNvPr>
          <p:cNvGrpSpPr/>
          <p:nvPr/>
        </p:nvGrpSpPr>
        <p:grpSpPr>
          <a:xfrm>
            <a:off x="501424" y="3088529"/>
            <a:ext cx="259225" cy="321421"/>
            <a:chOff x="1923675" y="1633650"/>
            <a:chExt cx="436000" cy="435975"/>
          </a:xfrm>
          <a:solidFill>
            <a:schemeClr val="tx2"/>
          </a:solidFill>
        </p:grpSpPr>
        <p:sp>
          <p:nvSpPr>
            <p:cNvPr id="20" name="Google Shape;723;p47">
              <a:extLst>
                <a:ext uri="{FF2B5EF4-FFF2-40B4-BE49-F238E27FC236}">
                  <a16:creationId xmlns="" xmlns:a16="http://schemas.microsoft.com/office/drawing/2014/main" id="{F5A37E64-56DD-4584-A5E0-AB4C50717255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24;p47">
              <a:extLst>
                <a:ext uri="{FF2B5EF4-FFF2-40B4-BE49-F238E27FC236}">
                  <a16:creationId xmlns="" xmlns:a16="http://schemas.microsoft.com/office/drawing/2014/main" id="{D3BFE23A-2049-4297-BDCB-28E394C41441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725;p47">
              <a:extLst>
                <a:ext uri="{FF2B5EF4-FFF2-40B4-BE49-F238E27FC236}">
                  <a16:creationId xmlns="" xmlns:a16="http://schemas.microsoft.com/office/drawing/2014/main" id="{88682187-9678-4BA8-8367-BF70B5FE70C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26;p47">
              <a:extLst>
                <a:ext uri="{FF2B5EF4-FFF2-40B4-BE49-F238E27FC236}">
                  <a16:creationId xmlns="" xmlns:a16="http://schemas.microsoft.com/office/drawing/2014/main" id="{CE2BDC8E-3DFB-44E0-985D-B7811B8111F2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727;p47">
              <a:extLst>
                <a:ext uri="{FF2B5EF4-FFF2-40B4-BE49-F238E27FC236}">
                  <a16:creationId xmlns="" xmlns:a16="http://schemas.microsoft.com/office/drawing/2014/main" id="{9E0291E4-9E63-48C3-A19D-E6607C81B31F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728;p47">
              <a:extLst>
                <a:ext uri="{FF2B5EF4-FFF2-40B4-BE49-F238E27FC236}">
                  <a16:creationId xmlns="" xmlns:a16="http://schemas.microsoft.com/office/drawing/2014/main" id="{24C7EB2E-0EAD-4986-ACD2-82C05B142532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746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5122" y="186693"/>
            <a:ext cx="289202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"/>
              </a:lnSpc>
              <a:spcBef>
                <a:spcPct val="0"/>
              </a:spcBef>
            </a:pPr>
            <a:r>
              <a:rPr lang="en-US" sz="1100">
                <a:solidFill>
                  <a:srgbClr val="000000"/>
                </a:solidFill>
                <a:latin typeface="HK Grotesk Light"/>
              </a:rPr>
              <a:t>ВЫДАЮЩИЕСЯ ДОСТИЖЕНИЯ УЧАЩИХСЯ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5978" t="32514" r="500" b="30100"/>
          <a:stretch/>
        </p:blipFill>
        <p:spPr>
          <a:xfrm>
            <a:off x="0" y="138108"/>
            <a:ext cx="9222385" cy="52864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48200" y="1718667"/>
            <a:ext cx="42672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Команд</a:t>
            </a:r>
            <a:r>
              <a:rPr lang="ru-RU" sz="2000" b="1" dirty="0">
                <a:solidFill>
                  <a:srgbClr val="000000"/>
                </a:solidFill>
                <a:latin typeface="+mj-lt"/>
              </a:rPr>
              <a:t>ы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МАОУ СШ № 150</a:t>
            </a:r>
            <a:r>
              <a:rPr lang="ru-RU" sz="2000" b="1" dirty="0">
                <a:solidFill>
                  <a:srgbClr val="000000"/>
                </a:solidFill>
                <a:latin typeface="+mj-lt"/>
              </a:rPr>
              <a:t> -  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победа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в </a:t>
            </a: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Национальном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чемпионате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по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робототехнике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"FIRST ROBOTICS CHAMPIONSHIP 3.0" </a:t>
            </a:r>
            <a:endParaRPr lang="ru-RU" sz="2000" b="1" dirty="0" smtClean="0">
              <a:solidFill>
                <a:srgbClr val="000000"/>
              </a:solidFill>
              <a:latin typeface="+mj-lt"/>
            </a:endParaRPr>
          </a:p>
          <a:p>
            <a:pPr algn="just">
              <a:spcBef>
                <a:spcPct val="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г.</a:t>
            </a:r>
            <a:r>
              <a:rPr lang="ru-RU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Москва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март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 2022г.)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4672" y="251996"/>
            <a:ext cx="6435728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ПРОФОРИЕНТАЦИОННАЯ РАБОТА В ШКОЛЕ</a:t>
            </a:r>
            <a:endParaRPr lang="en-US" sz="2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102" name="Picture 6" descr="https://sun9-67.userapi.com/impg/qapMnHVhEO-YGvbd_3p3-kJ9Yqk82-fZugRjZQ/9cYdRfvcvGo.jpg?size=1600x1200&amp;quality=95&amp;sign=343820a89a9d0d917f513cf5010fb67f&amp;type=album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69" y="766350"/>
            <a:ext cx="435535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5122" y="186693"/>
            <a:ext cx="289202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"/>
              </a:lnSpc>
              <a:spcBef>
                <a:spcPct val="0"/>
              </a:spcBef>
            </a:pPr>
            <a:r>
              <a:rPr lang="en-US" sz="1100">
                <a:solidFill>
                  <a:srgbClr val="000000"/>
                </a:solidFill>
                <a:latin typeface="HK Grotesk Light"/>
              </a:rPr>
              <a:t>ВЫДАЮЩИЕСЯ ДОСТИЖЕНИЯ УЧАЩИХСЯ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5295" t="32514" r="500" b="30100"/>
          <a:stretch/>
        </p:blipFill>
        <p:spPr>
          <a:xfrm>
            <a:off x="-9525" y="61908"/>
            <a:ext cx="9229725" cy="52864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36572" y="178079"/>
            <a:ext cx="5178428" cy="260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0"/>
              </a:lnSpc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ПРОФОРИЕНТАЦИОННАЯ РАБОТА В ШКОЛЕ</a:t>
            </a:r>
            <a:endParaRPr lang="en-US" sz="18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object 10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650920"/>
            <a:ext cx="2340000" cy="4435430"/>
          </a:xfrm>
          <a:prstGeom prst="rect">
            <a:avLst/>
          </a:prstGeom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3888740" y="542741"/>
            <a:ext cx="4150360" cy="314509"/>
          </a:xfrm>
          <a:prstGeom prst="rect">
            <a:avLst/>
          </a:prstGeom>
        </p:spPr>
        <p:txBody>
          <a:bodyPr vert="horz" wrap="square" lIns="0" tIns="6668" rIns="0" bIns="0" rtlCol="0" anchor="ctr">
            <a:spAutoFit/>
          </a:bodyPr>
          <a:lstStyle/>
          <a:p>
            <a:pPr marL="6350" algn="ctr">
              <a:spcBef>
                <a:spcPts val="53"/>
              </a:spcBef>
              <a:defRPr/>
            </a:pPr>
            <a:r>
              <a:rPr lang="ru-RU" sz="2000" b="1" spc="13" dirty="0">
                <a:latin typeface="+mj-lt"/>
                <a:ea typeface="+mj-ea"/>
                <a:cs typeface="+mj-cs"/>
              </a:rPr>
              <a:t>«Юниоры</a:t>
            </a:r>
            <a:r>
              <a:rPr lang="ru-RU" sz="2000" b="1" spc="193" dirty="0">
                <a:latin typeface="+mj-lt"/>
                <a:ea typeface="+mj-ea"/>
                <a:cs typeface="+mj-cs"/>
              </a:rPr>
              <a:t> </a:t>
            </a:r>
            <a:r>
              <a:rPr lang="ru-RU" sz="2000" b="1" spc="-10" dirty="0" err="1">
                <a:latin typeface="+mj-lt"/>
                <a:ea typeface="+mj-ea"/>
                <a:cs typeface="+mj-cs"/>
              </a:rPr>
              <a:t>Ворлдскиллс</a:t>
            </a:r>
            <a:r>
              <a:rPr lang="ru-RU" sz="2000" b="1" spc="195" dirty="0">
                <a:latin typeface="+mj-lt"/>
                <a:ea typeface="+mj-ea"/>
                <a:cs typeface="+mj-cs"/>
              </a:rPr>
              <a:t> </a:t>
            </a:r>
            <a:r>
              <a:rPr lang="ru-RU" sz="2000" b="1" spc="-5" dirty="0">
                <a:latin typeface="+mj-lt"/>
                <a:ea typeface="+mj-ea"/>
                <a:cs typeface="+mj-cs"/>
              </a:rPr>
              <a:t>Россия»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859086" y="951696"/>
            <a:ext cx="6132514" cy="47705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</a:pPr>
            <a:r>
              <a:rPr lang="ru-RU" sz="1400" b="1" dirty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Результативность Сборной учеников г. Красноярска за 2021 – 2022 </a:t>
            </a:r>
            <a:r>
              <a:rPr lang="ru-RU" sz="1400" b="1" dirty="0" err="1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уч.г</a:t>
            </a:r>
            <a:r>
              <a:rPr lang="ru-RU" sz="1400" b="1" dirty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endParaRPr lang="ru-RU" sz="1400" dirty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</a:pPr>
            <a:r>
              <a:rPr lang="ru-RU" sz="1400" i="1" dirty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(возрастная категория Юниоры 14-16 лет)</a:t>
            </a:r>
            <a:endParaRPr lang="ru-RU" sz="1400" dirty="0">
              <a:latin typeface="+mj-lt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30511" y="1504950"/>
            <a:ext cx="6132514" cy="3581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550720" y="1581150"/>
            <a:ext cx="5365950" cy="338554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ru-RU" sz="1200" b="1" dirty="0">
                <a:latin typeface="+mj-lt"/>
                <a:cs typeface="Times New Roman" pitchFamily="18" charset="0"/>
              </a:rPr>
              <a:t>СЕРЕБРО</a:t>
            </a:r>
          </a:p>
          <a:p>
            <a:pPr>
              <a:spcAft>
                <a:spcPts val="400"/>
              </a:spcAft>
            </a:pPr>
            <a:r>
              <a:rPr lang="ru-RU" sz="1250" dirty="0">
                <a:latin typeface="+mj-lt"/>
                <a:cs typeface="Times New Roman" pitchFamily="18" charset="0"/>
              </a:rPr>
              <a:t>компетенция «Преподавание музыки в школе» - </a:t>
            </a:r>
            <a:r>
              <a:rPr lang="ru-RU" sz="1250" b="1" dirty="0">
                <a:latin typeface="+mj-lt"/>
                <a:cs typeface="Times New Roman" pitchFamily="18" charset="0"/>
              </a:rPr>
              <a:t>Щербина Анастасия (СШ № 94);</a:t>
            </a:r>
          </a:p>
          <a:p>
            <a:pPr>
              <a:spcAft>
                <a:spcPts val="400"/>
              </a:spcAft>
            </a:pPr>
            <a:r>
              <a:rPr lang="ru-RU" sz="1250" dirty="0">
                <a:latin typeface="+mj-lt"/>
                <a:cs typeface="Times New Roman" pitchFamily="18" charset="0"/>
              </a:rPr>
              <a:t>компетенция «Производство мебели» -  </a:t>
            </a:r>
            <a:r>
              <a:rPr lang="ru-RU" sz="1250" b="1" dirty="0">
                <a:latin typeface="+mj-lt"/>
                <a:cs typeface="Times New Roman" pitchFamily="18" charset="0"/>
              </a:rPr>
              <a:t>Колесников Семён (СШ № 158)</a:t>
            </a:r>
            <a:r>
              <a:rPr lang="ru-RU" sz="1250" dirty="0">
                <a:latin typeface="+mj-lt"/>
                <a:cs typeface="Times New Roman" pitchFamily="18" charset="0"/>
              </a:rPr>
              <a:t>;</a:t>
            </a:r>
          </a:p>
          <a:p>
            <a:pPr>
              <a:spcAft>
                <a:spcPts val="400"/>
              </a:spcAft>
            </a:pPr>
            <a:r>
              <a:rPr lang="ru-RU" sz="1250" dirty="0">
                <a:latin typeface="+mj-lt"/>
                <a:cs typeface="Times New Roman" pitchFamily="18" charset="0"/>
              </a:rPr>
              <a:t>компетенция «Сухое строительство и штукатурные работы» -                        </a:t>
            </a:r>
            <a:r>
              <a:rPr lang="ru-RU" sz="1250" b="1" dirty="0" err="1">
                <a:latin typeface="+mj-lt"/>
                <a:cs typeface="Times New Roman" pitchFamily="18" charset="0"/>
              </a:rPr>
              <a:t>Бурлаченко</a:t>
            </a:r>
            <a:r>
              <a:rPr lang="ru-RU" sz="1250" b="1" dirty="0">
                <a:latin typeface="+mj-lt"/>
                <a:cs typeface="Times New Roman" pitchFamily="18" charset="0"/>
              </a:rPr>
              <a:t> Лев (СШ «Комплекс Покровский»).</a:t>
            </a:r>
          </a:p>
          <a:p>
            <a:pPr algn="ctr"/>
            <a:endParaRPr lang="ru-RU" sz="1250" dirty="0">
              <a:latin typeface="+mj-lt"/>
              <a:cs typeface="Times New Roman" pitchFamily="18" charset="0"/>
            </a:endParaRPr>
          </a:p>
          <a:p>
            <a:pPr algn="ctr"/>
            <a:r>
              <a:rPr lang="ru-RU" sz="1250" dirty="0">
                <a:latin typeface="+mj-lt"/>
                <a:cs typeface="Times New Roman" pitchFamily="18" charset="0"/>
              </a:rPr>
              <a:t> </a:t>
            </a:r>
            <a:r>
              <a:rPr lang="ru-RU" sz="1250" b="1" dirty="0">
                <a:latin typeface="+mj-lt"/>
                <a:cs typeface="Times New Roman" pitchFamily="18" charset="0"/>
              </a:rPr>
              <a:t>МЕДАЛЬОНЫ </a:t>
            </a:r>
          </a:p>
          <a:p>
            <a:pPr>
              <a:spcAft>
                <a:spcPts val="400"/>
              </a:spcAft>
            </a:pPr>
            <a:r>
              <a:rPr lang="ru-RU" sz="1250" dirty="0">
                <a:latin typeface="+mj-lt"/>
                <a:cs typeface="Times New Roman" pitchFamily="18" charset="0"/>
              </a:rPr>
              <a:t>компетенция «Интернет-маркетинг» - </a:t>
            </a:r>
            <a:r>
              <a:rPr lang="ru-RU" sz="1250" b="1" dirty="0">
                <a:latin typeface="+mj-lt"/>
                <a:cs typeface="Times New Roman" pitchFamily="18" charset="0"/>
              </a:rPr>
              <a:t> Корнилова Анастасия (СШ № 66)</a:t>
            </a:r>
            <a:r>
              <a:rPr lang="ru-RU" sz="1250" dirty="0">
                <a:latin typeface="+mj-lt"/>
                <a:cs typeface="Times New Roman" pitchFamily="18" charset="0"/>
              </a:rPr>
              <a:t>;</a:t>
            </a:r>
          </a:p>
          <a:p>
            <a:pPr>
              <a:spcAft>
                <a:spcPts val="400"/>
              </a:spcAft>
            </a:pPr>
            <a:r>
              <a:rPr lang="ru-RU" sz="1250" dirty="0">
                <a:latin typeface="+mj-lt"/>
                <a:cs typeface="Times New Roman" pitchFamily="18" charset="0"/>
              </a:rPr>
              <a:t>компетенция «Окраска автомобиля» - </a:t>
            </a:r>
            <a:r>
              <a:rPr lang="ru-RU" sz="1250" b="1" dirty="0">
                <a:latin typeface="+mj-lt"/>
                <a:cs typeface="Times New Roman" pitchFamily="18" charset="0"/>
              </a:rPr>
              <a:t>Зырянова Ксения (СШ №16)</a:t>
            </a:r>
            <a:r>
              <a:rPr lang="ru-RU" sz="1250" dirty="0">
                <a:latin typeface="+mj-lt"/>
                <a:cs typeface="Times New Roman" pitchFamily="18" charset="0"/>
              </a:rPr>
              <a:t>;</a:t>
            </a:r>
          </a:p>
          <a:p>
            <a:pPr>
              <a:spcAft>
                <a:spcPts val="400"/>
              </a:spcAft>
            </a:pPr>
            <a:r>
              <a:rPr lang="ru-RU" sz="1250" dirty="0">
                <a:latin typeface="+mj-lt"/>
                <a:cs typeface="Times New Roman" pitchFamily="18" charset="0"/>
              </a:rPr>
              <a:t>компетенция «Парикмахерское искусство» - </a:t>
            </a:r>
            <a:r>
              <a:rPr lang="ru-RU" sz="1250" b="1" dirty="0" err="1">
                <a:latin typeface="+mj-lt"/>
                <a:cs typeface="Times New Roman" pitchFamily="18" charset="0"/>
              </a:rPr>
              <a:t>Накрохина</a:t>
            </a:r>
            <a:r>
              <a:rPr lang="ru-RU" sz="1250" b="1" dirty="0">
                <a:latin typeface="+mj-lt"/>
                <a:cs typeface="Times New Roman" pitchFamily="18" charset="0"/>
              </a:rPr>
              <a:t> Алина (СШ № 24)</a:t>
            </a:r>
            <a:r>
              <a:rPr lang="ru-RU" sz="1250" dirty="0">
                <a:latin typeface="+mj-lt"/>
                <a:cs typeface="Times New Roman" pitchFamily="18" charset="0"/>
              </a:rPr>
              <a:t>;</a:t>
            </a:r>
          </a:p>
          <a:p>
            <a:pPr>
              <a:spcAft>
                <a:spcPts val="400"/>
              </a:spcAft>
            </a:pPr>
            <a:r>
              <a:rPr lang="ru-RU" sz="1250" dirty="0">
                <a:latin typeface="+mj-lt"/>
                <a:cs typeface="Times New Roman" pitchFamily="18" charset="0"/>
              </a:rPr>
              <a:t>компетенция «Плотницкое дело» - </a:t>
            </a:r>
            <a:r>
              <a:rPr lang="ru-RU" sz="1250" b="1" dirty="0" err="1">
                <a:latin typeface="+mj-lt"/>
                <a:cs typeface="Times New Roman" pitchFamily="18" charset="0"/>
              </a:rPr>
              <a:t>Вигель</a:t>
            </a:r>
            <a:r>
              <a:rPr lang="ru-RU" sz="1250" b="1" dirty="0">
                <a:latin typeface="+mj-lt"/>
                <a:cs typeface="Times New Roman" pitchFamily="18" charset="0"/>
              </a:rPr>
              <a:t> Изабелла (СШ № 90)</a:t>
            </a:r>
            <a:r>
              <a:rPr lang="ru-RU" sz="1250" dirty="0">
                <a:latin typeface="+mj-lt"/>
                <a:cs typeface="Times New Roman" pitchFamily="18" charset="0"/>
              </a:rPr>
              <a:t>;</a:t>
            </a:r>
          </a:p>
          <a:p>
            <a:pPr>
              <a:spcAft>
                <a:spcPts val="400"/>
              </a:spcAft>
            </a:pPr>
            <a:r>
              <a:rPr lang="ru-RU" sz="1250" dirty="0">
                <a:latin typeface="+mj-lt"/>
                <a:cs typeface="Times New Roman" pitchFamily="18" charset="0"/>
              </a:rPr>
              <a:t>компетенция «Преподавание музыки в школе» - </a:t>
            </a:r>
            <a:r>
              <a:rPr lang="ru-RU" sz="1250" b="1" dirty="0">
                <a:latin typeface="+mj-lt"/>
                <a:cs typeface="Times New Roman" pitchFamily="18" charset="0"/>
              </a:rPr>
              <a:t>Амосов Глеб (СШ № 154)</a:t>
            </a:r>
            <a:r>
              <a:rPr lang="ru-RU" sz="1250" dirty="0">
                <a:latin typeface="+mj-lt"/>
                <a:cs typeface="Times New Roman" pitchFamily="18" charset="0"/>
              </a:rPr>
              <a:t>;</a:t>
            </a:r>
          </a:p>
          <a:p>
            <a:pPr>
              <a:spcAft>
                <a:spcPts val="400"/>
              </a:spcAft>
            </a:pPr>
            <a:r>
              <a:rPr lang="ru-RU" sz="1250" dirty="0">
                <a:latin typeface="+mj-lt"/>
                <a:cs typeface="Times New Roman" pitchFamily="18" charset="0"/>
              </a:rPr>
              <a:t>компетенция Хлебопечение - </a:t>
            </a:r>
            <a:r>
              <a:rPr lang="ru-RU" sz="1250" b="1" dirty="0" err="1">
                <a:latin typeface="+mj-lt"/>
                <a:cs typeface="Times New Roman" pitchFamily="18" charset="0"/>
              </a:rPr>
              <a:t>Сайдинова</a:t>
            </a:r>
            <a:r>
              <a:rPr lang="ru-RU" sz="1250" b="1" dirty="0">
                <a:latin typeface="+mj-lt"/>
                <a:cs typeface="Times New Roman" pitchFamily="18" charset="0"/>
              </a:rPr>
              <a:t> </a:t>
            </a:r>
            <a:r>
              <a:rPr lang="ru-RU" sz="1250" b="1" dirty="0" err="1">
                <a:latin typeface="+mj-lt"/>
                <a:cs typeface="Times New Roman" pitchFamily="18" charset="0"/>
              </a:rPr>
              <a:t>Тахмина</a:t>
            </a:r>
            <a:r>
              <a:rPr lang="ru-RU" sz="1250" b="1" dirty="0">
                <a:latin typeface="+mj-lt"/>
                <a:cs typeface="Times New Roman" pitchFamily="18" charset="0"/>
              </a:rPr>
              <a:t> (СШ №152)</a:t>
            </a:r>
            <a:r>
              <a:rPr lang="ru-RU" sz="1250" dirty="0">
                <a:latin typeface="+mj-lt"/>
                <a:cs typeface="Times New Roman" pitchFamily="18" charset="0"/>
              </a:rPr>
              <a:t>;</a:t>
            </a:r>
          </a:p>
          <a:p>
            <a:pPr>
              <a:spcAft>
                <a:spcPts val="400"/>
              </a:spcAft>
            </a:pPr>
            <a:r>
              <a:rPr lang="ru-RU" sz="1250" dirty="0">
                <a:latin typeface="+mj-lt"/>
                <a:cs typeface="Times New Roman" pitchFamily="18" charset="0"/>
              </a:rPr>
              <a:t>компетенция «Технологии моды» -</a:t>
            </a:r>
            <a:r>
              <a:rPr lang="ru-RU" sz="1250" b="1" dirty="0">
                <a:latin typeface="+mj-lt"/>
                <a:cs typeface="Times New Roman" pitchFamily="18" charset="0"/>
              </a:rPr>
              <a:t> Емельяненко Анастасия (СШ №108)</a:t>
            </a:r>
          </a:p>
        </p:txBody>
      </p:sp>
      <p:pic>
        <p:nvPicPr>
          <p:cNvPr id="21" name="object 10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248" y="3295650"/>
            <a:ext cx="385927" cy="638659"/>
          </a:xfrm>
          <a:prstGeom prst="rect">
            <a:avLst/>
          </a:prstGeom>
        </p:spPr>
      </p:pic>
      <p:pic>
        <p:nvPicPr>
          <p:cNvPr id="22" name="object 11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018" y="1809750"/>
            <a:ext cx="459626" cy="72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7632" y="133503"/>
            <a:ext cx="9304976" cy="5599904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5400000" flipV="1">
            <a:off x="3279295" y="3322016"/>
            <a:ext cx="2690467" cy="1"/>
          </a:xfrm>
          <a:prstGeom prst="line">
            <a:avLst/>
          </a:prstGeom>
          <a:ln w="2857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7338" y="1976784"/>
            <a:ext cx="3962245" cy="213374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09682" y="4221616"/>
            <a:ext cx="411464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О</a:t>
            </a:r>
            <a:r>
              <a:rPr lang="en-US" sz="1600" b="1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хват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детей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мероприятиями</a:t>
            </a:r>
            <a:r>
              <a:rPr lang="ru-RU" sz="16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 </a:t>
            </a:r>
          </a:p>
          <a:p>
            <a:pPr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«</a:t>
            </a:r>
            <a:r>
              <a:rPr lang="en-US" sz="1600" b="1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Билет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в </a:t>
            </a:r>
            <a:r>
              <a:rPr lang="en-US" sz="1600" b="1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будущее</a:t>
            </a:r>
            <a:r>
              <a:rPr lang="en-US" sz="16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»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B1EFDE42-44AC-4E64-99E7-7E392566AD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456" t="32514" r="25647" b="24575"/>
          <a:stretch/>
        </p:blipFill>
        <p:spPr>
          <a:xfrm>
            <a:off x="-80488" y="125499"/>
            <a:ext cx="9304976" cy="617451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="" xmlns:a16="http://schemas.microsoft.com/office/drawing/2014/main" id="{EA0CE4C0-34BA-4BCA-8B79-6FDD631E0FE9}"/>
              </a:ext>
            </a:extLst>
          </p:cNvPr>
          <p:cNvSpPr txBox="1"/>
          <p:nvPr/>
        </p:nvSpPr>
        <p:spPr>
          <a:xfrm>
            <a:off x="521608" y="285750"/>
            <a:ext cx="610779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ПРОФОРИЕНТАЦИОННАЯ РАБОТА В ШКОЛЕ</a:t>
            </a:r>
            <a:endParaRPr lang="en-US" sz="2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F39EFC6-5A9B-481A-A272-0891783012CC}"/>
              </a:ext>
            </a:extLst>
          </p:cNvPr>
          <p:cNvSpPr/>
          <p:nvPr/>
        </p:nvSpPr>
        <p:spPr>
          <a:xfrm>
            <a:off x="5298406" y="808650"/>
            <a:ext cx="740858" cy="38472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2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план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43DA13B1-404F-4772-A3E5-95B8B14750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34" y="1996886"/>
            <a:ext cx="4064831" cy="209354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D5134DA6-61B5-4F04-840C-6104D50BF201}"/>
              </a:ext>
            </a:extLst>
          </p:cNvPr>
          <p:cNvSpPr/>
          <p:nvPr/>
        </p:nvSpPr>
        <p:spPr>
          <a:xfrm>
            <a:off x="259196" y="4224077"/>
            <a:ext cx="419850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Число участников открытых онлайн-уроков «</a:t>
            </a:r>
            <a:r>
              <a:rPr lang="ru-RU" sz="1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Проектория</a:t>
            </a:r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»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3E217AD-021E-48BB-B928-7D1809C5C473}"/>
              </a:ext>
            </a:extLst>
          </p:cNvPr>
          <p:cNvSpPr/>
          <p:nvPr/>
        </p:nvSpPr>
        <p:spPr>
          <a:xfrm>
            <a:off x="5105400" y="1162050"/>
            <a:ext cx="1033713" cy="507832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1120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5BF57CD5-33CA-42B0-8533-7DC7FD12E3B7}"/>
              </a:ext>
            </a:extLst>
          </p:cNvPr>
          <p:cNvSpPr/>
          <p:nvPr/>
        </p:nvSpPr>
        <p:spPr>
          <a:xfrm>
            <a:off x="7436251" y="1162050"/>
            <a:ext cx="927113" cy="507832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1171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E7A98BBE-952C-4875-AF3C-7DA57E730A8E}"/>
              </a:ext>
            </a:extLst>
          </p:cNvPr>
          <p:cNvSpPr/>
          <p:nvPr/>
        </p:nvSpPr>
        <p:spPr>
          <a:xfrm>
            <a:off x="7575958" y="830280"/>
            <a:ext cx="740858" cy="38472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2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факт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F73E06AB-CF57-4FDA-875E-5B55D4397061}"/>
              </a:ext>
            </a:extLst>
          </p:cNvPr>
          <p:cNvSpPr/>
          <p:nvPr/>
        </p:nvSpPr>
        <p:spPr>
          <a:xfrm>
            <a:off x="745042" y="773760"/>
            <a:ext cx="740858" cy="38472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2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план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7D750C8B-D8DC-4B37-BF56-A26993AE0D22}"/>
              </a:ext>
            </a:extLst>
          </p:cNvPr>
          <p:cNvSpPr/>
          <p:nvPr/>
        </p:nvSpPr>
        <p:spPr>
          <a:xfrm>
            <a:off x="552036" y="1196270"/>
            <a:ext cx="1268937" cy="507832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77971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5F357E7D-8B95-41CE-B1B3-A9CC16B85F5F}"/>
              </a:ext>
            </a:extLst>
          </p:cNvPr>
          <p:cNvSpPr/>
          <p:nvPr/>
        </p:nvSpPr>
        <p:spPr>
          <a:xfrm>
            <a:off x="2882887" y="1162050"/>
            <a:ext cx="1162338" cy="507832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79904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DAFCF9B9-D169-41CA-89D3-F53CB73B3FD1}"/>
              </a:ext>
            </a:extLst>
          </p:cNvPr>
          <p:cNvSpPr/>
          <p:nvPr/>
        </p:nvSpPr>
        <p:spPr>
          <a:xfrm>
            <a:off x="3022594" y="795390"/>
            <a:ext cx="740858" cy="38472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2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факт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672" t="32879" r="24432" b="30100"/>
          <a:stretch/>
        </p:blipFill>
        <p:spPr>
          <a:xfrm>
            <a:off x="0" y="67061"/>
            <a:ext cx="9144000" cy="59968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9600" y="182888"/>
            <a:ext cx="591023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ВЫДАЮЩИЕСЯ ДОСТИЖЕНИЯ УЧАЩИХСЯ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2D18A60-25E3-4897-880F-3701DB940D4B}"/>
              </a:ext>
            </a:extLst>
          </p:cNvPr>
          <p:cNvSpPr/>
          <p:nvPr/>
        </p:nvSpPr>
        <p:spPr>
          <a:xfrm>
            <a:off x="685800" y="892641"/>
            <a:ext cx="5105400" cy="343170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Победители Всероссийского конкурса «Большая перемена» в номинации </a:t>
            </a:r>
            <a:endParaRPr lang="ru-RU" sz="20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«</a:t>
            </a:r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5-7 классы» </a:t>
            </a:r>
            <a:r>
              <a:rPr lang="ru-RU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20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Дисяк</a:t>
            </a:r>
            <a:r>
              <a:rPr lang="ru-RU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Полина (МАОУ Гимназия №2);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Труфанова Александра (МАОУ Гимназия №9).</a:t>
            </a:r>
          </a:p>
          <a:p>
            <a:pPr algn="just"/>
            <a:endParaRPr lang="ru-RU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Финалисты Всероссийского конкурса «Большая перемена» в номинации </a:t>
            </a:r>
            <a:endParaRPr lang="ru-RU" sz="20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«</a:t>
            </a:r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8-10 классы» </a:t>
            </a:r>
            <a:r>
              <a:rPr lang="ru-RU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20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Манчак</a:t>
            </a:r>
            <a:r>
              <a:rPr lang="ru-RU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Елизавета (МАОУ СШ №149);</a:t>
            </a:r>
          </a:p>
          <a:p>
            <a:pPr algn="just"/>
            <a:r>
              <a:rPr lang="ru-RU" sz="20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Радостева</a:t>
            </a:r>
            <a:r>
              <a:rPr lang="ru-RU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Анна (МАОУ Гимназия №5).</a:t>
            </a:r>
          </a:p>
        </p:txBody>
      </p:sp>
      <p:pic>
        <p:nvPicPr>
          <p:cNvPr id="1026" name="Picture 2" descr="регистрация">
            <a:extLst>
              <a:ext uri="{FF2B5EF4-FFF2-40B4-BE49-F238E27FC236}">
                <a16:creationId xmlns="" xmlns:a16="http://schemas.microsoft.com/office/drawing/2014/main" id="{FA1AA4CF-7E08-4B46-B076-BE3942F0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799" y="1337010"/>
            <a:ext cx="2978674" cy="260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0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804033">
            <a:off x="5092913" y="3887956"/>
            <a:ext cx="6324756" cy="41110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2514" r="500" b="30100"/>
          <a:stretch>
            <a:fillRect/>
          </a:stretch>
        </p:blipFill>
        <p:spPr>
          <a:xfrm>
            <a:off x="-1" y="145903"/>
            <a:ext cx="9144001" cy="65107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1479" y="297899"/>
            <a:ext cx="6859246" cy="27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</a:rPr>
              <a:t>ДОСТИЖЕНИЕ ОБРАЗОВАТЕЛЬНЫХ РЕЗУЛЬТАТОВ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000" y="959644"/>
            <a:ext cx="2971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latin typeface="+mj-lt"/>
              </a:rPr>
              <a:t>Обеспечение</a:t>
            </a:r>
            <a:r>
              <a:rPr lang="ru-RU" sz="2000" b="1" dirty="0">
                <a:solidFill>
                  <a:srgbClr val="000000"/>
                </a:solidFill>
                <a:latin typeface="+mj-lt"/>
              </a:rPr>
              <a:t> глобальной конкурентоспособности российского образования к 2024 году</a:t>
            </a:r>
            <a:endParaRPr lang="en-US" sz="2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91000" y="959644"/>
            <a:ext cx="4363167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+mj-lt"/>
              </a:rPr>
              <a:t>Функциональная грамотность: 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latin typeface="+mj-lt"/>
              </a:rPr>
              <a:t>читательская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latin typeface="+mj-lt"/>
              </a:rPr>
              <a:t>математическая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latin typeface="+mj-lt"/>
              </a:rPr>
              <a:t>естественнонаучная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latin typeface="+mj-lt"/>
              </a:rPr>
              <a:t>финансовая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+mj-lt"/>
              </a:rPr>
              <a:t>Креативное мышление </a:t>
            </a:r>
          </a:p>
          <a:p>
            <a:r>
              <a:rPr lang="ru-RU" sz="2400" b="1" dirty="0">
                <a:solidFill>
                  <a:srgbClr val="000000"/>
                </a:solidFill>
                <a:latin typeface="+mj-lt"/>
              </a:rPr>
              <a:t>Глобальные компетенции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BBDCB5F6-A2B4-4F11-AEB5-24C79360DCB8}"/>
              </a:ext>
            </a:extLst>
          </p:cNvPr>
          <p:cNvSpPr/>
          <p:nvPr/>
        </p:nvSpPr>
        <p:spPr>
          <a:xfrm>
            <a:off x="762000" y="2269688"/>
            <a:ext cx="2476500" cy="129266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YS Text"/>
              </a:rPr>
              <a:t>Приоритеты формирования образовательных результатов, выделенных образовательными организациями, ежегодно размещаются на сайте КИМЦ в разделе «Развитие МСО. Достижение образовательных результатов» (https://kimc.ms/razvitie/ksko/dostizhenie-obrazovatelnykh-rezultatov/)</a:t>
            </a:r>
            <a:endParaRPr lang="ru-RU" b="0" i="1" dirty="0">
              <a:solidFill>
                <a:srgbClr val="000000"/>
              </a:solidFill>
              <a:effectLst/>
              <a:latin typeface="YS Text"/>
            </a:endParaRPr>
          </a:p>
        </p:txBody>
      </p:sp>
      <p:pic>
        <p:nvPicPr>
          <p:cNvPr id="1026" name="Picture 2" descr="http://qrcoder.ru/code/?https%3A%2F%2Fkimc.ms%2Frazvitie%2Fksko%2Fdostizhenie-obrazovatelnykh-rezultatov%2F&amp;4&amp;0">
            <a:extLst>
              <a:ext uri="{FF2B5EF4-FFF2-40B4-BE49-F238E27FC236}">
                <a16:creationId xmlns="" xmlns:a16="http://schemas.microsoft.com/office/drawing/2014/main" id="{41032866-5F94-46B5-8B1A-08F75B0CB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590925"/>
            <a:ext cx="1160584" cy="116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авая фигурная скобка 6"/>
          <p:cNvSpPr/>
          <p:nvPr/>
        </p:nvSpPr>
        <p:spPr>
          <a:xfrm>
            <a:off x="8042665" y="1037393"/>
            <a:ext cx="425251" cy="24781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5720" tIns="22860" rIns="45720" bIns="22860"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316042" y="1678454"/>
            <a:ext cx="731802" cy="969496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pPr algn="ctr"/>
            <a:r>
              <a:rPr lang="ru-RU" sz="2000" b="1" dirty="0" smtClean="0"/>
              <a:t>ВПР </a:t>
            </a:r>
          </a:p>
          <a:p>
            <a:pPr algn="ctr"/>
            <a:r>
              <a:rPr lang="ru-RU" sz="2000" b="1" dirty="0" smtClean="0"/>
              <a:t>ГИА</a:t>
            </a:r>
          </a:p>
          <a:p>
            <a:pPr algn="ctr"/>
            <a:r>
              <a:rPr lang="ru-RU" sz="2000" b="1" dirty="0" smtClean="0"/>
              <a:t>НИКО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072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A9732528-455A-4233-916F-78974498C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64661" y="-13686"/>
            <a:ext cx="9304976" cy="559990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A584174-E42C-413D-A724-252CA0C2CE88}"/>
              </a:ext>
            </a:extLst>
          </p:cNvPr>
          <p:cNvSpPr/>
          <p:nvPr/>
        </p:nvSpPr>
        <p:spPr>
          <a:xfrm>
            <a:off x="2628900" y="933602"/>
            <a:ext cx="6253216" cy="32316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Открытый городской научно-образовательный лекторий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D6A603B-4C24-4504-91B7-FB40D947B9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210" y="603765"/>
            <a:ext cx="2044390" cy="2095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6151B4-EB81-4F66-B941-5A624F4693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0214" y="2392428"/>
            <a:ext cx="2664381" cy="31972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E6CBB7-5CFF-4F57-8230-63703FB0F8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2851" y="4152515"/>
            <a:ext cx="990985" cy="99098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55E1E7FE-6586-4FCC-9862-2F58B5BA31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1456" t="32514" r="25647" b="24575"/>
          <a:stretch/>
        </p:blipFill>
        <p:spPr>
          <a:xfrm>
            <a:off x="-80488" y="57150"/>
            <a:ext cx="9304976" cy="617451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="" xmlns:a16="http://schemas.microsoft.com/office/drawing/2014/main" id="{7B2DC03B-B2A2-4425-9F31-89DB3BDB27B1}"/>
              </a:ext>
            </a:extLst>
          </p:cNvPr>
          <p:cNvSpPr txBox="1"/>
          <p:nvPr/>
        </p:nvSpPr>
        <p:spPr>
          <a:xfrm>
            <a:off x="563997" y="145018"/>
            <a:ext cx="583680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ПРОФОРИЕНТАЦИОННАЯ РАБОТА В ШКОЛЕ</a:t>
            </a:r>
            <a:endParaRPr lang="en-US" sz="2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77D3949-78A2-4EDA-9AC1-4D26E6CD90E3}"/>
              </a:ext>
            </a:extLst>
          </p:cNvPr>
          <p:cNvSpPr/>
          <p:nvPr/>
        </p:nvSpPr>
        <p:spPr>
          <a:xfrm>
            <a:off x="2628900" y="2699265"/>
            <a:ext cx="6000125" cy="158504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800" b="1" dirty="0">
                <a:solidFill>
                  <a:srgbClr val="1F5D7F"/>
                </a:solidFill>
                <a:latin typeface="Times New Roman" pitchFamily="18" charset="0"/>
                <a:cs typeface="Times New Roman" pitchFamily="18" charset="0"/>
              </a:rPr>
              <a:t>20 лекций 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ведущих преподавателей </a:t>
            </a:r>
            <a:r>
              <a:rPr lang="ru-RU" sz="1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СибГУ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им. М.Ф. Решетнева по областям: х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имия, экономика, военная </a:t>
            </a:r>
            <a:r>
              <a:rPr lang="ru-RU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патриотика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ландшафтный дизайн, социология, правоведение, астрономия и космонавтика, авиация, информационные технологии, психология, архитектура, экология, сельское хозяйство, машиностроение.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7AD20D1-EB3C-4D59-A451-E9670FD86C70}"/>
              </a:ext>
            </a:extLst>
          </p:cNvPr>
          <p:cNvSpPr/>
          <p:nvPr/>
        </p:nvSpPr>
        <p:spPr>
          <a:xfrm>
            <a:off x="3352800" y="1943949"/>
            <a:ext cx="1298545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обучающихся 8-11 классов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62E56071-894F-4C79-8DDA-2BAD477C0AE2}"/>
              </a:ext>
            </a:extLst>
          </p:cNvPr>
          <p:cNvSpPr/>
          <p:nvPr/>
        </p:nvSpPr>
        <p:spPr>
          <a:xfrm>
            <a:off x="3471825" y="1509415"/>
            <a:ext cx="1054135" cy="461665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2 459 </a:t>
            </a:r>
            <a:endParaRPr lang="ru-RU" sz="2700" b="1" dirty="0">
              <a:solidFill>
                <a:srgbClr val="1F5D7F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47F38358-5C9E-453A-BF7D-CCA7A18C3BAC}"/>
              </a:ext>
            </a:extLst>
          </p:cNvPr>
          <p:cNvSpPr/>
          <p:nvPr/>
        </p:nvSpPr>
        <p:spPr>
          <a:xfrm>
            <a:off x="5524500" y="1968416"/>
            <a:ext cx="1485900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образовательных организаций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B7705933-CE2F-4933-B2F3-DAAEEDD0D94B}"/>
              </a:ext>
            </a:extLst>
          </p:cNvPr>
          <p:cNvSpPr/>
          <p:nvPr/>
        </p:nvSpPr>
        <p:spPr>
          <a:xfrm>
            <a:off x="5921886" y="1504950"/>
            <a:ext cx="669414" cy="461665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  <a:endParaRPr lang="ru-RU" sz="2700" b="1" dirty="0">
              <a:solidFill>
                <a:srgbClr val="1F5D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0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5295" t="32514" r="500" b="30100"/>
          <a:stretch/>
        </p:blipFill>
        <p:spPr>
          <a:xfrm>
            <a:off x="-9525" y="57150"/>
            <a:ext cx="9229725" cy="5286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42962" y="116679"/>
            <a:ext cx="560543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ОТКРЫТЫЙ ГОРОДСКОЙ ЧЕМПИОНАТ</a:t>
            </a:r>
            <a:endParaRPr lang="en-US" sz="2000" b="1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E4F4A16-A742-49AF-9C61-2BD3DB2F25AC}"/>
              </a:ext>
            </a:extLst>
          </p:cNvPr>
          <p:cNvSpPr/>
          <p:nvPr/>
        </p:nvSpPr>
        <p:spPr>
          <a:xfrm>
            <a:off x="342901" y="1647706"/>
            <a:ext cx="5219700" cy="335476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8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 рамках дисциплин Чемпионата выделяются следующие компетенции: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аналитическая;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проектная;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организационно-управленческая;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коммуникативная;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креативная. </a:t>
            </a:r>
          </a:p>
          <a:p>
            <a:endParaRPr lang="ru-RU" sz="14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latin typeface="+mj-lt"/>
                <a:cs typeface="Arial" panose="020B0604020202020204" pitchFamily="34" charset="0"/>
              </a:rPr>
              <a:t>Операторы дисциплин: МАОУ Лицей № 9 «Лидер», МАОУ СШ №32, МАОУ СШ №158 «Грани», МБОУ СШ №155, МАОУ Лицей №7, МАОУ СШ «Комплекс Покровский».</a:t>
            </a:r>
          </a:p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932173A-8945-4E22-AD9B-EF1EDC41B8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389" y="666750"/>
            <a:ext cx="1698411" cy="2057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F70BA44-A387-4CFE-8116-145EE711AD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544" y="666750"/>
            <a:ext cx="1633656" cy="1219201"/>
          </a:xfrm>
          <a:prstGeom prst="rect">
            <a:avLst/>
          </a:prstGeom>
        </p:spPr>
      </p:pic>
      <p:pic>
        <p:nvPicPr>
          <p:cNvPr id="2050" name="Picture 2" descr="https://kimc.ms/detyam/chempionat/300x200_white_logo.jpg">
            <a:extLst>
              <a:ext uri="{FF2B5EF4-FFF2-40B4-BE49-F238E27FC236}">
                <a16:creationId xmlns="" xmlns:a16="http://schemas.microsoft.com/office/drawing/2014/main" id="{D95BD42D-F3A1-4F70-9013-83CA93C7C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0459" y="2724150"/>
            <a:ext cx="3517339" cy="234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2A8410F-88D6-431A-82B5-6EBF52B1AE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545" y="1580688"/>
            <a:ext cx="1633656" cy="114346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D3D8176-5695-4330-9DA5-CEBC6D41C806}"/>
              </a:ext>
            </a:extLst>
          </p:cNvPr>
          <p:cNvSpPr/>
          <p:nvPr/>
        </p:nvSpPr>
        <p:spPr>
          <a:xfrm>
            <a:off x="342900" y="709568"/>
            <a:ext cx="1866900" cy="69249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Участники - районные команды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г. Красноярска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D19F3E59-211D-4F9E-ACEB-74C95EBB32B1}"/>
              </a:ext>
            </a:extLst>
          </p:cNvPr>
          <p:cNvSpPr/>
          <p:nvPr/>
        </p:nvSpPr>
        <p:spPr>
          <a:xfrm>
            <a:off x="2514601" y="1047750"/>
            <a:ext cx="1224948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обучающихся 12-17 лет</a:t>
            </a:r>
            <a:endParaRPr lang="ru-RU" sz="1400" b="1" dirty="0">
              <a:latin typeface="+mj-l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C65D835-465F-414A-AD80-ABFC0C9B1CC9}"/>
              </a:ext>
            </a:extLst>
          </p:cNvPr>
          <p:cNvSpPr/>
          <p:nvPr/>
        </p:nvSpPr>
        <p:spPr>
          <a:xfrm>
            <a:off x="2781824" y="635675"/>
            <a:ext cx="669414" cy="461665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580</a:t>
            </a:r>
            <a:endParaRPr lang="ru-RU" sz="2700" b="1" dirty="0">
              <a:solidFill>
                <a:srgbClr val="1F5D7F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47FF70EE-E727-4023-BDB8-7347DA60EFB6}"/>
              </a:ext>
            </a:extLst>
          </p:cNvPr>
          <p:cNvSpPr/>
          <p:nvPr/>
        </p:nvSpPr>
        <p:spPr>
          <a:xfrm>
            <a:off x="3969805" y="590550"/>
            <a:ext cx="650306" cy="461665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endParaRPr lang="ru-RU" sz="2700" b="1" dirty="0">
              <a:solidFill>
                <a:srgbClr val="1F5D7F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7B302234-7C4A-411C-9C93-0700EEAC565A}"/>
              </a:ext>
            </a:extLst>
          </p:cNvPr>
          <p:cNvSpPr/>
          <p:nvPr/>
        </p:nvSpPr>
        <p:spPr>
          <a:xfrm>
            <a:off x="4038600" y="1047750"/>
            <a:ext cx="914400" cy="26161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команд</a:t>
            </a:r>
            <a:endParaRPr lang="ru-RU" sz="1400" b="1" dirty="0">
              <a:latin typeface="+mj-lt"/>
            </a:endParaRPr>
          </a:p>
        </p:txBody>
      </p:sp>
      <p:sp>
        <p:nvSpPr>
          <p:cNvPr id="23" name="AutoShape 5">
            <a:extLst>
              <a:ext uri="{FF2B5EF4-FFF2-40B4-BE49-F238E27FC236}">
                <a16:creationId xmlns="" xmlns:a16="http://schemas.microsoft.com/office/drawing/2014/main" id="{EF7778ED-154C-4AE4-88A2-F30CE0653FA9}"/>
              </a:ext>
            </a:extLst>
          </p:cNvPr>
          <p:cNvSpPr/>
          <p:nvPr/>
        </p:nvSpPr>
        <p:spPr>
          <a:xfrm rot="16200000">
            <a:off x="2683552" y="-898437"/>
            <a:ext cx="5674" cy="4838024"/>
          </a:xfrm>
          <a:prstGeom prst="line">
            <a:avLst/>
          </a:prstGeom>
          <a:ln w="2857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5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FB364D6-AF4E-4AAC-9A1C-0B00AABF2A33}"/>
              </a:ext>
            </a:extLst>
          </p:cNvPr>
          <p:cNvSpPr/>
          <p:nvPr/>
        </p:nvSpPr>
        <p:spPr>
          <a:xfrm>
            <a:off x="875778" y="1260217"/>
            <a:ext cx="4953523" cy="969496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Создавать условия для становления успешной личности, раскрытия всех талантов и способностей каждого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E760ABE5-374F-45B8-959B-1F844139B8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500" b="30100"/>
          <a:stretch>
            <a:fillRect/>
          </a:stretch>
        </p:blipFill>
        <p:spPr>
          <a:xfrm>
            <a:off x="-76201" y="86531"/>
            <a:ext cx="9220201" cy="504019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5B604F43-9D40-42E2-B130-8CC21D2504BA}"/>
              </a:ext>
            </a:extLst>
          </p:cNvPr>
          <p:cNvSpPr txBox="1"/>
          <p:nvPr/>
        </p:nvSpPr>
        <p:spPr>
          <a:xfrm>
            <a:off x="608354" y="133350"/>
            <a:ext cx="6859246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ОБРАЗОВАТЕЛЬНАЯ УРБАНИСТИКА</a:t>
            </a:r>
            <a:endParaRPr lang="en-US" sz="2400" b="1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AutoShape 10">
            <a:extLst>
              <a:ext uri="{FF2B5EF4-FFF2-40B4-BE49-F238E27FC236}">
                <a16:creationId xmlns="" xmlns:a16="http://schemas.microsoft.com/office/drawing/2014/main" id="{BEA05ED8-1532-477D-BDFC-7ADEC6417392}"/>
              </a:ext>
            </a:extLst>
          </p:cNvPr>
          <p:cNvSpPr/>
          <p:nvPr/>
        </p:nvSpPr>
        <p:spPr>
          <a:xfrm>
            <a:off x="925020" y="2495550"/>
            <a:ext cx="465555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6FAC2BB-1A17-4AF5-BB7F-5316FDFCE0C4}"/>
              </a:ext>
            </a:extLst>
          </p:cNvPr>
          <p:cNvSpPr/>
          <p:nvPr/>
        </p:nvSpPr>
        <p:spPr>
          <a:xfrm>
            <a:off x="2761398" y="781050"/>
            <a:ext cx="982802" cy="353943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ЗАДАЧА</a:t>
            </a:r>
            <a:endParaRPr lang="ru-RU" sz="2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A37AF03-5BB3-45AB-B3A3-8064D67192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48" y="794579"/>
            <a:ext cx="3015752" cy="406317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50" name="Picture 2" descr="https://avatars.mds.yandex.net/get-altay/1784631/2a0000016ae31b0161ce08cb4e188c4d539d/XX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62" y="3028950"/>
            <a:ext cx="270543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zapad24.ru/uploads/posts/2017-04/1493091908_f6aydevbhdw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7017" y="3028950"/>
            <a:ext cx="299376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67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40EF4C4-9F1A-4050-9F9C-E955E2CD5C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8684" y="2964450"/>
            <a:ext cx="3189589" cy="2160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E760ABE5-374F-45B8-959B-1F844139B8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2514" r="500" b="30100"/>
          <a:stretch>
            <a:fillRect/>
          </a:stretch>
        </p:blipFill>
        <p:spPr>
          <a:xfrm>
            <a:off x="-1" y="85375"/>
            <a:ext cx="9144001" cy="657575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5B604F43-9D40-42E2-B130-8CC21D2504BA}"/>
              </a:ext>
            </a:extLst>
          </p:cNvPr>
          <p:cNvSpPr txBox="1"/>
          <p:nvPr/>
        </p:nvSpPr>
        <p:spPr>
          <a:xfrm>
            <a:off x="609600" y="209550"/>
            <a:ext cx="78089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5FDFF"/>
                </a:solidFill>
                <a:latin typeface="+mj-lt"/>
                <a:cs typeface="Times New Roman" pitchFamily="18" charset="0"/>
              </a:rPr>
              <a:t>ДОБРОВОЛЬЧЕСКАЯ (ВОЛОНТЕРСКАЯ) ДЕЯТЕЛЬНОСТЬ</a:t>
            </a:r>
            <a:endParaRPr lang="en-US" sz="2400" b="1" dirty="0">
              <a:solidFill>
                <a:srgbClr val="F5FD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1506124-8C92-45DE-B99A-652B92B93FFF}"/>
              </a:ext>
            </a:extLst>
          </p:cNvPr>
          <p:cNvSpPr/>
          <p:nvPr/>
        </p:nvSpPr>
        <p:spPr>
          <a:xfrm>
            <a:off x="458768" y="1229145"/>
            <a:ext cx="4830960" cy="309315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2200" b="1" dirty="0">
                <a:latin typeface="+mj-lt"/>
                <a:cs typeface="Arial" panose="020B0604020202020204" pitchFamily="34" charset="0"/>
              </a:rPr>
              <a:t>Добровольческие (волонтерские) объединения г. Красноярска</a:t>
            </a:r>
          </a:p>
          <a:p>
            <a:pPr algn="ctr"/>
            <a:r>
              <a:rPr lang="ru-RU" sz="33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90 образовательных организаций</a:t>
            </a:r>
          </a:p>
          <a:p>
            <a:pPr algn="ctr"/>
            <a:endParaRPr lang="ru-RU" sz="2000" b="1" dirty="0">
              <a:latin typeface="+mj-lt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48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12 053 </a:t>
            </a:r>
            <a:r>
              <a:rPr lang="ru-RU" sz="33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человек</a:t>
            </a:r>
            <a:endParaRPr lang="ru-RU" sz="2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098" name="Picture 2" descr="https://xn--d1acqdamb4hf.xn--p1ai/upload/iblock/84e/my_pomogaem.jpg">
            <a:extLst>
              <a:ext uri="{FF2B5EF4-FFF2-40B4-BE49-F238E27FC236}">
                <a16:creationId xmlns="" xmlns:a16="http://schemas.microsoft.com/office/drawing/2014/main" id="{3633B4BC-93EC-4115-B1D1-6ED91E00C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794925"/>
            <a:ext cx="166628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46.userapi.com/impg/9DygUijVQVprBYwhwiIVyqzfgj2rQSRpoC_RJw/DBvb4DnClSM.jpg?size=1280x1280&amp;quality=95&amp;sign=30fbb7b81c7c43c0e5952b8928ae5090&amp;type=album">
            <a:extLst>
              <a:ext uri="{FF2B5EF4-FFF2-40B4-BE49-F238E27FC236}">
                <a16:creationId xmlns="" xmlns:a16="http://schemas.microsoft.com/office/drawing/2014/main" id="{C01F86CA-F69B-4A16-A91C-2E96E5469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800" y="151492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9997407-EB20-4F9E-B317-6E207C9262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800" y="794925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3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E760ABE5-374F-45B8-959B-1F844139B8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500" b="30100"/>
          <a:stretch>
            <a:fillRect/>
          </a:stretch>
        </p:blipFill>
        <p:spPr>
          <a:xfrm>
            <a:off x="-76201" y="86531"/>
            <a:ext cx="9220201" cy="580219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5B604F43-9D40-42E2-B130-8CC21D2504BA}"/>
              </a:ext>
            </a:extLst>
          </p:cNvPr>
          <p:cNvSpPr txBox="1"/>
          <p:nvPr/>
        </p:nvSpPr>
        <p:spPr>
          <a:xfrm>
            <a:off x="649268" y="209550"/>
            <a:ext cx="78089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ОБЩЕСТВЕННАЯ ДЕЯТЕЛЬНОСТЬ</a:t>
            </a:r>
            <a:endParaRPr lang="en-US" sz="2400" b="1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0" name="Google Shape;722;p47">
            <a:extLst>
              <a:ext uri="{FF2B5EF4-FFF2-40B4-BE49-F238E27FC236}">
                <a16:creationId xmlns="" xmlns:a16="http://schemas.microsoft.com/office/drawing/2014/main" id="{1B7B1B99-C5DF-4DB3-BADD-A1573F1AC7FD}"/>
              </a:ext>
            </a:extLst>
          </p:cNvPr>
          <p:cNvGrpSpPr/>
          <p:nvPr/>
        </p:nvGrpSpPr>
        <p:grpSpPr>
          <a:xfrm>
            <a:off x="7010400" y="3323659"/>
            <a:ext cx="183229" cy="183219"/>
            <a:chOff x="1923675" y="1633650"/>
            <a:chExt cx="436000" cy="435975"/>
          </a:xfrm>
          <a:solidFill>
            <a:schemeClr val="tx2"/>
          </a:solidFill>
        </p:grpSpPr>
        <p:sp>
          <p:nvSpPr>
            <p:cNvPr id="11" name="Google Shape;723;p47">
              <a:extLst>
                <a:ext uri="{FF2B5EF4-FFF2-40B4-BE49-F238E27FC236}">
                  <a16:creationId xmlns="" xmlns:a16="http://schemas.microsoft.com/office/drawing/2014/main" id="{4F63E93D-2F7B-4B40-BE7C-51D3D43E66A4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724;p47">
              <a:extLst>
                <a:ext uri="{FF2B5EF4-FFF2-40B4-BE49-F238E27FC236}">
                  <a16:creationId xmlns="" xmlns:a16="http://schemas.microsoft.com/office/drawing/2014/main" id="{C62D2FF9-56C1-4F13-8155-78902116F07A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725;p47">
              <a:extLst>
                <a:ext uri="{FF2B5EF4-FFF2-40B4-BE49-F238E27FC236}">
                  <a16:creationId xmlns="" xmlns:a16="http://schemas.microsoft.com/office/drawing/2014/main" id="{1128A0CB-7BFD-4D6B-BC37-1055AD660FDE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726;p47">
              <a:extLst>
                <a:ext uri="{FF2B5EF4-FFF2-40B4-BE49-F238E27FC236}">
                  <a16:creationId xmlns="" xmlns:a16="http://schemas.microsoft.com/office/drawing/2014/main" id="{48430834-81C6-40E6-8179-4FB92EAB198F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727;p47">
              <a:extLst>
                <a:ext uri="{FF2B5EF4-FFF2-40B4-BE49-F238E27FC236}">
                  <a16:creationId xmlns="" xmlns:a16="http://schemas.microsoft.com/office/drawing/2014/main" id="{FDD08A36-6B07-4D2E-A489-03563B289890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728;p47">
              <a:extLst>
                <a:ext uri="{FF2B5EF4-FFF2-40B4-BE49-F238E27FC236}">
                  <a16:creationId xmlns="" xmlns:a16="http://schemas.microsoft.com/office/drawing/2014/main" id="{0D3B0234-67A7-40E2-A2CD-D6E6A907C6E3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121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" name="Google Shape;722;p47">
            <a:extLst>
              <a:ext uri="{FF2B5EF4-FFF2-40B4-BE49-F238E27FC236}">
                <a16:creationId xmlns="" xmlns:a16="http://schemas.microsoft.com/office/drawing/2014/main" id="{44237F1C-BAAE-49C3-BB2A-7F76FA0D078A}"/>
              </a:ext>
            </a:extLst>
          </p:cNvPr>
          <p:cNvGrpSpPr/>
          <p:nvPr/>
        </p:nvGrpSpPr>
        <p:grpSpPr>
          <a:xfrm>
            <a:off x="622959" y="1053186"/>
            <a:ext cx="183229" cy="183219"/>
            <a:chOff x="1923675" y="1633650"/>
            <a:chExt cx="436000" cy="435975"/>
          </a:xfrm>
          <a:solidFill>
            <a:schemeClr val="tx2"/>
          </a:solidFill>
        </p:grpSpPr>
        <p:sp>
          <p:nvSpPr>
            <p:cNvPr id="20" name="Google Shape;723;p47">
              <a:extLst>
                <a:ext uri="{FF2B5EF4-FFF2-40B4-BE49-F238E27FC236}">
                  <a16:creationId xmlns="" xmlns:a16="http://schemas.microsoft.com/office/drawing/2014/main" id="{F5A37E64-56DD-4584-A5E0-AB4C50717255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12700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" name="Google Shape;724;p47">
              <a:extLst>
                <a:ext uri="{FF2B5EF4-FFF2-40B4-BE49-F238E27FC236}">
                  <a16:creationId xmlns="" xmlns:a16="http://schemas.microsoft.com/office/drawing/2014/main" id="{D3BFE23A-2049-4297-BDCB-28E394C41441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12700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" name="Google Shape;725;p47">
              <a:extLst>
                <a:ext uri="{FF2B5EF4-FFF2-40B4-BE49-F238E27FC236}">
                  <a16:creationId xmlns="" xmlns:a16="http://schemas.microsoft.com/office/drawing/2014/main" id="{88682187-9678-4BA8-8367-BF70B5FE70C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12700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Google Shape;726;p47">
              <a:extLst>
                <a:ext uri="{FF2B5EF4-FFF2-40B4-BE49-F238E27FC236}">
                  <a16:creationId xmlns="" xmlns:a16="http://schemas.microsoft.com/office/drawing/2014/main" id="{CE2BDC8E-3DFB-44E0-985D-B7811B8111F2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12700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4" name="Google Shape;727;p47">
              <a:extLst>
                <a:ext uri="{FF2B5EF4-FFF2-40B4-BE49-F238E27FC236}">
                  <a16:creationId xmlns="" xmlns:a16="http://schemas.microsoft.com/office/drawing/2014/main" id="{9E0291E4-9E63-48C3-A19D-E6607C81B31F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12700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5" name="Google Shape;728;p47">
              <a:extLst>
                <a:ext uri="{FF2B5EF4-FFF2-40B4-BE49-F238E27FC236}">
                  <a16:creationId xmlns="" xmlns:a16="http://schemas.microsoft.com/office/drawing/2014/main" id="{24C7EB2E-0EAD-4986-ACD2-82C05B142532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12700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19050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51053F8-06E2-43EC-9B82-D58162537964}"/>
              </a:ext>
            </a:extLst>
          </p:cNvPr>
          <p:cNvSpPr/>
          <p:nvPr/>
        </p:nvSpPr>
        <p:spPr>
          <a:xfrm>
            <a:off x="1066800" y="963737"/>
            <a:ext cx="7620000" cy="1277273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7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ru-RU" sz="20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336 детских общественных объединений </a:t>
            </a:r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реализуют свою деятельность на муниципальном уровне на базе </a:t>
            </a:r>
            <a:r>
              <a:rPr lang="ru-RU" sz="20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105 общеобразовательных организаций </a:t>
            </a:r>
            <a:r>
              <a:rPr lang="ru-RU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(94,6%), включая органы ученического самоуправления</a:t>
            </a:r>
          </a:p>
        </p:txBody>
      </p:sp>
      <p:pic>
        <p:nvPicPr>
          <p:cNvPr id="5122" name="Picture 2" descr="https://sun9-9.userapi.com/impg/wVOHA8P6s3FzobTGt70V-OhBKftmtNNlIyKSow/1WkwnBbA_Nc.jpg?size=2560x1707&amp;quality=95&amp;sign=afdb5a28460cd1b78fc74c57e9fef973&amp;type=album">
            <a:extLst>
              <a:ext uri="{FF2B5EF4-FFF2-40B4-BE49-F238E27FC236}">
                <a16:creationId xmlns="" xmlns:a16="http://schemas.microsoft.com/office/drawing/2014/main" id="{3D8F5EAB-CD61-4D97-AF41-42A361DB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759106"/>
            <a:ext cx="3097419" cy="206537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 Красноярске прошло посвящение учеников в ряды учащихся «5РДШ класса»">
            <a:extLst>
              <a:ext uri="{FF2B5EF4-FFF2-40B4-BE49-F238E27FC236}">
                <a16:creationId xmlns="" xmlns:a16="http://schemas.microsoft.com/office/drawing/2014/main" id="{528F131D-4A81-447D-B706-EE005487A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2759105"/>
            <a:ext cx="3099267" cy="20653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Сотрудники краевой Госавтоинспекции посетили профильную смену ЮИД">
            <a:extLst>
              <a:ext uri="{FF2B5EF4-FFF2-40B4-BE49-F238E27FC236}">
                <a16:creationId xmlns="" xmlns:a16="http://schemas.microsoft.com/office/drawing/2014/main" id="{6686B9F5-81DB-4602-B66D-33B453DF0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5200" y="2759106"/>
            <a:ext cx="2166935" cy="20653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81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E760ABE5-374F-45B8-959B-1F844139B8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500" b="30100"/>
          <a:stretch>
            <a:fillRect/>
          </a:stretch>
        </p:blipFill>
        <p:spPr>
          <a:xfrm>
            <a:off x="-1" y="68231"/>
            <a:ext cx="9144001" cy="522319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5B604F43-9D40-42E2-B130-8CC21D2504BA}"/>
              </a:ext>
            </a:extLst>
          </p:cNvPr>
          <p:cNvSpPr txBox="1"/>
          <p:nvPr/>
        </p:nvSpPr>
        <p:spPr>
          <a:xfrm>
            <a:off x="573068" y="144788"/>
            <a:ext cx="78089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ОБЩЕСТВЕННАЯ ДЕЯТЕЛЬНОСТЬ</a:t>
            </a:r>
            <a:endParaRPr lang="en-US" sz="2400" b="1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D298618-2D9A-4164-9C2B-9675EF7F93E1}"/>
              </a:ext>
            </a:extLst>
          </p:cNvPr>
          <p:cNvSpPr/>
          <p:nvPr/>
        </p:nvSpPr>
        <p:spPr>
          <a:xfrm>
            <a:off x="471619" y="1314450"/>
            <a:ext cx="6122269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Активисты Российского движения школьников            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58D3C8A0-3C3A-46CB-8516-CE7BC1B7C344}"/>
              </a:ext>
            </a:extLst>
          </p:cNvPr>
          <p:cNvSpPr/>
          <p:nvPr/>
        </p:nvSpPr>
        <p:spPr>
          <a:xfrm>
            <a:off x="685800" y="704671"/>
            <a:ext cx="1282110" cy="50783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3000" b="1" dirty="0" smtClean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40000 </a:t>
            </a:r>
            <a:endParaRPr lang="ru-RU" sz="3000" b="1" dirty="0">
              <a:solidFill>
                <a:srgbClr val="1F5D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C91DF034-9EDA-4F08-99E0-53D0448E0AD5}"/>
              </a:ext>
            </a:extLst>
          </p:cNvPr>
          <p:cNvSpPr/>
          <p:nvPr/>
        </p:nvSpPr>
        <p:spPr>
          <a:xfrm>
            <a:off x="3532753" y="704670"/>
            <a:ext cx="889583" cy="50783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3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46802B1-2405-406C-895F-EDCC435C3EBA}"/>
              </a:ext>
            </a:extLst>
          </p:cNvPr>
          <p:cNvSpPr/>
          <p:nvPr/>
        </p:nvSpPr>
        <p:spPr>
          <a:xfrm>
            <a:off x="1790700" y="819150"/>
            <a:ext cx="1354602" cy="292388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обучающихся</a:t>
            </a:r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ru-RU" sz="1200" b="1" dirty="0"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667C5DC-C12A-4D95-A61B-7EB7F19EEEC9}"/>
              </a:ext>
            </a:extLst>
          </p:cNvPr>
          <p:cNvSpPr/>
          <p:nvPr/>
        </p:nvSpPr>
        <p:spPr>
          <a:xfrm>
            <a:off x="4359716" y="784652"/>
            <a:ext cx="2234172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общеобразовательных организаций</a:t>
            </a:r>
            <a:endParaRPr lang="ru-RU" sz="1400" b="1" dirty="0">
              <a:latin typeface="+mj-lt"/>
            </a:endParaRPr>
          </a:p>
        </p:txBody>
      </p:sp>
      <p:pic>
        <p:nvPicPr>
          <p:cNvPr id="6146" name="Picture 2" descr="https://sun9-13.userapi.com/impg/v3qYavj6j1RyRG2NAm497kgLKR5WOeW6ZidjFA/31tXf6tKGR4.jpg?size=1600x720&amp;quality=95&amp;sign=0203f02890823ce7b470eba56ea15bf6&amp;type=album">
            <a:extLst>
              <a:ext uri="{FF2B5EF4-FFF2-40B4-BE49-F238E27FC236}">
                <a16:creationId xmlns="" xmlns:a16="http://schemas.microsoft.com/office/drawing/2014/main" id="{39F9BBF2-A069-4050-BB41-1179D7654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99"/>
          <a:stretch/>
        </p:blipFill>
        <p:spPr bwMode="auto">
          <a:xfrm>
            <a:off x="101316" y="3219450"/>
            <a:ext cx="3213384" cy="174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68.userapi.com/impg/jYG8LV0Zsts8I4wjB9HLeoe-Km3XWHkiN8VRKA/pXq_maKoWy0.jpg?size=1255x875&amp;quality=95&amp;sign=1df442c385ef77a233613673f2e8539d&amp;type=album">
            <a:extLst>
              <a:ext uri="{FF2B5EF4-FFF2-40B4-BE49-F238E27FC236}">
                <a16:creationId xmlns="" xmlns:a16="http://schemas.microsoft.com/office/drawing/2014/main" id="{AE30D133-AD2A-410D-BCA6-063EF9727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4232" y="3333605"/>
            <a:ext cx="2988469" cy="16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70.userapi.com/impg/CMVcukdwLSSZ7QAYmlj4woEmDlxYYGQs0RVU0w/KXv5xsSgvGg.jpg?size=2560x1707&amp;quality=95&amp;sign=2576af72f42019bb9075cdd57e9d4f0f&amp;type=album">
            <a:extLst>
              <a:ext uri="{FF2B5EF4-FFF2-40B4-BE49-F238E27FC236}">
                <a16:creationId xmlns="" xmlns:a16="http://schemas.microsoft.com/office/drawing/2014/main" id="{7CAFE62F-A314-480B-8567-5301E0DB2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43"/>
          <a:stretch/>
        </p:blipFill>
        <p:spPr bwMode="auto">
          <a:xfrm>
            <a:off x="6438900" y="3340932"/>
            <a:ext cx="2562963" cy="166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Вектор | Твое Время в Красноярске">
            <a:extLst>
              <a:ext uri="{FF2B5EF4-FFF2-40B4-BE49-F238E27FC236}">
                <a16:creationId xmlns="" xmlns:a16="http://schemas.microsoft.com/office/drawing/2014/main" id="{75F6B92D-C82F-4FC6-BDC4-BC86A9584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67455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90118922"/>
              </p:ext>
            </p:extLst>
          </p:nvPr>
        </p:nvGraphicFramePr>
        <p:xfrm>
          <a:off x="836586" y="1966773"/>
          <a:ext cx="7431115" cy="1374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71825" y="1701656"/>
            <a:ext cx="2527391" cy="292388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lang="ru-RU" sz="1600" b="1" dirty="0"/>
              <a:t>Реализуемые направления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80590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E760ABE5-374F-45B8-959B-1F844139B8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500" b="30100"/>
          <a:stretch>
            <a:fillRect/>
          </a:stretch>
        </p:blipFill>
        <p:spPr>
          <a:xfrm>
            <a:off x="-1" y="57150"/>
            <a:ext cx="9144001" cy="52231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5400000">
            <a:off x="791548" y="3220540"/>
            <a:ext cx="2318436" cy="0"/>
          </a:xfrm>
          <a:prstGeom prst="line">
            <a:avLst/>
          </a:prstGeom>
          <a:ln w="2857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8">
            <a:extLst>
              <a:ext uri="{FF2B5EF4-FFF2-40B4-BE49-F238E27FC236}">
                <a16:creationId xmlns="" xmlns:a16="http://schemas.microsoft.com/office/drawing/2014/main" id="{EA0CE4C0-34BA-4BCA-8B79-6FDD631E0FE9}"/>
              </a:ext>
            </a:extLst>
          </p:cNvPr>
          <p:cNvSpPr txBox="1"/>
          <p:nvPr/>
        </p:nvSpPr>
        <p:spPr>
          <a:xfrm>
            <a:off x="640197" y="133350"/>
            <a:ext cx="637020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ДЕТСКИЕ ОБЩЕСТВЕННЫЕ ОРГАНИЗАЦИИ</a:t>
            </a:r>
            <a:endParaRPr lang="en-US" sz="2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F39EFC6-5A9B-481A-A272-0891783012CC}"/>
              </a:ext>
            </a:extLst>
          </p:cNvPr>
          <p:cNvSpPr/>
          <p:nvPr/>
        </p:nvSpPr>
        <p:spPr>
          <a:xfrm>
            <a:off x="3678882" y="1390650"/>
            <a:ext cx="1493976" cy="53091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05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военно-спортивного и военно-патриотического клуба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3E217AD-021E-48BB-B928-7D1809C5C473}"/>
              </a:ext>
            </a:extLst>
          </p:cNvPr>
          <p:cNvSpPr/>
          <p:nvPr/>
        </p:nvSpPr>
        <p:spPr>
          <a:xfrm>
            <a:off x="4055182" y="882819"/>
            <a:ext cx="520335" cy="507832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5BF57CD5-33CA-42B0-8533-7DC7FD12E3B7}"/>
              </a:ext>
            </a:extLst>
          </p:cNvPr>
          <p:cNvSpPr/>
          <p:nvPr/>
        </p:nvSpPr>
        <p:spPr>
          <a:xfrm>
            <a:off x="5452464" y="906346"/>
            <a:ext cx="948337" cy="507832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F73E06AB-CF57-4FDA-875E-5B55D4397061}"/>
              </a:ext>
            </a:extLst>
          </p:cNvPr>
          <p:cNvSpPr/>
          <p:nvPr/>
        </p:nvSpPr>
        <p:spPr>
          <a:xfrm>
            <a:off x="533759" y="1429313"/>
            <a:ext cx="857771" cy="23083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2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отряд ИЮД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7D750C8B-D8DC-4B37-BF56-A26993AE0D22}"/>
              </a:ext>
            </a:extLst>
          </p:cNvPr>
          <p:cNvSpPr/>
          <p:nvPr/>
        </p:nvSpPr>
        <p:spPr>
          <a:xfrm>
            <a:off x="571500" y="895350"/>
            <a:ext cx="840936" cy="507832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5F357E7D-8B95-41CE-B1B3-A9CC16B85F5F}"/>
              </a:ext>
            </a:extLst>
          </p:cNvPr>
          <p:cNvSpPr/>
          <p:nvPr/>
        </p:nvSpPr>
        <p:spPr>
          <a:xfrm>
            <a:off x="2406072" y="895350"/>
            <a:ext cx="306334" cy="507832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98D09E7-5FA1-4DCB-9ED3-D6AE3F1A6E08}"/>
              </a:ext>
            </a:extLst>
          </p:cNvPr>
          <p:cNvSpPr/>
          <p:nvPr/>
        </p:nvSpPr>
        <p:spPr>
          <a:xfrm>
            <a:off x="339488" y="2081088"/>
            <a:ext cx="1540955" cy="2250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49"/>
              </a:lnSpc>
              <a:spcBef>
                <a:spcPct val="0"/>
              </a:spcBef>
            </a:pPr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91 </a:t>
            </a:r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общеобразовательная организация  (81,98%)</a:t>
            </a:r>
          </a:p>
          <a:p>
            <a:pPr>
              <a:lnSpc>
                <a:spcPts val="1349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организует работу по профилактике детского дорожно- транспортного травматизма, пропаганде правил дорожного движения (безопасного поведения на улицах и дорогах города)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2FBBF8F-8415-4088-9494-9E98AEBFE498}"/>
              </a:ext>
            </a:extLst>
          </p:cNvPr>
          <p:cNvSpPr/>
          <p:nvPr/>
        </p:nvSpPr>
        <p:spPr>
          <a:xfrm>
            <a:off x="7010401" y="1924050"/>
            <a:ext cx="1655265" cy="278537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15 </a:t>
            </a:r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общеобразовательных</a:t>
            </a:r>
          </a:p>
          <a:p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организаций открывают</a:t>
            </a:r>
          </a:p>
          <a:p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объединения театрального направления</a:t>
            </a:r>
          </a:p>
          <a:p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 2023г.  –2 </a:t>
            </a:r>
            <a:r>
              <a:rPr 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общеобразовательные</a:t>
            </a:r>
          </a:p>
          <a:p>
            <a:r>
              <a:rPr 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организации</a:t>
            </a:r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</a:t>
            </a:r>
          </a:p>
          <a:p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 2024 – 9 </a:t>
            </a:r>
            <a:r>
              <a:rPr 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общеобразовательных</a:t>
            </a:r>
          </a:p>
          <a:p>
            <a:r>
              <a:rPr 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организаций </a:t>
            </a:r>
            <a:endParaRPr lang="ru-RU" sz="12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4F4F565-5584-49FF-9832-29119DE01097}"/>
              </a:ext>
            </a:extLst>
          </p:cNvPr>
          <p:cNvSpPr/>
          <p:nvPr/>
        </p:nvSpPr>
        <p:spPr>
          <a:xfrm>
            <a:off x="1981200" y="1924050"/>
            <a:ext cx="1638300" cy="278537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</a:t>
            </a:r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общеобразовательных организаций (5,45%), в которых осуществляют свою деятельность детские</a:t>
            </a:r>
          </a:p>
          <a:p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общественные объединения, входящие в состав регионального детско-юношеского общественного движения «Краевой  школьный парламент»</a:t>
            </a:r>
          </a:p>
        </p:txBody>
      </p:sp>
      <p:sp>
        <p:nvSpPr>
          <p:cNvPr id="29" name="AutoShape 5">
            <a:extLst>
              <a:ext uri="{FF2B5EF4-FFF2-40B4-BE49-F238E27FC236}">
                <a16:creationId xmlns="" xmlns:a16="http://schemas.microsoft.com/office/drawing/2014/main" id="{F09A4A3F-C695-4C46-9884-38BBB7B33F57}"/>
              </a:ext>
            </a:extLst>
          </p:cNvPr>
          <p:cNvSpPr/>
          <p:nvPr/>
        </p:nvSpPr>
        <p:spPr>
          <a:xfrm rot="16200000">
            <a:off x="2536482" y="3240306"/>
            <a:ext cx="2318436" cy="0"/>
          </a:xfrm>
          <a:prstGeom prst="line">
            <a:avLst/>
          </a:prstGeom>
          <a:ln w="2857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FB5A8BCB-6F44-466E-BB57-AC9025E969F9}"/>
              </a:ext>
            </a:extLst>
          </p:cNvPr>
          <p:cNvSpPr/>
          <p:nvPr/>
        </p:nvSpPr>
        <p:spPr>
          <a:xfrm>
            <a:off x="1950765" y="1384842"/>
            <a:ext cx="1493976" cy="38472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1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общеобразовательных организаций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D54B224-6B12-4779-8C13-F26FA2912110}"/>
              </a:ext>
            </a:extLst>
          </p:cNvPr>
          <p:cNvSpPr/>
          <p:nvPr/>
        </p:nvSpPr>
        <p:spPr>
          <a:xfrm>
            <a:off x="3731202" y="1924050"/>
            <a:ext cx="1368575" cy="93871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    600</a:t>
            </a:r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обучающихся -  участники ММАУ МВСЦ «Патриот»</a:t>
            </a:r>
          </a:p>
        </p:txBody>
      </p:sp>
      <p:sp>
        <p:nvSpPr>
          <p:cNvPr id="31" name="AutoShape 5">
            <a:extLst>
              <a:ext uri="{FF2B5EF4-FFF2-40B4-BE49-F238E27FC236}">
                <a16:creationId xmlns="" xmlns:a16="http://schemas.microsoft.com/office/drawing/2014/main" id="{CAFB35F2-CE27-4B52-B781-56AD01E51019}"/>
              </a:ext>
            </a:extLst>
          </p:cNvPr>
          <p:cNvSpPr/>
          <p:nvPr/>
        </p:nvSpPr>
        <p:spPr>
          <a:xfrm rot="16200000">
            <a:off x="4040196" y="3194392"/>
            <a:ext cx="2318436" cy="0"/>
          </a:xfrm>
          <a:prstGeom prst="line">
            <a:avLst/>
          </a:prstGeom>
          <a:ln w="2857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F1FF382-647D-49AA-9CF7-AF4151C2AEA3}"/>
              </a:ext>
            </a:extLst>
          </p:cNvPr>
          <p:cNvSpPr/>
          <p:nvPr/>
        </p:nvSpPr>
        <p:spPr>
          <a:xfrm>
            <a:off x="5257800" y="1934736"/>
            <a:ext cx="1627109" cy="204671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46 </a:t>
            </a:r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общеобразовательных организаций  (42,34%) принимают участие во Всероссийском детско-юношеском военно-патриотическом</a:t>
            </a:r>
          </a:p>
          <a:p>
            <a:r>
              <a:rPr lang="ru-RU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общественном движении «ЮНАРМИЯ»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8933C25-6339-4478-B333-39341C0AED79}"/>
              </a:ext>
            </a:extLst>
          </p:cNvPr>
          <p:cNvSpPr/>
          <p:nvPr/>
        </p:nvSpPr>
        <p:spPr>
          <a:xfrm>
            <a:off x="5486851" y="1390650"/>
            <a:ext cx="937116" cy="215444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1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обучающихся</a:t>
            </a:r>
          </a:p>
        </p:txBody>
      </p:sp>
      <p:sp>
        <p:nvSpPr>
          <p:cNvPr id="32" name="AutoShape 5">
            <a:extLst>
              <a:ext uri="{FF2B5EF4-FFF2-40B4-BE49-F238E27FC236}">
                <a16:creationId xmlns="" xmlns:a16="http://schemas.microsoft.com/office/drawing/2014/main" id="{E73F367C-EFE5-4F25-9D4D-58D7F0B15C77}"/>
              </a:ext>
            </a:extLst>
          </p:cNvPr>
          <p:cNvSpPr/>
          <p:nvPr/>
        </p:nvSpPr>
        <p:spPr>
          <a:xfrm rot="16200000">
            <a:off x="5763792" y="3220540"/>
            <a:ext cx="2318436" cy="0"/>
          </a:xfrm>
          <a:prstGeom prst="line">
            <a:avLst/>
          </a:prstGeom>
          <a:ln w="2857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79EEDF96-D118-4D47-A9B8-F47A9F913F5E}"/>
              </a:ext>
            </a:extLst>
          </p:cNvPr>
          <p:cNvSpPr/>
          <p:nvPr/>
        </p:nvSpPr>
        <p:spPr>
          <a:xfrm>
            <a:off x="7467600" y="920919"/>
            <a:ext cx="647700" cy="50783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3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E79B7850-E3D2-4FD0-89F8-E77B690C53D9}"/>
              </a:ext>
            </a:extLst>
          </p:cNvPr>
          <p:cNvSpPr/>
          <p:nvPr/>
        </p:nvSpPr>
        <p:spPr>
          <a:xfrm>
            <a:off x="7200900" y="1390650"/>
            <a:ext cx="1638300" cy="41549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2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общеобразовательных организаций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932591" y="2061322"/>
            <a:ext cx="122591" cy="144001"/>
            <a:chOff x="8110364" y="6480611"/>
            <a:chExt cx="424036" cy="491689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8110364" y="6480611"/>
              <a:ext cx="424036" cy="152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8110364" y="6633478"/>
              <a:ext cx="424036" cy="3388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51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E760ABE5-374F-45B8-959B-1F844139B8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500" b="30100"/>
          <a:stretch>
            <a:fillRect/>
          </a:stretch>
        </p:blipFill>
        <p:spPr>
          <a:xfrm>
            <a:off x="76199" y="68231"/>
            <a:ext cx="9144001" cy="5223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100" y="724119"/>
            <a:ext cx="2781300" cy="42783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90562" y="182888"/>
            <a:ext cx="606263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ВЫДАЮЩИЕСЯ ДОСТИЖЕНИЯ УЧАЩИХСЯ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2D18A60-25E3-4897-880F-3701DB940D4B}"/>
              </a:ext>
            </a:extLst>
          </p:cNvPr>
          <p:cNvSpPr/>
          <p:nvPr/>
        </p:nvSpPr>
        <p:spPr>
          <a:xfrm>
            <a:off x="3886200" y="1428750"/>
            <a:ext cx="4495800" cy="152349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Создать в школах первичные организации общероссийского движения детей и молодежи «Большая перемена»</a:t>
            </a:r>
            <a:endParaRPr lang="ru-RU" sz="2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2D18A60-25E3-4897-880F-3701DB940D4B}"/>
              </a:ext>
            </a:extLst>
          </p:cNvPr>
          <p:cNvSpPr/>
          <p:nvPr/>
        </p:nvSpPr>
        <p:spPr>
          <a:xfrm>
            <a:off x="3895725" y="767562"/>
            <a:ext cx="4495800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2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ЗАДАЧА</a:t>
            </a:r>
            <a:endParaRPr lang="ru-RU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E760ABE5-374F-45B8-959B-1F844139B8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500" b="30100"/>
          <a:stretch>
            <a:fillRect/>
          </a:stretch>
        </p:blipFill>
        <p:spPr>
          <a:xfrm>
            <a:off x="-1" y="54553"/>
            <a:ext cx="9144001" cy="52231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8400" y="839899"/>
            <a:ext cx="6576646" cy="109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8D3C8A0-3C3A-46CB-8516-CE7BC1B7C344}"/>
              </a:ext>
            </a:extLst>
          </p:cNvPr>
          <p:cNvSpPr/>
          <p:nvPr/>
        </p:nvSpPr>
        <p:spPr>
          <a:xfrm>
            <a:off x="883340" y="834098"/>
            <a:ext cx="1282110" cy="50783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3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19 000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579791" y="1060782"/>
            <a:ext cx="122591" cy="144001"/>
            <a:chOff x="8110364" y="6480611"/>
            <a:chExt cx="424036" cy="491689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8110364" y="6480611"/>
              <a:ext cx="424036" cy="152867"/>
            </a:xfrm>
            <a:prstGeom prst="line">
              <a:avLst/>
            </a:prstGeom>
            <a:ln w="38100">
              <a:solidFill>
                <a:srgbClr val="1F5D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8110364" y="6633478"/>
              <a:ext cx="424036" cy="338822"/>
            </a:xfrm>
            <a:prstGeom prst="line">
              <a:avLst/>
            </a:prstGeom>
            <a:ln w="38100">
              <a:solidFill>
                <a:srgbClr val="1F5D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D46802B1-2405-406C-895F-EDCC435C3EBA}"/>
              </a:ext>
            </a:extLst>
          </p:cNvPr>
          <p:cNvSpPr/>
          <p:nvPr/>
        </p:nvSpPr>
        <p:spPr>
          <a:xfrm>
            <a:off x="990241" y="1405777"/>
            <a:ext cx="1203022" cy="261610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обучающихся </a:t>
            </a:r>
            <a:endParaRPr lang="ru-RU" sz="1400" b="1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2562079"/>
            <a:ext cx="4572000" cy="1061829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/>
          <a:p>
            <a:r>
              <a:rPr lang="ru-RU" sz="2200" b="1" dirty="0">
                <a:latin typeface="+mj-lt"/>
              </a:rPr>
              <a:t>ЦДО «Престиж», ЦДО «Сова», </a:t>
            </a:r>
          </a:p>
          <a:p>
            <a:r>
              <a:rPr lang="ru-RU" sz="2200" b="1" dirty="0">
                <a:latin typeface="+mj-lt"/>
              </a:rPr>
              <a:t>ЦДО «Спектр», Медиа Мастерская, </a:t>
            </a:r>
            <a:r>
              <a:rPr lang="ru-RU" sz="2200" b="1" dirty="0" err="1">
                <a:latin typeface="+mj-lt"/>
              </a:rPr>
              <a:t>ДДиЮ</a:t>
            </a:r>
            <a:r>
              <a:rPr lang="ru-RU" sz="2200" b="1" dirty="0">
                <a:latin typeface="+mj-lt"/>
              </a:rPr>
              <a:t> № 2, ЦВР, ЦПС, ЦДО № 5</a:t>
            </a:r>
          </a:p>
        </p:txBody>
      </p:sp>
      <p:sp>
        <p:nvSpPr>
          <p:cNvPr id="16" name="AutoShape 5"/>
          <p:cNvSpPr/>
          <p:nvPr/>
        </p:nvSpPr>
        <p:spPr>
          <a:xfrm rot="-5400000">
            <a:off x="4736124" y="-2088174"/>
            <a:ext cx="1" cy="8557846"/>
          </a:xfrm>
          <a:prstGeom prst="line">
            <a:avLst/>
          </a:prstGeom>
          <a:ln w="2857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Нашивка 16"/>
          <p:cNvSpPr/>
          <p:nvPr/>
        </p:nvSpPr>
        <p:spPr>
          <a:xfrm>
            <a:off x="4800600" y="2800350"/>
            <a:ext cx="381000" cy="609600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2582301"/>
            <a:ext cx="3581400" cy="1277273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just"/>
            <a:r>
              <a:rPr lang="ru-RU" sz="2000" b="1" dirty="0">
                <a:latin typeface="+mj-lt"/>
              </a:rPr>
              <a:t>Разработаны краткосрочные и модульные дополнительные общеразвивающие программы</a:t>
            </a:r>
          </a:p>
        </p:txBody>
      </p:sp>
      <p:sp>
        <p:nvSpPr>
          <p:cNvPr id="21" name="TextBox 6"/>
          <p:cNvSpPr txBox="1"/>
          <p:nvPr/>
        </p:nvSpPr>
        <p:spPr>
          <a:xfrm>
            <a:off x="381000" y="188082"/>
            <a:ext cx="8653438" cy="255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РАЗВИТИЕ РЕГИОНАЛЬНОЙ СИСТЕМЫ ДОПОЛНИТЕЛЬНОГО ОБРАЗОВАНИЯ</a:t>
            </a:r>
            <a:endParaRPr lang="en-US" sz="2000" b="1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E760ABE5-374F-45B8-959B-1F844139B8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500" b="30100"/>
          <a:stretch>
            <a:fillRect/>
          </a:stretch>
        </p:blipFill>
        <p:spPr>
          <a:xfrm>
            <a:off x="-1" y="54553"/>
            <a:ext cx="9144001" cy="612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19700" y="1123950"/>
            <a:ext cx="3352800" cy="47705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ru-RU" sz="2800" b="1" dirty="0"/>
              <a:t>30 </a:t>
            </a:r>
            <a:r>
              <a:rPr lang="ru-RU" sz="2800" b="1" dirty="0" smtClean="0"/>
              <a:t>мероприятий</a:t>
            </a:r>
            <a:endParaRPr lang="ru-RU" sz="2800" b="1" dirty="0">
              <a:latin typeface="+mj-lt"/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642962" y="57150"/>
            <a:ext cx="865343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2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РАЗВИТИЕ </a:t>
            </a:r>
            <a:r>
              <a:rPr lang="ru-RU" sz="2200" b="1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СИСТЕМЫ ФИЗКУЛЬТУРНЫХ И СПОРТИВНЫХ МЕРОПРИЯТИЙ</a:t>
            </a:r>
            <a:endParaRPr lang="en-US" sz="2200" b="1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74" name="Picture 2" descr="C:\Users\Terenteva\Downloads\спортивный календарь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424" y="1200150"/>
            <a:ext cx="467677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7300" y="3627388"/>
            <a:ext cx="3733800" cy="115416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ru-RU" sz="2400" b="1" dirty="0" smtClean="0"/>
              <a:t>13 000  </a:t>
            </a:r>
            <a:r>
              <a:rPr lang="ru-RU" sz="2400" b="1" dirty="0"/>
              <a:t>детей и подростков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в </a:t>
            </a:r>
            <a:r>
              <a:rPr lang="ru-RU" sz="2400" b="1" dirty="0"/>
              <a:t>возрасте от 5 до 18 </a:t>
            </a:r>
            <a:r>
              <a:rPr lang="ru-RU" sz="2400" b="1" dirty="0" smtClean="0"/>
              <a:t>лет</a:t>
            </a:r>
          </a:p>
          <a:p>
            <a:pPr algn="ctr"/>
            <a:r>
              <a:rPr lang="ru-RU" sz="2400" b="1" dirty="0" smtClean="0">
                <a:latin typeface="+mj-lt"/>
              </a:rPr>
              <a:t>(в том числе детей с ОВЗ)</a:t>
            </a:r>
            <a:endParaRPr lang="ru-RU" sz="24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9700" y="1809750"/>
            <a:ext cx="358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«Президентские состязания», «Президентские спортивные игры», </a:t>
            </a:r>
            <a:endParaRPr lang="ru-RU" sz="2000" b="1" dirty="0" smtClean="0"/>
          </a:p>
          <a:p>
            <a:r>
              <a:rPr lang="ru-RU" sz="2000" b="1" dirty="0" smtClean="0"/>
              <a:t>«</a:t>
            </a:r>
            <a:r>
              <a:rPr lang="ru-RU" sz="2000" b="1" dirty="0"/>
              <a:t>Футбол в школе», </a:t>
            </a:r>
            <a:endParaRPr lang="ru-RU" sz="2000" b="1" dirty="0" smtClean="0"/>
          </a:p>
          <a:p>
            <a:r>
              <a:rPr lang="ru-RU" sz="2000" b="1" dirty="0" smtClean="0"/>
              <a:t>«</a:t>
            </a:r>
            <a:r>
              <a:rPr lang="ru-RU" sz="2000" b="1" dirty="0"/>
              <a:t>КЭС-</a:t>
            </a:r>
            <a:r>
              <a:rPr lang="ru-RU" sz="2000" b="1" dirty="0" err="1"/>
              <a:t>Баскет</a:t>
            </a:r>
            <a:r>
              <a:rPr lang="ru-RU" sz="2000" b="1" dirty="0"/>
              <a:t>»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896100" y="1601004"/>
            <a:ext cx="0" cy="2849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896100" y="3342442"/>
            <a:ext cx="0" cy="2849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98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804033">
            <a:off x="5092913" y="3887956"/>
            <a:ext cx="6324756" cy="41110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878" t="32514" r="8046" b="30100"/>
          <a:stretch/>
        </p:blipFill>
        <p:spPr>
          <a:xfrm>
            <a:off x="-1" y="145903"/>
            <a:ext cx="9144001" cy="5970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8354" y="361950"/>
            <a:ext cx="6859246" cy="27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</a:rPr>
              <a:t>ДОСТИЖЕНИЕ ОБРАЗОВАТЕЛЬНЫХ РЕЗУЛЬТАТОВ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1" y="793735"/>
            <a:ext cx="9105899" cy="434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1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E760ABE5-374F-45B8-959B-1F844139B8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2514" r="500" b="30100"/>
          <a:stretch>
            <a:fillRect/>
          </a:stretch>
        </p:blipFill>
        <p:spPr>
          <a:xfrm>
            <a:off x="-1" y="54553"/>
            <a:ext cx="9144001" cy="6797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86200" y="889744"/>
            <a:ext cx="4953000" cy="320600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b="1" dirty="0"/>
              <a:t>«Физическая культура и спорт – альтернатива пагубным привычкам», </a:t>
            </a:r>
            <a:endParaRPr lang="ru-RU" sz="2400" b="1" dirty="0" smtClean="0"/>
          </a:p>
          <a:p>
            <a:pPr algn="just">
              <a:spcAft>
                <a:spcPts val="800"/>
              </a:spcAft>
            </a:pPr>
            <a:r>
              <a:rPr lang="ru-RU" sz="2400" b="1" dirty="0" smtClean="0"/>
              <a:t>«</a:t>
            </a:r>
            <a:r>
              <a:rPr lang="ru-RU" sz="2400" b="1" dirty="0"/>
              <a:t>День возрождения ГТО», «День Всемирного здоровья», «Лыжня России», </a:t>
            </a:r>
            <a:endParaRPr lang="ru-RU" sz="2400" b="1" dirty="0" smtClean="0"/>
          </a:p>
          <a:p>
            <a:pPr>
              <a:spcAft>
                <a:spcPts val="800"/>
              </a:spcAft>
            </a:pPr>
            <a:r>
              <a:rPr lang="ru-RU" sz="2400" b="1" dirty="0" smtClean="0"/>
              <a:t>«</a:t>
            </a:r>
            <a:r>
              <a:rPr lang="ru-RU" sz="2400" b="1" dirty="0"/>
              <a:t>День зимних видов спорта», «Кросс Наций» и др. </a:t>
            </a:r>
          </a:p>
        </p:txBody>
      </p:sp>
      <p:sp>
        <p:nvSpPr>
          <p:cNvPr id="21" name="TextBox 6"/>
          <p:cNvSpPr txBox="1"/>
          <p:nvPr/>
        </p:nvSpPr>
        <p:spPr>
          <a:xfrm>
            <a:off x="642962" y="57150"/>
            <a:ext cx="865343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2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РАЗВИТИЕ </a:t>
            </a:r>
            <a:r>
              <a:rPr lang="ru-RU" sz="2200" b="1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СИСТЕМЫ ФИЗКУЛЬТУРНЫХ И СПОРТИВНЫХ МЕРОПРИЯТИЙ</a:t>
            </a:r>
            <a:endParaRPr lang="en-US" sz="2200" b="1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AutoShape 4" descr="https://csppsnvs.ru/images/2020/IMG_237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 descr="C:\Users\Terenteva\Desktop\коллаж 1\IMG_237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39" y="819750"/>
            <a:ext cx="2971161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www.kraysport.ru/upload/_news/images/picts_ff496e59adf6e81598b9812f38e6e9d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39" y="2876549"/>
            <a:ext cx="2971161" cy="198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8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erenteva\Downloads\президентские спортивные игры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956087"/>
            <a:ext cx="1527273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672" t="32879" r="24432" b="30100"/>
          <a:stretch/>
        </p:blipFill>
        <p:spPr>
          <a:xfrm>
            <a:off x="0" y="67061"/>
            <a:ext cx="9144000" cy="7520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8722" y="1047750"/>
            <a:ext cx="2949477" cy="1892826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 smtClean="0"/>
              <a:t>1 этап </a:t>
            </a:r>
            <a:r>
              <a:rPr lang="ru-RU" sz="1600" b="1" dirty="0"/>
              <a:t>(</a:t>
            </a:r>
            <a:r>
              <a:rPr lang="ru-RU" sz="1600" b="1" dirty="0" smtClean="0"/>
              <a:t>школьный)  - </a:t>
            </a:r>
          </a:p>
          <a:p>
            <a:r>
              <a:rPr lang="ru-RU" sz="1600" dirty="0" smtClean="0"/>
              <a:t>33944  </a:t>
            </a:r>
            <a:r>
              <a:rPr lang="ru-RU" sz="1600" dirty="0"/>
              <a:t>обучающихся из 110 общеобразовательных учреждений города </a:t>
            </a:r>
            <a:r>
              <a:rPr lang="ru-RU" sz="1600" dirty="0" smtClean="0"/>
              <a:t>Красноярска. </a:t>
            </a:r>
          </a:p>
          <a:p>
            <a:endParaRPr lang="ru-RU" sz="800" b="1" dirty="0"/>
          </a:p>
          <a:p>
            <a:r>
              <a:rPr lang="ru-RU" sz="1600" b="1" dirty="0" smtClean="0"/>
              <a:t>2 этап </a:t>
            </a:r>
            <a:r>
              <a:rPr lang="ru-RU" sz="1600" b="1" dirty="0"/>
              <a:t>(</a:t>
            </a:r>
            <a:r>
              <a:rPr lang="ru-RU" sz="1600" b="1" dirty="0" smtClean="0"/>
              <a:t>муниципальный) -  </a:t>
            </a:r>
          </a:p>
          <a:p>
            <a:r>
              <a:rPr lang="ru-RU" sz="1600" dirty="0" smtClean="0"/>
              <a:t>5620 обучающихся.</a:t>
            </a:r>
            <a:endParaRPr lang="ru-RU" sz="1600" dirty="0"/>
          </a:p>
        </p:txBody>
      </p:sp>
      <p:sp>
        <p:nvSpPr>
          <p:cNvPr id="21" name="TextBox 6"/>
          <p:cNvSpPr txBox="1"/>
          <p:nvPr/>
        </p:nvSpPr>
        <p:spPr>
          <a:xfrm>
            <a:off x="566762" y="133350"/>
            <a:ext cx="865343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FFFF"/>
                </a:solidFill>
                <a:cs typeface="Arial" panose="020B0604020202020204" pitchFamily="34" charset="0"/>
              </a:rPr>
              <a:t>РАЗВИТИЕ СИСТЕМЫ ФИЗКУЛЬТУРНЫХ И СПОРТИВНЫХ МЕРОПРИЯТИЙ</a:t>
            </a:r>
            <a:endParaRPr lang="en-US" sz="2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34125" y="917722"/>
            <a:ext cx="2667000" cy="222112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dirty="0" smtClean="0"/>
              <a:t>1 этап </a:t>
            </a:r>
            <a:r>
              <a:rPr lang="ru-RU" sz="1600" b="1" dirty="0"/>
              <a:t>(</a:t>
            </a:r>
            <a:r>
              <a:rPr lang="ru-RU" sz="1600" b="1" dirty="0" smtClean="0"/>
              <a:t>школьный) -</a:t>
            </a:r>
            <a:r>
              <a:rPr lang="ru-RU" sz="1600" dirty="0" smtClean="0"/>
              <a:t> </a:t>
            </a:r>
            <a:r>
              <a:rPr lang="ru-RU" sz="1600" dirty="0"/>
              <a:t>110 общеобразовательных учреждений </a:t>
            </a:r>
            <a:r>
              <a:rPr lang="ru-RU" sz="1600" dirty="0" smtClean="0"/>
              <a:t>.</a:t>
            </a:r>
          </a:p>
          <a:p>
            <a:pPr>
              <a:spcAft>
                <a:spcPts val="800"/>
              </a:spcAft>
            </a:pPr>
            <a:r>
              <a:rPr lang="ru-RU" sz="1600" b="1" dirty="0" smtClean="0"/>
              <a:t>Тестирование </a:t>
            </a:r>
            <a:r>
              <a:rPr lang="ru-RU" sz="1600" b="1" dirty="0"/>
              <a:t>по ОФП </a:t>
            </a:r>
            <a:r>
              <a:rPr lang="ru-RU" sz="1600" dirty="0" smtClean="0"/>
              <a:t>- 95550 </a:t>
            </a:r>
            <a:r>
              <a:rPr lang="ru-RU" sz="1600" dirty="0"/>
              <a:t>обучающихся 1-11 </a:t>
            </a:r>
            <a:r>
              <a:rPr lang="ru-RU" sz="1600" dirty="0" smtClean="0"/>
              <a:t>классов.</a:t>
            </a:r>
          </a:p>
          <a:p>
            <a:pPr>
              <a:spcAft>
                <a:spcPts val="800"/>
              </a:spcAft>
            </a:pPr>
            <a:r>
              <a:rPr lang="ru-RU" sz="1600" b="1" dirty="0" smtClean="0"/>
              <a:t>2 этап- </a:t>
            </a:r>
            <a:r>
              <a:rPr lang="ru-RU" sz="1600" dirty="0" smtClean="0"/>
              <a:t>112 </a:t>
            </a:r>
            <a:r>
              <a:rPr lang="ru-RU" sz="1600" dirty="0"/>
              <a:t>обучающихся из 7-ми учреждений.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648200" y="895350"/>
            <a:ext cx="0" cy="403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52400" y="2935635"/>
            <a:ext cx="4267200" cy="176971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600" b="1" dirty="0" smtClean="0"/>
              <a:t>Победителями </a:t>
            </a:r>
            <a:r>
              <a:rPr lang="ru-RU" sz="1600" b="1" dirty="0"/>
              <a:t>и призерами в финальном (краевом) </a:t>
            </a:r>
            <a:r>
              <a:rPr lang="ru-RU" sz="1600" dirty="0"/>
              <a:t>этапе «Президентских спортивных игр</a:t>
            </a:r>
            <a:r>
              <a:rPr lang="ru-RU" sz="1600" dirty="0" smtClean="0"/>
              <a:t>»</a:t>
            </a:r>
            <a:r>
              <a:rPr lang="ru-RU" sz="1600" b="1" dirty="0" smtClean="0"/>
              <a:t>: </a:t>
            </a:r>
            <a:r>
              <a:rPr lang="ru-RU" sz="1600" dirty="0" smtClean="0"/>
              <a:t>СШ № </a:t>
            </a:r>
            <a:r>
              <a:rPr lang="ru-RU" sz="1600" dirty="0"/>
              <a:t>78, </a:t>
            </a:r>
            <a:r>
              <a:rPr lang="ru-RU" sz="1600" dirty="0" smtClean="0"/>
              <a:t>СШ «Комплекс </a:t>
            </a:r>
            <a:r>
              <a:rPr lang="ru-RU" sz="1600" dirty="0"/>
              <a:t>Покровский», гимназия </a:t>
            </a:r>
            <a:r>
              <a:rPr lang="ru-RU" sz="1600" dirty="0" smtClean="0"/>
              <a:t>№10</a:t>
            </a:r>
            <a:r>
              <a:rPr lang="ru-RU" sz="1600" dirty="0"/>
              <a:t>, </a:t>
            </a:r>
            <a:r>
              <a:rPr lang="ru-RU" sz="1600" dirty="0" smtClean="0"/>
              <a:t> СШ № </a:t>
            </a:r>
            <a:r>
              <a:rPr lang="ru-RU" sz="1600" dirty="0"/>
              <a:t>62, </a:t>
            </a:r>
            <a:r>
              <a:rPr lang="ru-RU" sz="1600" dirty="0" smtClean="0"/>
              <a:t>СШ </a:t>
            </a:r>
            <a:r>
              <a:rPr lang="ru-RU" sz="1600" dirty="0"/>
              <a:t>№ 108, гимназия № 11. </a:t>
            </a:r>
            <a:endParaRPr lang="ru-RU" sz="1600" dirty="0" smtClean="0"/>
          </a:p>
          <a:p>
            <a:pPr algn="just"/>
            <a:r>
              <a:rPr lang="ru-RU" sz="1600" b="1" dirty="0"/>
              <a:t>2 </a:t>
            </a:r>
            <a:r>
              <a:rPr lang="ru-RU" sz="1600" b="1" dirty="0" smtClean="0"/>
              <a:t>место по </a:t>
            </a:r>
            <a:r>
              <a:rPr lang="ru-RU" sz="1600" b="1" dirty="0"/>
              <a:t>обязательным видам программы в комплексном зачете </a:t>
            </a:r>
            <a:r>
              <a:rPr lang="ru-RU" sz="1600" b="1" dirty="0" smtClean="0"/>
              <a:t>- Лицей </a:t>
            </a:r>
            <a:r>
              <a:rPr lang="ru-RU" sz="1600" b="1" dirty="0"/>
              <a:t>№ </a:t>
            </a:r>
            <a:r>
              <a:rPr lang="ru-RU" sz="1600" b="1" dirty="0" smtClean="0"/>
              <a:t>3.</a:t>
            </a:r>
            <a:endParaRPr lang="ru-RU" sz="1600" b="1" dirty="0">
              <a:effectLst/>
            </a:endParaRPr>
          </a:p>
        </p:txBody>
      </p:sp>
      <p:pic>
        <p:nvPicPr>
          <p:cNvPr id="5123" name="Picture 3" descr="C:\Users\Terenteva\Downloads\президентские состязания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327" y="917722"/>
            <a:ext cx="152727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893481" y="3138843"/>
            <a:ext cx="4021920" cy="113364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b="1" dirty="0" smtClean="0"/>
              <a:t>3 </a:t>
            </a:r>
            <a:r>
              <a:rPr lang="ru-RU" sz="1600" b="1" dirty="0"/>
              <a:t>этапа (регионального)</a:t>
            </a:r>
            <a:r>
              <a:rPr lang="ru-RU" sz="1600" dirty="0"/>
              <a:t> команда МБОУ «Средняя школа № 94» заняла </a:t>
            </a:r>
            <a:r>
              <a:rPr lang="ru-RU" sz="1600" b="1" dirty="0"/>
              <a:t>третье место</a:t>
            </a:r>
            <a:r>
              <a:rPr lang="ru-RU" sz="1600" dirty="0"/>
              <a:t>, </a:t>
            </a:r>
            <a:endParaRPr lang="ru-RU" sz="1600" dirty="0" smtClean="0"/>
          </a:p>
          <a:p>
            <a:pPr algn="just">
              <a:spcAft>
                <a:spcPts val="800"/>
              </a:spcAft>
            </a:pPr>
            <a:r>
              <a:rPr lang="ru-RU" sz="1600" dirty="0" smtClean="0"/>
              <a:t>команда </a:t>
            </a:r>
            <a:r>
              <a:rPr lang="ru-RU" sz="1600" dirty="0"/>
              <a:t>МАОУ «Лицей № 1» – </a:t>
            </a:r>
            <a:r>
              <a:rPr lang="ru-RU" sz="1600" b="1" dirty="0"/>
              <a:t>четвертое место.</a:t>
            </a:r>
          </a:p>
        </p:txBody>
      </p:sp>
    </p:spTree>
    <p:extLst>
      <p:ext uri="{BB962C8B-B14F-4D97-AF65-F5344CB8AC3E}">
        <p14:creationId xmlns:p14="http://schemas.microsoft.com/office/powerpoint/2010/main" val="41041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672" t="32879" r="24432" b="30100"/>
          <a:stretch/>
        </p:blipFill>
        <p:spPr>
          <a:xfrm>
            <a:off x="0" y="67061"/>
            <a:ext cx="9144000" cy="752089"/>
          </a:xfrm>
          <a:prstGeom prst="rect">
            <a:avLst/>
          </a:prstGeom>
        </p:spPr>
      </p:pic>
      <p:sp>
        <p:nvSpPr>
          <p:cNvPr id="21" name="TextBox 6"/>
          <p:cNvSpPr txBox="1"/>
          <p:nvPr/>
        </p:nvSpPr>
        <p:spPr>
          <a:xfrm>
            <a:off x="566762" y="133350"/>
            <a:ext cx="865343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FFFF"/>
                </a:solidFill>
                <a:cs typeface="Arial" panose="020B0604020202020204" pitchFamily="34" charset="0"/>
              </a:rPr>
              <a:t>РАЗВИТИЕ СИСТЕМЫ ФИЗКУЛЬТУРНЫХ И СПОРТИВНЫХ МЕРОПРИЯТИЙ</a:t>
            </a:r>
            <a:endParaRPr lang="en-US" sz="2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4861" y="1200150"/>
            <a:ext cx="4267200" cy="294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800" b="1" dirty="0"/>
              <a:t>1. «Русские шашки» (лично-командный турнир на призы Деда Мороза).</a:t>
            </a:r>
          </a:p>
          <a:p>
            <a:pPr>
              <a:spcAft>
                <a:spcPts val="1000"/>
              </a:spcAft>
            </a:pPr>
            <a:r>
              <a:rPr lang="ru-RU" sz="1800" b="1" dirty="0"/>
              <a:t>2. «Напольный керлинг» (в том числе с участием детей с ОВЗ).</a:t>
            </a:r>
          </a:p>
          <a:p>
            <a:pPr>
              <a:spcAft>
                <a:spcPts val="1000"/>
              </a:spcAft>
            </a:pPr>
            <a:r>
              <a:rPr lang="ru-RU" sz="1800" b="1" dirty="0"/>
              <a:t>3. «</a:t>
            </a:r>
            <a:r>
              <a:rPr lang="ru-RU" sz="1800" b="1" dirty="0" err="1"/>
              <a:t>БЕГОВЕЛиЯ</a:t>
            </a:r>
            <a:r>
              <a:rPr lang="ru-RU" sz="1800" b="1" dirty="0"/>
              <a:t>».</a:t>
            </a:r>
          </a:p>
          <a:p>
            <a:pPr>
              <a:spcAft>
                <a:spcPts val="1000"/>
              </a:spcAft>
            </a:pPr>
            <a:r>
              <a:rPr lang="ru-RU" sz="1800" b="1" dirty="0"/>
              <a:t>4. «ГТО: подтянись к движению!».</a:t>
            </a:r>
          </a:p>
          <a:p>
            <a:pPr>
              <a:spcAft>
                <a:spcPts val="1000"/>
              </a:spcAft>
            </a:pPr>
            <a:r>
              <a:rPr lang="ru-RU" sz="1800" b="1" dirty="0"/>
              <a:t>5. «Дошкольная лига чемпионов» </a:t>
            </a:r>
            <a:endParaRPr lang="ru-RU" sz="1800" b="1" dirty="0" smtClean="0"/>
          </a:p>
          <a:p>
            <a:pPr>
              <a:spcAft>
                <a:spcPts val="1000"/>
              </a:spcAft>
            </a:pPr>
            <a:r>
              <a:rPr lang="ru-RU" sz="1800" b="1" dirty="0" smtClean="0"/>
              <a:t>(</a:t>
            </a:r>
            <a:r>
              <a:rPr lang="ru-RU" sz="1800" b="1" dirty="0"/>
              <a:t>с элементами футбола).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8D3C8A0-3C3A-46CB-8516-CE7BC1B7C344}"/>
              </a:ext>
            </a:extLst>
          </p:cNvPr>
          <p:cNvSpPr/>
          <p:nvPr/>
        </p:nvSpPr>
        <p:spPr>
          <a:xfrm>
            <a:off x="5534536" y="1181100"/>
            <a:ext cx="641055" cy="50783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3000" b="1" dirty="0" smtClean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</a:t>
            </a:r>
            <a:endParaRPr lang="ru-RU" sz="3000" b="1" dirty="0">
              <a:solidFill>
                <a:srgbClr val="1F5D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2061" y="1707982"/>
            <a:ext cx="226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Физкультурно-спортивных</a:t>
            </a:r>
          </a:p>
          <a:p>
            <a:pPr algn="ctr"/>
            <a:r>
              <a:rPr lang="ru-RU" sz="1400" b="1" dirty="0" smtClean="0"/>
              <a:t>клуба</a:t>
            </a:r>
            <a:endParaRPr lang="ru-RU" sz="1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58D3C8A0-3C3A-46CB-8516-CE7BC1B7C344}"/>
              </a:ext>
            </a:extLst>
          </p:cNvPr>
          <p:cNvSpPr/>
          <p:nvPr/>
        </p:nvSpPr>
        <p:spPr>
          <a:xfrm>
            <a:off x="6401191" y="2600533"/>
            <a:ext cx="1219200" cy="50783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3000" b="1" dirty="0" smtClean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20487 </a:t>
            </a:r>
            <a:endParaRPr lang="ru-RU" sz="3000" b="1" dirty="0">
              <a:solidFill>
                <a:srgbClr val="1F5D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3200697"/>
            <a:ext cx="1255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обучающихся</a:t>
            </a:r>
            <a:endParaRPr lang="ru-RU" sz="1200" b="1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8D3C8A0-3C3A-46CB-8516-CE7BC1B7C344}"/>
              </a:ext>
            </a:extLst>
          </p:cNvPr>
          <p:cNvSpPr/>
          <p:nvPr/>
        </p:nvSpPr>
        <p:spPr>
          <a:xfrm>
            <a:off x="7543800" y="1200150"/>
            <a:ext cx="838200" cy="50783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3000" b="1" dirty="0" smtClean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486</a:t>
            </a:r>
            <a:endParaRPr lang="ru-RU" sz="3000" b="1" dirty="0">
              <a:solidFill>
                <a:srgbClr val="1F5D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87775" y="1733550"/>
            <a:ext cx="1422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Педагогических</a:t>
            </a:r>
          </a:p>
          <a:p>
            <a:pPr algn="ctr"/>
            <a:r>
              <a:rPr lang="ru-RU" sz="1400" b="1" dirty="0" smtClean="0"/>
              <a:t>работников</a:t>
            </a:r>
            <a:endParaRPr lang="ru-RU" sz="1200" b="1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648200" y="895350"/>
            <a:ext cx="0" cy="403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4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 rotWithShape="1">
          <a:blip r:embed="rId2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695" y="923968"/>
            <a:ext cx="3770261" cy="3182059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47700" y="2400741"/>
            <a:ext cx="3247227" cy="37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5"/>
              </a:lnSpc>
            </a:pPr>
            <a:r>
              <a:rPr lang="ru-RU" sz="4000" b="1" spc="63" dirty="0">
                <a:solidFill>
                  <a:srgbClr val="000000"/>
                </a:solidFill>
                <a:latin typeface="+mj-lt"/>
              </a:rPr>
              <a:t>ЗАДАЧИ</a:t>
            </a:r>
            <a:endParaRPr lang="en-US" sz="4000" b="1" spc="63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2470211" y="2292290"/>
            <a:ext cx="5143502" cy="5589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8861" y="1428750"/>
            <a:ext cx="234168" cy="1368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2510" y="3714750"/>
            <a:ext cx="210520" cy="13683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6B08C55-8588-4E68-A607-E7AAF8A7711A}"/>
              </a:ext>
            </a:extLst>
          </p:cNvPr>
          <p:cNvSpPr/>
          <p:nvPr/>
        </p:nvSpPr>
        <p:spPr>
          <a:xfrm>
            <a:off x="3656334" y="230443"/>
            <a:ext cx="5085578" cy="969496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Обеспечить </a:t>
            </a:r>
            <a:r>
              <a:rPr lang="ru-RU" sz="15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введение ФГОС</a:t>
            </a:r>
            <a:r>
              <a:rPr lang="ru-RU" sz="1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начального общего и основного общего образования с 1 сентября 2022 г. для обеспечения доступности качественного образования и равных возможностей для всех обучающихся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300A1E25-9530-4B0C-803C-6098ADFF8249}"/>
              </a:ext>
            </a:extLst>
          </p:cNvPr>
          <p:cNvSpPr/>
          <p:nvPr/>
        </p:nvSpPr>
        <p:spPr>
          <a:xfrm>
            <a:off x="3695700" y="3583454"/>
            <a:ext cx="4975355" cy="969496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Продолжить </a:t>
            </a:r>
            <a:r>
              <a:rPr lang="ru-RU" sz="15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работу по формированию функциональной грамотности </a:t>
            </a:r>
            <a:r>
              <a:rPr lang="ru-RU" sz="1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 выделением содержания, эффективных форм и способов, формирующих математическую/ естественнонаучную/ читательскую грамотности</a:t>
            </a: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0399" y="245390"/>
            <a:ext cx="234168" cy="13683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14EDA72-86E5-43F9-B49D-1CF1D14AE431}"/>
              </a:ext>
            </a:extLst>
          </p:cNvPr>
          <p:cNvSpPr/>
          <p:nvPr/>
        </p:nvSpPr>
        <p:spPr>
          <a:xfrm>
            <a:off x="3677422" y="2747486"/>
            <a:ext cx="5085578" cy="73866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500" dirty="0">
                <a:latin typeface="+mj-lt"/>
                <a:cs typeface="Arial" panose="020B0604020202020204" pitchFamily="34" charset="0"/>
              </a:rPr>
              <a:t>Организовать </a:t>
            </a:r>
            <a:r>
              <a:rPr lang="ru-RU" sz="1500" b="1" dirty="0">
                <a:latin typeface="+mj-lt"/>
                <a:cs typeface="Arial" panose="020B0604020202020204" pitchFamily="34" charset="0"/>
              </a:rPr>
              <a:t>подготовку </a:t>
            </a:r>
            <a:r>
              <a:rPr lang="ru-RU" sz="1500" dirty="0">
                <a:latin typeface="+mj-lt"/>
                <a:cs typeface="Arial" panose="020B0604020202020204" pitchFamily="34" charset="0"/>
              </a:rPr>
              <a:t>общеобразовательных учреждений </a:t>
            </a:r>
            <a:r>
              <a:rPr lang="ru-RU" sz="1500" b="1" dirty="0">
                <a:latin typeface="+mj-lt"/>
                <a:cs typeface="Arial" panose="020B0604020202020204" pitchFamily="34" charset="0"/>
              </a:rPr>
              <a:t>к исследованию</a:t>
            </a:r>
            <a:r>
              <a:rPr lang="ru-RU" sz="1500" dirty="0">
                <a:latin typeface="+mj-lt"/>
                <a:cs typeface="Arial" panose="020B0604020202020204" pitchFamily="34" charset="0"/>
              </a:rPr>
              <a:t> о сформированности компетенций обучающихся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300A1E25-9530-4B0C-803C-6098ADFF8249}"/>
              </a:ext>
            </a:extLst>
          </p:cNvPr>
          <p:cNvSpPr/>
          <p:nvPr/>
        </p:nvSpPr>
        <p:spPr>
          <a:xfrm>
            <a:off x="3657600" y="1292989"/>
            <a:ext cx="4952384" cy="143116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500" dirty="0">
                <a:latin typeface="+mj-lt"/>
                <a:cs typeface="Arial" panose="020B0604020202020204" pitchFamily="34" charset="0"/>
              </a:rPr>
              <a:t>Организовать </a:t>
            </a:r>
            <a:r>
              <a:rPr lang="ru-RU" sz="1500" b="1" dirty="0">
                <a:latin typeface="+mj-lt"/>
                <a:cs typeface="Arial" panose="020B0604020202020204" pitchFamily="34" charset="0"/>
              </a:rPr>
              <a:t>использование примерных программ воспитания</a:t>
            </a:r>
            <a:r>
              <a:rPr lang="ru-RU" sz="1500" dirty="0">
                <a:latin typeface="+mj-lt"/>
                <a:cs typeface="Arial" panose="020B0604020202020204" pitchFamily="34" charset="0"/>
              </a:rPr>
              <a:t> и календарных планов на учебный год в образовательных организациях всех уровней образования (детский сад, школа) и включение в программы внеурочной деятельности компонентов воспитательной составляющей («</a:t>
            </a:r>
            <a:r>
              <a:rPr lang="ru-RU" sz="1500" b="1" dirty="0">
                <a:latin typeface="+mj-lt"/>
                <a:cs typeface="Arial" panose="020B0604020202020204" pitchFamily="34" charset="0"/>
              </a:rPr>
              <a:t>Разговоры о важном</a:t>
            </a:r>
            <a:r>
              <a:rPr lang="ru-RU" sz="1500" dirty="0">
                <a:latin typeface="+mj-lt"/>
                <a:cs typeface="Arial" panose="020B0604020202020204" pitchFamily="34" charset="0"/>
              </a:rPr>
              <a:t>»)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="" xmlns:a16="http://schemas.microsoft.com/office/drawing/2014/main" id="{8E89FBE3-26E8-4E2F-B524-C194056692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8861" y="2815912"/>
            <a:ext cx="234168" cy="1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0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 rotWithShape="1">
          <a:blip r:embed="rId2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695" y="923968"/>
            <a:ext cx="3770261" cy="3182059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04244" y="2355239"/>
            <a:ext cx="2050382" cy="673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5"/>
              </a:lnSpc>
            </a:pPr>
            <a:r>
              <a:rPr lang="ru-RU" sz="4000" b="1" spc="63" dirty="0">
                <a:solidFill>
                  <a:srgbClr val="000000"/>
                </a:solidFill>
                <a:latin typeface="+mj-lt"/>
              </a:rPr>
              <a:t>ЗАДАЧИ</a:t>
            </a:r>
            <a:endParaRPr lang="en-US" sz="4000" b="1" spc="63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505"/>
              </a:lnSpc>
            </a:pPr>
            <a:endParaRPr lang="en-US" sz="3600" spc="63" dirty="0">
              <a:solidFill>
                <a:srgbClr val="000000"/>
              </a:solidFill>
              <a:latin typeface="Clear Sans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2470211" y="2292290"/>
            <a:ext cx="5143502" cy="5589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582" y="4118287"/>
            <a:ext cx="2927418" cy="1025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9000" y="384370"/>
            <a:ext cx="234168" cy="1368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3432" y="1596712"/>
            <a:ext cx="234168" cy="1368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3432" y="2815912"/>
            <a:ext cx="234168" cy="1368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7080" y="3790950"/>
            <a:ext cx="210520" cy="13683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0655567-65E5-4363-9AC2-C283D024AB48}"/>
              </a:ext>
            </a:extLst>
          </p:cNvPr>
          <p:cNvSpPr/>
          <p:nvPr/>
        </p:nvSpPr>
        <p:spPr>
          <a:xfrm>
            <a:off x="3848100" y="281257"/>
            <a:ext cx="4914900" cy="120032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Федеральный инвариант календарного плана воспитания и региональный компонент, посвященный 200-летию Енисейской губернии, дополнить муниципальными мероприятиями, посвященными подготовке к 400-летию Красноярска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1AC7CA23-39C6-4514-BC0D-4CB0AED1AB59}"/>
              </a:ext>
            </a:extLst>
          </p:cNvPr>
          <p:cNvSpPr/>
          <p:nvPr/>
        </p:nvSpPr>
        <p:spPr>
          <a:xfrm>
            <a:off x="3848100" y="1523821"/>
            <a:ext cx="4831682" cy="120032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Активно </a:t>
            </a:r>
            <a:r>
              <a:rPr lang="ru-RU" sz="15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привлекать родителей в образовательный и воспитательный процесс</a:t>
            </a:r>
            <a:r>
              <a:rPr lang="ru-RU" sz="1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оказывать им необходимую консультационную и методическую поддержку, обеспечивать развитие реализации проекта </a:t>
            </a:r>
            <a:r>
              <a:rPr lang="ru-RU" sz="15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«родительский университет»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2BCD8337-0F58-4EAE-B8DA-44DA34C4F840}"/>
              </a:ext>
            </a:extLst>
          </p:cNvPr>
          <p:cNvSpPr/>
          <p:nvPr/>
        </p:nvSpPr>
        <p:spPr>
          <a:xfrm>
            <a:off x="3835332" y="2724150"/>
            <a:ext cx="4762500" cy="969496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Обеспечить массовое участие обучающихся в профориентационном проекте «Билет в будущее» и профориентационном движении «</a:t>
            </a:r>
            <a:r>
              <a:rPr lang="ru-RU" sz="15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Ворлдскиллс</a:t>
            </a:r>
            <a:r>
              <a:rPr lang="ru-RU" sz="1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», лектории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B4175AB1-6E52-4AA4-872C-294B05B33124}"/>
              </a:ext>
            </a:extLst>
          </p:cNvPr>
          <p:cNvSpPr/>
          <p:nvPr/>
        </p:nvSpPr>
        <p:spPr>
          <a:xfrm>
            <a:off x="3848100" y="3657421"/>
            <a:ext cx="4831682" cy="120032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Продолжить работу по созданию условий для становления успешной личности, раскрытия талантов и способностей каждого обучающегося (РДШ, ЮНАРМИЯ, Большая перемена, школьные театры, конкурс Урок в городе, Чемпионат, Фестиваль «Коробка»)</a:t>
            </a:r>
          </a:p>
        </p:txBody>
      </p:sp>
    </p:spTree>
    <p:extLst>
      <p:ext uri="{BB962C8B-B14F-4D97-AF65-F5344CB8AC3E}">
        <p14:creationId xmlns:p14="http://schemas.microsoft.com/office/powerpoint/2010/main" val="320040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 rotWithShape="1">
          <a:blip r:embed="rId2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470" y="819150"/>
            <a:ext cx="3770261" cy="3182059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64219" y="1951709"/>
            <a:ext cx="2736182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spc="63" dirty="0">
                <a:solidFill>
                  <a:srgbClr val="000000"/>
                </a:solidFill>
                <a:latin typeface="+mj-lt"/>
              </a:rPr>
              <a:t>КАДРОВОЕ ОБЕСПЕЧЕНИЕ</a:t>
            </a:r>
            <a:endParaRPr lang="en-US" sz="3200" b="1" spc="63" dirty="0">
              <a:solidFill>
                <a:srgbClr val="000000"/>
              </a:solidFill>
              <a:latin typeface="+mj-lt"/>
            </a:endParaRPr>
          </a:p>
          <a:p>
            <a:endParaRPr lang="en-US" sz="2800" spc="63" dirty="0">
              <a:solidFill>
                <a:srgbClr val="000000"/>
              </a:solidFill>
              <a:latin typeface="Clear Sans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2470209" y="2292289"/>
            <a:ext cx="5143502" cy="558921"/>
          </a:xfrm>
          <a:prstGeom prst="rect">
            <a:avLst/>
          </a:prstGeom>
        </p:spPr>
      </p:pic>
      <p:pic>
        <p:nvPicPr>
          <p:cNvPr id="14" name="Picture 2" descr="http://nikkolom.ru/wp-content/uploads/2013/03/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971550"/>
            <a:ext cx="5067300" cy="33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5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804033">
            <a:off x="4796747" y="2852222"/>
            <a:ext cx="6324756" cy="411109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F99AA6E4-2378-44C0-9153-F7FF73F7B1DD}"/>
              </a:ext>
            </a:extLst>
          </p:cNvPr>
          <p:cNvSpPr/>
          <p:nvPr/>
        </p:nvSpPr>
        <p:spPr>
          <a:xfrm>
            <a:off x="1028700" y="2266950"/>
            <a:ext cx="4131825" cy="263149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Дефицит педагогических кадров:</a:t>
            </a:r>
          </a:p>
          <a:p>
            <a:endParaRPr lang="ru-RU" sz="18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учителя иностранного языка (английского)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6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учителя начальных классов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6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учителя русского языка и литературы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6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учителя математики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6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учителя физики</a:t>
            </a:r>
          </a:p>
        </p:txBody>
      </p:sp>
      <p:grpSp>
        <p:nvGrpSpPr>
          <p:cNvPr id="22" name="Google Shape;5177;p82">
            <a:extLst>
              <a:ext uri="{FF2B5EF4-FFF2-40B4-BE49-F238E27FC236}">
                <a16:creationId xmlns="" xmlns:a16="http://schemas.microsoft.com/office/drawing/2014/main" id="{A29D7944-907C-48AE-B6A5-3AF08435B95A}"/>
              </a:ext>
            </a:extLst>
          </p:cNvPr>
          <p:cNvGrpSpPr/>
          <p:nvPr/>
        </p:nvGrpSpPr>
        <p:grpSpPr>
          <a:xfrm>
            <a:off x="816721" y="890337"/>
            <a:ext cx="4038600" cy="359169"/>
            <a:chOff x="3558802" y="4006572"/>
            <a:chExt cx="1866000" cy="116155"/>
          </a:xfrm>
        </p:grpSpPr>
        <p:sp>
          <p:nvSpPr>
            <p:cNvPr id="23" name="Google Shape;5178;p82">
              <a:extLst>
                <a:ext uri="{FF2B5EF4-FFF2-40B4-BE49-F238E27FC236}">
                  <a16:creationId xmlns="" xmlns:a16="http://schemas.microsoft.com/office/drawing/2014/main" id="{217EF910-6087-4F03-91D7-75756275F2AA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  <p:sp>
          <p:nvSpPr>
            <p:cNvPr id="24" name="Google Shape;5179;p82">
              <a:extLst>
                <a:ext uri="{FF2B5EF4-FFF2-40B4-BE49-F238E27FC236}">
                  <a16:creationId xmlns="" xmlns:a16="http://schemas.microsoft.com/office/drawing/2014/main" id="{D0F6838A-A024-477F-9F9E-DF21F7F4331D}"/>
                </a:ext>
              </a:extLst>
            </p:cNvPr>
            <p:cNvSpPr/>
            <p:nvPr/>
          </p:nvSpPr>
          <p:spPr>
            <a:xfrm rot="5400000" flipH="1">
              <a:off x="4301817" y="3263636"/>
              <a:ext cx="115991" cy="1601864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7802EF78-7046-46A9-9BEC-557223B44EF3}"/>
              </a:ext>
            </a:extLst>
          </p:cNvPr>
          <p:cNvSpPr/>
          <p:nvPr/>
        </p:nvSpPr>
        <p:spPr>
          <a:xfrm>
            <a:off x="2312950" y="857250"/>
            <a:ext cx="671017" cy="323166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8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84,4%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33597048-31B3-47CB-BD57-ACA6314EA586}"/>
              </a:ext>
            </a:extLst>
          </p:cNvPr>
          <p:cNvSpPr/>
          <p:nvPr/>
        </p:nvSpPr>
        <p:spPr>
          <a:xfrm>
            <a:off x="609600" y="1323341"/>
            <a:ext cx="4533900" cy="877163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8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Уровень обеспеченности педагогическими кадрами образовательных организаций города Красноярска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D4135E41-F69E-46F1-8CE8-C771DA6DD1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7475" y="704850"/>
            <a:ext cx="3537514" cy="402210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672" t="32879" r="24432" b="30100"/>
          <a:stretch/>
        </p:blipFill>
        <p:spPr>
          <a:xfrm>
            <a:off x="0" y="67061"/>
            <a:ext cx="9144000" cy="523489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642962" y="172938"/>
            <a:ext cx="865343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КАДРОВОЕ ОБЕСПЕЧЕНИЕ</a:t>
            </a:r>
            <a:endParaRPr lang="en-US" sz="2400" b="1" spc="18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1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8">
            <a:extLst>
              <a:ext uri="{FF2B5EF4-FFF2-40B4-BE49-F238E27FC236}">
                <a16:creationId xmlns="" xmlns:a16="http://schemas.microsoft.com/office/drawing/2014/main" id="{453C6F6D-A1D7-41E1-9181-59DF00ACB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938" t="55054" r="4985" b="-27226"/>
          <a:stretch/>
        </p:blipFill>
        <p:spPr>
          <a:xfrm>
            <a:off x="-1" y="57150"/>
            <a:ext cx="9144001" cy="82590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863" y="4438650"/>
            <a:ext cx="6509130" cy="6824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99934" y="113481"/>
            <a:ext cx="747629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rgbClr val="F5FDFF"/>
                </a:solidFill>
                <a:latin typeface="Times New Roman" pitchFamily="18" charset="0"/>
                <a:cs typeface="Times New Roman" pitchFamily="18" charset="0"/>
              </a:rPr>
              <a:t>ПРЕОДОЛЕНИЕ «КАДРОВОГО КРИЗИСА»</a:t>
            </a:r>
            <a:endParaRPr lang="en-US" sz="2000" b="1" spc="180" dirty="0">
              <a:solidFill>
                <a:srgbClr val="F5FD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7802EF78-7046-46A9-9BEC-557223B44EF3}"/>
              </a:ext>
            </a:extLst>
          </p:cNvPr>
          <p:cNvSpPr/>
          <p:nvPr/>
        </p:nvSpPr>
        <p:spPr>
          <a:xfrm>
            <a:off x="482914" y="1434122"/>
            <a:ext cx="3755167" cy="143116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8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75% </a:t>
            </a: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от общего количества студентов педагогического университета, проходивших интернатуру</a:t>
            </a:r>
            <a:r>
              <a:rPr lang="ru-RU" sz="1800" b="1" dirty="0">
                <a:latin typeface="+mj-lt"/>
                <a:cs typeface="Arial" panose="020B0604020202020204" pitchFamily="34" charset="0"/>
              </a:rPr>
              <a:t>,</a:t>
            </a:r>
            <a:r>
              <a:rPr lang="ru-RU" sz="18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 трудоустроились в образовательные учреждения г. Красноярска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8493C366-1F84-4F05-A2F8-BB3C1E1C72FD}"/>
              </a:ext>
            </a:extLst>
          </p:cNvPr>
          <p:cNvSpPr/>
          <p:nvPr/>
        </p:nvSpPr>
        <p:spPr>
          <a:xfrm>
            <a:off x="482914" y="3653820"/>
            <a:ext cx="6679887" cy="915636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Совместно с Красноярским государственным педагогическим университетом им. В.П. </a:t>
            </a:r>
            <a:r>
              <a:rPr lang="ru-RU" sz="18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Aстафьева</a:t>
            </a: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реализуется программа </a:t>
            </a:r>
          </a:p>
          <a:p>
            <a:pPr algn="just">
              <a:spcAft>
                <a:spcPts val="300"/>
              </a:spcAft>
            </a:pPr>
            <a:r>
              <a:rPr lang="ru-RU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«Психолого-педагогические  классы»</a:t>
            </a:r>
            <a:endParaRPr lang="ru-RU" sz="1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AutoShape 4">
            <a:extLst>
              <a:ext uri="{FF2B5EF4-FFF2-40B4-BE49-F238E27FC236}">
                <a16:creationId xmlns="" xmlns:a16="http://schemas.microsoft.com/office/drawing/2014/main" id="{1F28F73D-36DC-4D05-A917-5CD3374110E0}"/>
              </a:ext>
            </a:extLst>
          </p:cNvPr>
          <p:cNvSpPr/>
          <p:nvPr/>
        </p:nvSpPr>
        <p:spPr>
          <a:xfrm>
            <a:off x="499934" y="900905"/>
            <a:ext cx="559336" cy="473187"/>
          </a:xfrm>
          <a:prstGeom prst="rect">
            <a:avLst/>
          </a:prstGeom>
          <a:solidFill>
            <a:srgbClr val="009BB9"/>
          </a:solidFill>
        </p:spPr>
      </p:sp>
      <p:sp>
        <p:nvSpPr>
          <p:cNvPr id="30" name="AutoShape 5">
            <a:extLst>
              <a:ext uri="{FF2B5EF4-FFF2-40B4-BE49-F238E27FC236}">
                <a16:creationId xmlns="" xmlns:a16="http://schemas.microsoft.com/office/drawing/2014/main" id="{ECA65740-6ED6-481D-A7D1-ADC421C436EF}"/>
              </a:ext>
            </a:extLst>
          </p:cNvPr>
          <p:cNvSpPr/>
          <p:nvPr/>
        </p:nvSpPr>
        <p:spPr>
          <a:xfrm>
            <a:off x="499934" y="896142"/>
            <a:ext cx="24928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1" name="Picture 21">
            <a:extLst>
              <a:ext uri="{FF2B5EF4-FFF2-40B4-BE49-F238E27FC236}">
                <a16:creationId xmlns="" xmlns:a16="http://schemas.microsoft.com/office/drawing/2014/main" id="{72F54491-5823-4D6A-A961-CFCE0487C3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5460" y="1006222"/>
            <a:ext cx="508283" cy="326226"/>
          </a:xfrm>
          <a:prstGeom prst="rect">
            <a:avLst/>
          </a:prstGeom>
        </p:spPr>
      </p:pic>
      <p:sp>
        <p:nvSpPr>
          <p:cNvPr id="32" name="TextBox 29">
            <a:extLst>
              <a:ext uri="{FF2B5EF4-FFF2-40B4-BE49-F238E27FC236}">
                <a16:creationId xmlns="" xmlns:a16="http://schemas.microsoft.com/office/drawing/2014/main" id="{4FEA1288-170B-4CB6-8986-82F05AD7E2D1}"/>
              </a:ext>
            </a:extLst>
          </p:cNvPr>
          <p:cNvSpPr txBox="1"/>
          <p:nvPr/>
        </p:nvSpPr>
        <p:spPr>
          <a:xfrm>
            <a:off x="1126941" y="895350"/>
            <a:ext cx="2089722" cy="63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</a:t>
            </a:r>
            <a:r>
              <a:rPr lang="en-US" sz="14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едагогическая</a:t>
            </a:r>
            <a:r>
              <a:rPr lang="en-US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интернатура</a:t>
            </a:r>
            <a:r>
              <a:rPr lang="en-US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студентов</a:t>
            </a:r>
            <a:endParaRPr lang="en-US" sz="14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1207"/>
              </a:lnSpc>
              <a:spcBef>
                <a:spcPct val="0"/>
              </a:spcBef>
            </a:pP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AutoShape 5">
            <a:extLst>
              <a:ext uri="{FF2B5EF4-FFF2-40B4-BE49-F238E27FC236}">
                <a16:creationId xmlns="" xmlns:a16="http://schemas.microsoft.com/office/drawing/2014/main" id="{0BB51F33-26CE-4D60-9CF0-4FA2AB002FFE}"/>
              </a:ext>
            </a:extLst>
          </p:cNvPr>
          <p:cNvSpPr/>
          <p:nvPr/>
        </p:nvSpPr>
        <p:spPr>
          <a:xfrm>
            <a:off x="499934" y="1374091"/>
            <a:ext cx="24928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AutoShape 12">
            <a:extLst>
              <a:ext uri="{FF2B5EF4-FFF2-40B4-BE49-F238E27FC236}">
                <a16:creationId xmlns="" xmlns:a16="http://schemas.microsoft.com/office/drawing/2014/main" id="{5D1FE999-CFC0-4B1C-B6A1-A62BF2FFC562}"/>
              </a:ext>
            </a:extLst>
          </p:cNvPr>
          <p:cNvSpPr/>
          <p:nvPr/>
        </p:nvSpPr>
        <p:spPr>
          <a:xfrm>
            <a:off x="499934" y="3554867"/>
            <a:ext cx="24928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13">
            <a:extLst>
              <a:ext uri="{FF2B5EF4-FFF2-40B4-BE49-F238E27FC236}">
                <a16:creationId xmlns="" xmlns:a16="http://schemas.microsoft.com/office/drawing/2014/main" id="{020209E2-2AD0-4B2B-AC81-290679D0C677}"/>
              </a:ext>
            </a:extLst>
          </p:cNvPr>
          <p:cNvSpPr/>
          <p:nvPr/>
        </p:nvSpPr>
        <p:spPr>
          <a:xfrm>
            <a:off x="499934" y="3081681"/>
            <a:ext cx="559336" cy="473187"/>
          </a:xfrm>
          <a:prstGeom prst="rect">
            <a:avLst/>
          </a:prstGeom>
          <a:solidFill>
            <a:srgbClr val="009BB9"/>
          </a:solidFill>
        </p:spPr>
      </p:sp>
      <p:sp>
        <p:nvSpPr>
          <p:cNvPr id="36" name="AutoShape 14">
            <a:extLst>
              <a:ext uri="{FF2B5EF4-FFF2-40B4-BE49-F238E27FC236}">
                <a16:creationId xmlns="" xmlns:a16="http://schemas.microsoft.com/office/drawing/2014/main" id="{0C574170-2254-4442-86B3-78236C4D9B44}"/>
              </a:ext>
            </a:extLst>
          </p:cNvPr>
          <p:cNvSpPr/>
          <p:nvPr/>
        </p:nvSpPr>
        <p:spPr>
          <a:xfrm>
            <a:off x="499934" y="3076918"/>
            <a:ext cx="24928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7" name="Picture 22">
            <a:extLst>
              <a:ext uri="{FF2B5EF4-FFF2-40B4-BE49-F238E27FC236}">
                <a16:creationId xmlns="" xmlns:a16="http://schemas.microsoft.com/office/drawing/2014/main" id="{0FFB3FDD-07C7-4EDF-B3B0-48D07AD1B0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9934" y="3142121"/>
            <a:ext cx="562615" cy="349525"/>
          </a:xfrm>
          <a:prstGeom prst="rect">
            <a:avLst/>
          </a:prstGeom>
        </p:spPr>
      </p:pic>
      <p:sp>
        <p:nvSpPr>
          <p:cNvPr id="38" name="TextBox 30">
            <a:extLst>
              <a:ext uri="{FF2B5EF4-FFF2-40B4-BE49-F238E27FC236}">
                <a16:creationId xmlns="" xmlns:a16="http://schemas.microsoft.com/office/drawing/2014/main" id="{5D560275-7E96-4C80-8A49-81C555246738}"/>
              </a:ext>
            </a:extLst>
          </p:cNvPr>
          <p:cNvSpPr txBox="1"/>
          <p:nvPr/>
        </p:nvSpPr>
        <p:spPr>
          <a:xfrm>
            <a:off x="1126941" y="3095491"/>
            <a:ext cx="237825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ru-RU" sz="1400" b="1" dirty="0">
                <a:solidFill>
                  <a:srgbClr val="000000"/>
                </a:solidFill>
                <a:latin typeface="+mj-lt"/>
              </a:rPr>
              <a:t>П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сихолого-педагогическ</a:t>
            </a:r>
            <a:r>
              <a:rPr lang="ru-RU" sz="1400" b="1" dirty="0" err="1">
                <a:solidFill>
                  <a:srgbClr val="000000"/>
                </a:solidFill>
                <a:latin typeface="+mj-lt"/>
              </a:rPr>
              <a:t>ие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классы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AutoShape 2" descr="https://yandex-images.clstorage.net/5cx2eD147/5039b075D/eBSypWVp1NaabkPf4dHcjpzU1T_otGgq0Ca5equET0vag9P-Bh9ddqZXj61GHZg7UQ2I1q9K4VZqDORNnjuOAmRQ8p0cTdnX_2pKx72svI7Z-LwHMETMtxSaKaNrJJO-ciNbygZCcDOKPoK864Wl40AsxYvem_wma_HUAb9LXhschMfEBLHM3oISk_-05Yy-tcDxr-QIdBeo3m0TR4iTPv433yqmOkQzV5rqvFtU7ctILC1P9u9Ejr-Z8Ilrt_rLdNxHfHzN5AZGspc3kCFYVmFUqfN4PEBn9Cqxo_P8a95SH6sm0iLwi9NKkojD9DFjWOSJm2Y3NCazHfAVm7-uFzS8Q4xwCXAWSqKfBwhJWFpF9NU_TLRAWyzWaXtXcJM-5r8jliamwKtb0t7kj6g5a0xYIdMqv7yu39Wk4T9jEnOk-PcUZJFgSt5my9889bAG6Tg188wwGB9wuhmDU8hDntorM-7aWjir40Je4AtUxcvsLB3XMktAlsOt8HWzzwZbIMDPFHyBuFp2blfXHAk4KpFMaavUkBRPCCI9t8e066K-TyuOlu50I1deejxTqLUnQNxRz9JvAIZvAYBxy6v6FyRIR3RoWQAeInZPA-yl1Lq15J0_1PBUd1yqfQ-jiNMq6teDhpq2BG9TAhq491wF35CIKcdOn4Aqp5Gg9VOzxrdkeMtYuO3wOpYC67M0fXQy2SShp5x4UNt4PpXn2_C_0lLb12KG0tgHM27auDPY6cd8VFlHNj8IHr_BiAlb1xrfnETT1BC1HF5Shk8_kGWwRpk4YbdUgFxv_H75M7cg0352L2-aStoAB8uKnthDVInbABShy6rDCEJLSWxFH6eaeyAcm2CItUQKBrIbDwDBpHqN6G2z1MTsY1SSxX-7cEuuimd_itYm8PcrunJw_zjB_3DEobfeH_hqQ5FQme8ztrOsAEcEHAUUMq4GG8PgpaACCXSNHwDE0BPUMsVrE8Dc"/>
          <p:cNvSpPr>
            <a:spLocks noChangeAspect="1" noChangeArrowheads="1"/>
          </p:cNvSpPr>
          <p:nvPr/>
        </p:nvSpPr>
        <p:spPr bwMode="auto">
          <a:xfrm>
            <a:off x="77787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3400" y="862350"/>
            <a:ext cx="4534767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20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8">
            <a:extLst>
              <a:ext uri="{FF2B5EF4-FFF2-40B4-BE49-F238E27FC236}">
                <a16:creationId xmlns="" xmlns:a16="http://schemas.microsoft.com/office/drawing/2014/main" id="{453C6F6D-A1D7-41E1-9181-59DF00ACB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938" t="55054" r="4985" b="-27226"/>
          <a:stretch/>
        </p:blipFill>
        <p:spPr>
          <a:xfrm>
            <a:off x="-16043" y="69448"/>
            <a:ext cx="9144001" cy="82590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863" y="4438650"/>
            <a:ext cx="6509130" cy="6824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47700" y="57150"/>
            <a:ext cx="7476293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2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КАДРОВОЕ РАЗВИТИЕ СИСТЕМЫ ОБРАЗОВАНИЯ</a:t>
            </a:r>
            <a:endParaRPr lang="en-US" sz="2200" b="1" spc="180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801A236-96FE-4228-A23A-21239DB26304}"/>
              </a:ext>
            </a:extLst>
          </p:cNvPr>
          <p:cNvSpPr/>
          <p:nvPr/>
        </p:nvSpPr>
        <p:spPr>
          <a:xfrm>
            <a:off x="413824" y="1422163"/>
            <a:ext cx="5753100" cy="152349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latin typeface="+mj-lt"/>
                <a:cs typeface="Arial" panose="020B0604020202020204" pitchFamily="34" charset="0"/>
              </a:rPr>
              <a:t>В муниципальной системе образования действует: 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Профессиональное молодежное движение «Молодые воспитатели»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Сетевое сообщество молодых педагогов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Организована работа Городских базовых площадок по работе с молодыми педагогами</a:t>
            </a:r>
          </a:p>
        </p:txBody>
      </p:sp>
      <p:sp>
        <p:nvSpPr>
          <p:cNvPr id="18" name="AutoShape 7">
            <a:extLst>
              <a:ext uri="{FF2B5EF4-FFF2-40B4-BE49-F238E27FC236}">
                <a16:creationId xmlns="" xmlns:a16="http://schemas.microsoft.com/office/drawing/2014/main" id="{DF1FD3D0-5E9D-414C-8F05-6474594C8EDB}"/>
              </a:ext>
            </a:extLst>
          </p:cNvPr>
          <p:cNvSpPr/>
          <p:nvPr/>
        </p:nvSpPr>
        <p:spPr>
          <a:xfrm>
            <a:off x="476897" y="673248"/>
            <a:ext cx="559336" cy="473187"/>
          </a:xfrm>
          <a:prstGeom prst="rect">
            <a:avLst/>
          </a:prstGeom>
          <a:solidFill>
            <a:srgbClr val="009BB9"/>
          </a:solidFill>
        </p:spPr>
      </p:sp>
      <p:sp>
        <p:nvSpPr>
          <p:cNvPr id="19" name="AutoShape 8">
            <a:extLst>
              <a:ext uri="{FF2B5EF4-FFF2-40B4-BE49-F238E27FC236}">
                <a16:creationId xmlns="" xmlns:a16="http://schemas.microsoft.com/office/drawing/2014/main" id="{C99B996A-3BF1-4860-9597-CA638D990B5C}"/>
              </a:ext>
            </a:extLst>
          </p:cNvPr>
          <p:cNvSpPr/>
          <p:nvPr/>
        </p:nvSpPr>
        <p:spPr>
          <a:xfrm>
            <a:off x="476897" y="668486"/>
            <a:ext cx="24928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" name="Picture 23">
            <a:extLst>
              <a:ext uri="{FF2B5EF4-FFF2-40B4-BE49-F238E27FC236}">
                <a16:creationId xmlns="" xmlns:a16="http://schemas.microsoft.com/office/drawing/2014/main" id="{FF62035C-5DA9-4CCB-B771-68E4FCB0A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1126" y="717436"/>
            <a:ext cx="270879" cy="366672"/>
          </a:xfrm>
          <a:prstGeom prst="rect">
            <a:avLst/>
          </a:prstGeom>
        </p:spPr>
      </p:pic>
      <p:sp>
        <p:nvSpPr>
          <p:cNvPr id="21" name="TextBox 31">
            <a:extLst>
              <a:ext uri="{FF2B5EF4-FFF2-40B4-BE49-F238E27FC236}">
                <a16:creationId xmlns="" xmlns:a16="http://schemas.microsoft.com/office/drawing/2014/main" id="{B240AEF1-4979-4FF1-9CB2-47E7E1FDB92E}"/>
              </a:ext>
            </a:extLst>
          </p:cNvPr>
          <p:cNvSpPr txBox="1"/>
          <p:nvPr/>
        </p:nvSpPr>
        <p:spPr>
          <a:xfrm>
            <a:off x="1103905" y="704850"/>
            <a:ext cx="2089722" cy="59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молодые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педагоги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</a:pP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молодые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воспитатели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1207"/>
              </a:lnSpc>
              <a:spcBef>
                <a:spcPct val="0"/>
              </a:spcBef>
            </a:pPr>
            <a:endParaRPr lang="en-US" sz="1100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22" name="AutoShape 8">
            <a:extLst>
              <a:ext uri="{FF2B5EF4-FFF2-40B4-BE49-F238E27FC236}">
                <a16:creationId xmlns="" xmlns:a16="http://schemas.microsoft.com/office/drawing/2014/main" id="{12D9B5BF-06B0-4437-9928-5E55C1D34CC8}"/>
              </a:ext>
            </a:extLst>
          </p:cNvPr>
          <p:cNvSpPr/>
          <p:nvPr/>
        </p:nvSpPr>
        <p:spPr>
          <a:xfrm>
            <a:off x="476897" y="1145162"/>
            <a:ext cx="24928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21D0FC5-51B7-40A3-A31B-44B4ED863771}"/>
              </a:ext>
            </a:extLst>
          </p:cNvPr>
          <p:cNvSpPr/>
          <p:nvPr/>
        </p:nvSpPr>
        <p:spPr>
          <a:xfrm>
            <a:off x="413824" y="2955796"/>
            <a:ext cx="5753101" cy="176971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Развивается система наставничества педагогических работников в образовательных организация в соответствии с федеральной целевой моделью</a:t>
            </a:r>
          </a:p>
          <a:p>
            <a:pPr algn="just"/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ru-RU" sz="16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82 общеобразовательные организации (75%)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приступили к реализации региональной модели наставничества</a:t>
            </a:r>
            <a:r>
              <a:rPr lang="ru-RU" sz="16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, 971 педагог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включен в реализацию программ</a:t>
            </a:r>
          </a:p>
        </p:txBody>
      </p:sp>
      <p:pic>
        <p:nvPicPr>
          <p:cNvPr id="9220" name="Picture 4" descr="https://sun9-15.userapi.com/impf/c851236/v851236367/10594f/468XqZ-x7ss.jpg?size=2400x1600&amp;quality=96&amp;sign=c88ea1d28395b34c9eb5d9d7a25926b6&amp;type=album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74554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Terenteva\Desktop\коллаж 1\H6TW245v9MA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026" y="2027381"/>
            <a:ext cx="518167" cy="51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2480" y="2817660"/>
            <a:ext cx="2715563" cy="152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2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8">
            <a:extLst>
              <a:ext uri="{FF2B5EF4-FFF2-40B4-BE49-F238E27FC236}">
                <a16:creationId xmlns="" xmlns:a16="http://schemas.microsoft.com/office/drawing/2014/main" id="{453C6F6D-A1D7-41E1-9181-59DF00ACB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938" t="55054" r="4985" b="-27226"/>
          <a:stretch/>
        </p:blipFill>
        <p:spPr>
          <a:xfrm>
            <a:off x="-16043" y="69448"/>
            <a:ext cx="9144001" cy="82590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438650"/>
            <a:ext cx="6509130" cy="6824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47700" y="99596"/>
            <a:ext cx="7476293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2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СОВЕТ ВЕТЕРАНОВ ПЕДАГОГИЧЕСКОГО ТРУДА</a:t>
            </a:r>
            <a:endParaRPr lang="en-US" sz="2200" b="1" spc="180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266" name="Picture 2" descr="C:\Users\Terenteva\Desktop\коллаж 1\DSC_008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7325" y="2544404"/>
            <a:ext cx="337999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0"/>
          <a:stretch/>
        </p:blipFill>
        <p:spPr bwMode="auto">
          <a:xfrm>
            <a:off x="5572385" y="666750"/>
            <a:ext cx="3381116" cy="171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64471650"/>
              </p:ext>
            </p:extLst>
          </p:nvPr>
        </p:nvGraphicFramePr>
        <p:xfrm>
          <a:off x="381000" y="556350"/>
          <a:ext cx="497205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7960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28600" y="219545"/>
            <a:ext cx="7828348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74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ДОСТИЖЕНИЕ ОБРАЗОВАТЕЛЬНЫХ РЕЗУЛЬТАТОВ</a:t>
            </a:r>
            <a:r>
              <a:rPr lang="ru-RU" sz="16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В ДОШКОЛЬНОЙ СРЕДЕ</a:t>
            </a:r>
            <a:r>
              <a:rPr lang="en-US" sz="16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0" name="Picture 2" descr="https://ic.pics.livejournal.com/masterok/50816465/1330414/1330414_origina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575" y="627551"/>
            <a:ext cx="537982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utoShape 2"/>
          <p:cNvSpPr/>
          <p:nvPr/>
        </p:nvSpPr>
        <p:spPr>
          <a:xfrm>
            <a:off x="-34674" y="0"/>
            <a:ext cx="549024" cy="51435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31" name="Picture 3"/>
          <p:cNvPicPr>
            <a:picLocks noChangeAspect="1"/>
          </p:cNvPicPr>
          <p:nvPr/>
        </p:nvPicPr>
        <p:blipFill rotWithShape="1">
          <a:blip r:embed="rId3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7785"/>
            <a:ext cx="3557748" cy="4111091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 rot="-5400000">
            <a:off x="-2286949" y="2246951"/>
            <a:ext cx="5143500" cy="649597"/>
          </a:xfrm>
          <a:prstGeom prst="rect">
            <a:avLst/>
          </a:prstGeom>
        </p:spPr>
      </p:pic>
      <p:sp>
        <p:nvSpPr>
          <p:cNvPr id="33" name="TextBox 10"/>
          <p:cNvSpPr txBox="1"/>
          <p:nvPr/>
        </p:nvSpPr>
        <p:spPr>
          <a:xfrm>
            <a:off x="691959" y="1657350"/>
            <a:ext cx="266084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cs typeface="Arial" panose="020B0604020202020204" pitchFamily="34" charset="0"/>
              </a:rPr>
              <a:t>ДОСТИЖЕНИЕ ОБРАЗОВАТЕЛЬНЫХ РЕЗУЛЬТАТОВ</a:t>
            </a:r>
            <a:r>
              <a:rPr lang="ru-RU" sz="2400" b="1" dirty="0">
                <a:cs typeface="Arial" panose="020B0604020202020204" pitchFamily="34" charset="0"/>
              </a:rPr>
              <a:t> В ДОШКОЛЬНОЙ СРЕДЕ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205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7">
            <a:extLst>
              <a:ext uri="{FF2B5EF4-FFF2-40B4-BE49-F238E27FC236}">
                <a16:creationId xmlns="" xmlns:a16="http://schemas.microsoft.com/office/drawing/2014/main" id="{A973D85E-5BE9-4C8A-9798-12099A68F028}"/>
              </a:ext>
            </a:extLst>
          </p:cNvPr>
          <p:cNvSpPr/>
          <p:nvPr/>
        </p:nvSpPr>
        <p:spPr>
          <a:xfrm>
            <a:off x="476897" y="802102"/>
            <a:ext cx="559336" cy="473187"/>
          </a:xfrm>
          <a:prstGeom prst="rect">
            <a:avLst/>
          </a:prstGeom>
          <a:solidFill>
            <a:srgbClr val="009BB9"/>
          </a:solidFill>
        </p:spPr>
      </p:sp>
      <p:pic>
        <p:nvPicPr>
          <p:cNvPr id="27" name="Picture 28">
            <a:extLst>
              <a:ext uri="{FF2B5EF4-FFF2-40B4-BE49-F238E27FC236}">
                <a16:creationId xmlns="" xmlns:a16="http://schemas.microsoft.com/office/drawing/2014/main" id="{453C6F6D-A1D7-41E1-9181-59DF00ACB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938" t="55054" r="4985" b="-27226"/>
          <a:stretch/>
        </p:blipFill>
        <p:spPr>
          <a:xfrm>
            <a:off x="-1" y="69448"/>
            <a:ext cx="9144001" cy="82590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863" y="4438650"/>
            <a:ext cx="6509130" cy="6824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47700" y="95250"/>
            <a:ext cx="747629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КАДРОВОЕ РАЗВИТИЕ</a:t>
            </a:r>
            <a:r>
              <a:rPr lang="ru-RU" sz="20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СИСТЕМЫ ОБРАЗОВАНИЯ</a:t>
            </a:r>
            <a:endParaRPr lang="en-US" sz="2400" b="1" spc="180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21D0FC5-51B7-40A3-A31B-44B4ED863771}"/>
              </a:ext>
            </a:extLst>
          </p:cNvPr>
          <p:cNvSpPr/>
          <p:nvPr/>
        </p:nvSpPr>
        <p:spPr>
          <a:xfrm>
            <a:off x="441443" y="1423541"/>
            <a:ext cx="5860718" cy="53860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 smtClean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522 </a:t>
            </a:r>
            <a:r>
              <a:rPr lang="ru-RU" sz="1600" b="1" dirty="0">
                <a:solidFill>
                  <a:srgbClr val="1F5D7F"/>
                </a:solidFill>
                <a:latin typeface="+mj-lt"/>
                <a:cs typeface="Arial" panose="020B0604020202020204" pitchFamily="34" charset="0"/>
              </a:rPr>
              <a:t>педагогических работника</a:t>
            </a:r>
            <a:r>
              <a:rPr lang="ru-RU" sz="1600" b="1" dirty="0">
                <a:latin typeface="+mj-lt"/>
                <a:cs typeface="Arial" panose="020B0604020202020204" pitchFamily="34" charset="0"/>
              </a:rPr>
              <a:t> приняли участие в профессиональных конкурсах г. Красноярска </a:t>
            </a:r>
          </a:p>
        </p:txBody>
      </p:sp>
      <p:sp>
        <p:nvSpPr>
          <p:cNvPr id="12" name="AutoShape 15">
            <a:extLst>
              <a:ext uri="{FF2B5EF4-FFF2-40B4-BE49-F238E27FC236}">
                <a16:creationId xmlns="" xmlns:a16="http://schemas.microsoft.com/office/drawing/2014/main" id="{97A0F6C6-4E18-4D06-884F-072497460581}"/>
              </a:ext>
            </a:extLst>
          </p:cNvPr>
          <p:cNvSpPr/>
          <p:nvPr/>
        </p:nvSpPr>
        <p:spPr>
          <a:xfrm>
            <a:off x="441805" y="1276350"/>
            <a:ext cx="24928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7">
            <a:extLst>
              <a:ext uri="{FF2B5EF4-FFF2-40B4-BE49-F238E27FC236}">
                <a16:creationId xmlns="" xmlns:a16="http://schemas.microsoft.com/office/drawing/2014/main" id="{9A3F85BD-F3D8-4DCF-A271-7D37B80924E3}"/>
              </a:ext>
            </a:extLst>
          </p:cNvPr>
          <p:cNvSpPr/>
          <p:nvPr/>
        </p:nvSpPr>
        <p:spPr>
          <a:xfrm>
            <a:off x="441805" y="798401"/>
            <a:ext cx="24928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24">
            <a:extLst>
              <a:ext uri="{FF2B5EF4-FFF2-40B4-BE49-F238E27FC236}">
                <a16:creationId xmlns="" xmlns:a16="http://schemas.microsoft.com/office/drawing/2014/main" id="{76353E88-4CA1-46A8-96A9-6EABADDA7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4109" y="861624"/>
            <a:ext cx="414727" cy="414727"/>
          </a:xfrm>
          <a:prstGeom prst="rect">
            <a:avLst/>
          </a:prstGeom>
        </p:spPr>
      </p:pic>
      <p:sp>
        <p:nvSpPr>
          <p:cNvPr id="15" name="TextBox 32">
            <a:extLst>
              <a:ext uri="{FF2B5EF4-FFF2-40B4-BE49-F238E27FC236}">
                <a16:creationId xmlns="" xmlns:a16="http://schemas.microsoft.com/office/drawing/2014/main" id="{DE174437-27CA-42CC-A2AB-7CECA170BD26}"/>
              </a:ext>
            </a:extLst>
          </p:cNvPr>
          <p:cNvSpPr txBox="1"/>
          <p:nvPr/>
        </p:nvSpPr>
        <p:spPr>
          <a:xfrm>
            <a:off x="1068813" y="821917"/>
            <a:ext cx="1747154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П</a:t>
            </a:r>
            <a:r>
              <a:rPr lang="en-US" sz="1400" b="1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рофессиональные</a:t>
            </a:r>
            <a:r>
              <a:rPr lang="en-US" sz="14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конкурсы</a:t>
            </a:r>
            <a:endParaRPr lang="en-US" sz="1400" b="1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E9B7546-4FC3-445D-90D8-228AE0B0BB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300" y="882411"/>
            <a:ext cx="1453897" cy="10286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C2501D2-537C-444D-ABAE-B024406175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042" y="843238"/>
            <a:ext cx="1465359" cy="9033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9D3340E-FBCE-4F8E-A7B0-BB3469C54F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261" y="2214318"/>
            <a:ext cx="1083975" cy="5809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D93DAD0-62E8-4106-83A4-3430A0C2725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91" y="3405254"/>
            <a:ext cx="1407883" cy="630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C61AF6D5-04C5-4B56-A588-073C3BF269F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876" y="2003380"/>
            <a:ext cx="850404" cy="8504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41CFD535-F883-4564-BE48-503721C0FB3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679" y="3101247"/>
            <a:ext cx="1019556" cy="103260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9B0C4707-8AC4-4873-A406-A37E49AA063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876" y="3139502"/>
            <a:ext cx="917080" cy="97602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3270C8C7-1147-4F34-BD44-2782EBF7FAF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73" y="2260512"/>
            <a:ext cx="1366112" cy="768438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E957AA60-B53D-40C9-9430-FCB9EEFF14D2}"/>
              </a:ext>
            </a:extLst>
          </p:cNvPr>
          <p:cNvSpPr/>
          <p:nvPr/>
        </p:nvSpPr>
        <p:spPr>
          <a:xfrm>
            <a:off x="1866538" y="2277470"/>
            <a:ext cx="3819299" cy="53860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Конкурс «Хочу стать руководителем!»</a:t>
            </a:r>
          </a:p>
          <a:p>
            <a:pPr algn="just"/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Приняли участие 54 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человека</a:t>
            </a:r>
            <a:endParaRPr lang="ru-RU" sz="16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3409950"/>
            <a:ext cx="4953000" cy="90794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Конкурс «Классный </a:t>
            </a:r>
            <a:r>
              <a:rPr lang="ru-RU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классный</a:t>
            </a:r>
            <a:r>
              <a:rPr 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»</a:t>
            </a:r>
          </a:p>
          <a:p>
            <a:r>
              <a:rPr 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Приняли участие 69 педагогов</a:t>
            </a:r>
          </a:p>
          <a:p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Победитель  - </a:t>
            </a:r>
            <a:r>
              <a:rPr lang="ru-RU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Карсакова</a:t>
            </a:r>
            <a:r>
              <a:rPr 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 Нина Борисовна, МАОУ СШ №158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347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24sibinfo.ru/assets/cache_image/resources/18269/maxresdefault_750x420_de1.jpg">
            <a:extLst>
              <a:ext uri="{FF2B5EF4-FFF2-40B4-BE49-F238E27FC236}">
                <a16:creationId xmlns="" xmlns:a16="http://schemas.microsoft.com/office/drawing/2014/main" id="{D5E95ACC-3B59-417F-8330-E7A2A242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959" y="1346532"/>
            <a:ext cx="1320655" cy="8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8">
            <a:extLst>
              <a:ext uri="{FF2B5EF4-FFF2-40B4-BE49-F238E27FC236}">
                <a16:creationId xmlns="" xmlns:a16="http://schemas.microsoft.com/office/drawing/2014/main" id="{453C6F6D-A1D7-41E1-9181-59DF00ACB8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938" t="55054" r="4985" b="-27226"/>
          <a:stretch/>
        </p:blipFill>
        <p:spPr>
          <a:xfrm>
            <a:off x="-1" y="69448"/>
            <a:ext cx="9144001" cy="82590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93018" y="2348383"/>
            <a:ext cx="6509130" cy="7361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47700" y="156019"/>
            <a:ext cx="747629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ПРОФЕССИОНАЛЬНЫЕ КОНКУРСЫ</a:t>
            </a:r>
            <a:endParaRPr lang="en-US" sz="2400" b="1" spc="180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16162F4-D236-47D5-AA62-A8AF16E00194}"/>
              </a:ext>
            </a:extLst>
          </p:cNvPr>
          <p:cNvSpPr/>
          <p:nvPr/>
        </p:nvSpPr>
        <p:spPr>
          <a:xfrm>
            <a:off x="1066800" y="657450"/>
            <a:ext cx="4076700" cy="1277273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>
              <a:spcAft>
                <a:spcPts val="400"/>
              </a:spcAft>
            </a:pPr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Селиванова Ирина Николаевна, МАДОУ №167 </a:t>
            </a:r>
          </a:p>
          <a:p>
            <a:pPr algn="just">
              <a:spcAft>
                <a:spcPts val="400"/>
              </a:spcAft>
            </a:pPr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Богданова Татьяна Сергеевна, МБДОУ №194</a:t>
            </a:r>
          </a:p>
          <a:p>
            <a:pPr algn="just">
              <a:spcAft>
                <a:spcPts val="400"/>
              </a:spcAft>
            </a:pPr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Лысенко Светлана Николаевна, МБДОУ №29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Шлегель Дина Владимировна, МАОУ Лицей №9 «Лидер»</a:t>
            </a:r>
          </a:p>
        </p:txBody>
      </p:sp>
      <p:pic>
        <p:nvPicPr>
          <p:cNvPr id="9220" name="Picture 4" descr="Об итогах регионального этапа профессионального конкурса &quot;Воспитатель года  Красноярского края - 2022&quot; — УО Курагинского района">
            <a:extLst>
              <a:ext uri="{FF2B5EF4-FFF2-40B4-BE49-F238E27FC236}">
                <a16:creationId xmlns="" xmlns:a16="http://schemas.microsoft.com/office/drawing/2014/main" id="{3A0EAFD5-CDC2-47E5-B151-D7D7E3676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05" y="676230"/>
            <a:ext cx="67432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E190286-DF61-434A-A54D-B973F68550C7}"/>
              </a:ext>
            </a:extLst>
          </p:cNvPr>
          <p:cNvSpPr/>
          <p:nvPr/>
        </p:nvSpPr>
        <p:spPr>
          <a:xfrm>
            <a:off x="1064456" y="1944314"/>
            <a:ext cx="4079045" cy="267252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>
              <a:spcAft>
                <a:spcPts val="400"/>
              </a:spcAft>
            </a:pPr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Кирилл Андреевич </a:t>
            </a:r>
            <a:r>
              <a:rPr lang="ru-RU" sz="14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Пахмутов</a:t>
            </a:r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ru-RU" sz="1400" dirty="0">
                <a:cs typeface="Arial" panose="020B0604020202020204" pitchFamily="34" charset="0"/>
              </a:rPr>
              <a:t>МБОУ ДО «Центр творческого развития и гуманитарного образования»</a:t>
            </a:r>
          </a:p>
          <a:p>
            <a:pPr algn="just">
              <a:spcAft>
                <a:spcPts val="400"/>
              </a:spcAft>
            </a:pPr>
            <a:r>
              <a:rPr lang="ru-RU" sz="1400" dirty="0">
                <a:cs typeface="Arial" panose="020B0604020202020204" pitchFamily="34" charset="0"/>
              </a:rPr>
              <a:t>Пахмутова Юлия Дмитриевна, МБОУ ДО «Центр творческого развития и гуманитарного образования»</a:t>
            </a:r>
          </a:p>
          <a:p>
            <a:pPr algn="just">
              <a:spcAft>
                <a:spcPts val="400"/>
              </a:spcAft>
            </a:pPr>
            <a:r>
              <a:rPr lang="ru-RU" sz="1400" dirty="0">
                <a:cs typeface="Arial" panose="020B0604020202020204" pitchFamily="34" charset="0"/>
              </a:rPr>
              <a:t>Кошкин Иван Геннадьевич, МАОУ СШ «Комплекс Покровский»</a:t>
            </a:r>
          </a:p>
          <a:p>
            <a:pPr algn="just">
              <a:spcAft>
                <a:spcPts val="400"/>
              </a:spcAft>
            </a:pPr>
            <a:r>
              <a:rPr lang="ru-RU" sz="1400" dirty="0" err="1">
                <a:solidFill>
                  <a:srgbClr val="000000"/>
                </a:solidFill>
                <a:cs typeface="Arial" panose="020B0604020202020204" pitchFamily="34" charset="0"/>
              </a:rPr>
              <a:t>Лавицкая</a:t>
            </a:r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Мария Алексеевна, МБДОУ №186»</a:t>
            </a:r>
          </a:p>
          <a:p>
            <a:pPr algn="just">
              <a:spcAft>
                <a:spcPts val="400"/>
              </a:spcAft>
            </a:pPr>
            <a:r>
              <a:rPr lang="ru-RU" sz="1400" dirty="0">
                <a:cs typeface="Arial" panose="020B0604020202020204" pitchFamily="34" charset="0"/>
              </a:rPr>
              <a:t>Арефьева Зоя Анатольевна, </a:t>
            </a:r>
            <a:r>
              <a:rPr lang="ru-RU" sz="1400" dirty="0" smtClean="0">
                <a:cs typeface="Arial" panose="020B0604020202020204" pitchFamily="34" charset="0"/>
              </a:rPr>
              <a:t>МАДОУ№ </a:t>
            </a:r>
            <a:r>
              <a:rPr lang="ru-RU" sz="1400" dirty="0">
                <a:cs typeface="Arial" panose="020B0604020202020204" pitchFamily="34" charset="0"/>
              </a:rPr>
              <a:t>257 комбинированного вида</a:t>
            </a:r>
          </a:p>
        </p:txBody>
      </p:sp>
      <p:pic>
        <p:nvPicPr>
          <p:cNvPr id="9222" name="Picture 6" descr="https://edu.gov.ru/uploads/media/photo/2022/08/15/5a74e92c2d8274a287c9_2000x.jpg">
            <a:extLst>
              <a:ext uri="{FF2B5EF4-FFF2-40B4-BE49-F238E27FC236}">
                <a16:creationId xmlns="" xmlns:a16="http://schemas.microsoft.com/office/drawing/2014/main" id="{68D54A20-06E4-4CEC-824D-473962B71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27" y="2443248"/>
            <a:ext cx="848440" cy="42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Terenteva\Desktop\коллаж 1\УГ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9416" y="665386"/>
            <a:ext cx="958249" cy="135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Terenteva\Desktop\коллаж 1\ВГ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3500" y="657450"/>
            <a:ext cx="1222717" cy="137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https://edu.gov.ru/uploads/media/photo/2021/11/18/de209ca303a41fb7094d_2000x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5700" y="665386"/>
            <a:ext cx="1350896" cy="134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63" y="3899969"/>
            <a:ext cx="573368" cy="57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 descr="C:\Users\Terenteva\Desktop\коллаж 1\Лавицкая.JP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316" y="3388299"/>
            <a:ext cx="119437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Terenteva\Desktop\коллаж 1\Арефьева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2406" y="3388299"/>
            <a:ext cx="114536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sun1.sibirix.userapi.com/impg/N05-heXS93rOXTKcFBy633VrhzulCPQ_Sv6O6w/IVTrofUFLSQ.jpg?size=1600x1066&amp;quality=95&amp;sign=573cff349aa452c7d8f0507ef8c68326&amp;type=album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8903" y="2176482"/>
            <a:ext cx="117462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sun9-14.userapi.com/impg/rFwZFjgBzMhZJmBFp73r7Yr4WSytlomI2pro9A/NmTToaNE9bE.jpg?size=1600x1066&amp;quality=95&amp;sign=5bbf3f22f3310902cd2915056ca077a1&amp;type=album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4700" y="2166810"/>
            <a:ext cx="119306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8">
            <a:extLst>
              <a:ext uri="{FF2B5EF4-FFF2-40B4-BE49-F238E27FC236}">
                <a16:creationId xmlns="" xmlns:a16="http://schemas.microsoft.com/office/drawing/2014/main" id="{453C6F6D-A1D7-41E1-9181-59DF00ACB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938" t="55054" r="4985" b="-27226"/>
          <a:stretch/>
        </p:blipFill>
        <p:spPr>
          <a:xfrm>
            <a:off x="-13483" y="-8887"/>
            <a:ext cx="9144001" cy="82590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773" y="4437732"/>
            <a:ext cx="6509130" cy="7361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19100" y="95250"/>
            <a:ext cx="747629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КАДРОВОЕ РАЗВИТИЕ СИСТЕМЫ ОБРАЗОВАНИЯ</a:t>
            </a:r>
            <a:endParaRPr lang="en-US" sz="2000" b="1" spc="180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AutoShape 9">
            <a:extLst>
              <a:ext uri="{FF2B5EF4-FFF2-40B4-BE49-F238E27FC236}">
                <a16:creationId xmlns="" xmlns:a16="http://schemas.microsoft.com/office/drawing/2014/main" id="{4AC3AE5B-12F8-4189-AA76-65C5954E224E}"/>
              </a:ext>
            </a:extLst>
          </p:cNvPr>
          <p:cNvSpPr/>
          <p:nvPr/>
        </p:nvSpPr>
        <p:spPr>
          <a:xfrm>
            <a:off x="429773" y="1267138"/>
            <a:ext cx="24928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0">
            <a:extLst>
              <a:ext uri="{FF2B5EF4-FFF2-40B4-BE49-F238E27FC236}">
                <a16:creationId xmlns="" xmlns:a16="http://schemas.microsoft.com/office/drawing/2014/main" id="{0D5861C4-BD2F-44C9-8897-C89C658A34C3}"/>
              </a:ext>
            </a:extLst>
          </p:cNvPr>
          <p:cNvSpPr/>
          <p:nvPr/>
        </p:nvSpPr>
        <p:spPr>
          <a:xfrm>
            <a:off x="429773" y="793951"/>
            <a:ext cx="559336" cy="473187"/>
          </a:xfrm>
          <a:prstGeom prst="rect">
            <a:avLst/>
          </a:prstGeom>
          <a:solidFill>
            <a:srgbClr val="009BB9"/>
          </a:solidFill>
        </p:spPr>
      </p:sp>
      <p:sp>
        <p:nvSpPr>
          <p:cNvPr id="20" name="AutoShape 11">
            <a:extLst>
              <a:ext uri="{FF2B5EF4-FFF2-40B4-BE49-F238E27FC236}">
                <a16:creationId xmlns="" xmlns:a16="http://schemas.microsoft.com/office/drawing/2014/main" id="{F83539FA-5636-4C42-A34F-2CEC7FF6012D}"/>
              </a:ext>
            </a:extLst>
          </p:cNvPr>
          <p:cNvSpPr/>
          <p:nvPr/>
        </p:nvSpPr>
        <p:spPr>
          <a:xfrm>
            <a:off x="429773" y="789189"/>
            <a:ext cx="249281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25">
            <a:extLst>
              <a:ext uri="{FF2B5EF4-FFF2-40B4-BE49-F238E27FC236}">
                <a16:creationId xmlns="" xmlns:a16="http://schemas.microsoft.com/office/drawing/2014/main" id="{71A47121-82BC-482E-84E0-391C857D0B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6898" y="848008"/>
            <a:ext cx="476214" cy="436926"/>
          </a:xfrm>
          <a:prstGeom prst="rect">
            <a:avLst/>
          </a:prstGeom>
        </p:spPr>
      </p:pic>
      <p:sp>
        <p:nvSpPr>
          <p:cNvPr id="22" name="TextBox 28">
            <a:extLst>
              <a:ext uri="{FF2B5EF4-FFF2-40B4-BE49-F238E27FC236}">
                <a16:creationId xmlns="" xmlns:a16="http://schemas.microsoft.com/office/drawing/2014/main" id="{55AEFDA9-8F7F-40EF-98D5-1864E16134B6}"/>
              </a:ext>
            </a:extLst>
          </p:cNvPr>
          <p:cNvSpPr txBox="1"/>
          <p:nvPr/>
        </p:nvSpPr>
        <p:spPr>
          <a:xfrm>
            <a:off x="1103773" y="871694"/>
            <a:ext cx="247762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6"/>
              </a:lnSpc>
            </a:pPr>
            <a:r>
              <a:rPr lang="ru-RU" sz="1300" b="1" dirty="0">
                <a:solidFill>
                  <a:srgbClr val="000000"/>
                </a:solidFill>
                <a:latin typeface="+mj-lt"/>
              </a:rPr>
              <a:t>Профессиональное развитие педагогических  работников</a:t>
            </a:r>
            <a:endParaRPr lang="en-US" sz="13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266" name="Picture 2" descr="Brand">
            <a:extLst>
              <a:ext uri="{FF2B5EF4-FFF2-40B4-BE49-F238E27FC236}">
                <a16:creationId xmlns="" xmlns:a16="http://schemas.microsoft.com/office/drawing/2014/main" id="{EE8F3702-56D0-4715-BD94-26A53B23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751" y="817015"/>
            <a:ext cx="1099284" cy="5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9942F422-B753-4A99-91CF-8C8D04DBAB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582600"/>
              </p:ext>
            </p:extLst>
          </p:nvPr>
        </p:nvGraphicFramePr>
        <p:xfrm>
          <a:off x="376902" y="958970"/>
          <a:ext cx="5642897" cy="2163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DB761B7-13A6-4E4C-9131-50C3DA2DBD0F}"/>
              </a:ext>
            </a:extLst>
          </p:cNvPr>
          <p:cNvSpPr/>
          <p:nvPr/>
        </p:nvSpPr>
        <p:spPr>
          <a:xfrm>
            <a:off x="6465849" y="817015"/>
            <a:ext cx="861775" cy="461665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27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2502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616E675-5542-407C-9A75-3C0EC672F18A}"/>
              </a:ext>
            </a:extLst>
          </p:cNvPr>
          <p:cNvSpPr/>
          <p:nvPr/>
        </p:nvSpPr>
        <p:spPr>
          <a:xfrm>
            <a:off x="6465849" y="1458152"/>
            <a:ext cx="2601951" cy="90794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+mj-lt"/>
              </a:rPr>
              <a:t>педагога образовательных организаций г. Красноярска разработали индивидуальные образовательные маршруты</a:t>
            </a:r>
            <a:endParaRPr lang="ru-RU" sz="1400" b="1" dirty="0">
              <a:latin typeface="+mj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EFB6AF2-E8A5-49C7-B47C-6164AAC206DE}"/>
              </a:ext>
            </a:extLst>
          </p:cNvPr>
          <p:cNvSpPr/>
          <p:nvPr/>
        </p:nvSpPr>
        <p:spPr>
          <a:xfrm>
            <a:off x="376903" y="3122531"/>
            <a:ext cx="3931367" cy="183127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Профессиональные дефициты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marL="171450" indent="-1714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общепедагогической профессиональной компетентности</a:t>
            </a:r>
          </a:p>
          <a:p>
            <a:pPr marL="171450" indent="-1714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педагогической деятельности при проведении уроков</a:t>
            </a:r>
          </a:p>
          <a:p>
            <a:pPr marL="171450" indent="-1714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цифровой компетентности</a:t>
            </a:r>
            <a:endParaRPr lang="ru-RU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2F25A35D-C3DF-4AFE-BBB7-DEBBF57BC6BA}"/>
              </a:ext>
            </a:extLst>
          </p:cNvPr>
          <p:cNvSpPr/>
          <p:nvPr/>
        </p:nvSpPr>
        <p:spPr>
          <a:xfrm>
            <a:off x="4735335" y="3105361"/>
            <a:ext cx="3993523" cy="155427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Наличие профессиональных компетенций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:</a:t>
            </a:r>
            <a:endParaRPr lang="en-US" sz="16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endParaRPr lang="ru-RU" sz="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171450" indent="-1714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оценочно-рефлексивная компетентность</a:t>
            </a:r>
          </a:p>
          <a:p>
            <a:pPr marL="171450" indent="-1714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коммуникативная компетентность</a:t>
            </a:r>
          </a:p>
          <a:p>
            <a:pPr marL="171450" indent="-1714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психолого-педагогическая компетентность</a:t>
            </a:r>
          </a:p>
          <a:p>
            <a:endParaRPr lang="ru-RU" sz="16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AutoShape 5">
            <a:extLst>
              <a:ext uri="{FF2B5EF4-FFF2-40B4-BE49-F238E27FC236}">
                <a16:creationId xmlns="" xmlns:a16="http://schemas.microsoft.com/office/drawing/2014/main" id="{087326EF-4F09-4502-A624-1A0CC7DD5A06}"/>
              </a:ext>
            </a:extLst>
          </p:cNvPr>
          <p:cNvSpPr/>
          <p:nvPr/>
        </p:nvSpPr>
        <p:spPr>
          <a:xfrm rot="16200000" flipH="1" flipV="1">
            <a:off x="4563702" y="-1610952"/>
            <a:ext cx="16594" cy="9144000"/>
          </a:xfrm>
          <a:prstGeom prst="line">
            <a:avLst/>
          </a:prstGeom>
          <a:ln w="2857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5">
            <a:extLst>
              <a:ext uri="{FF2B5EF4-FFF2-40B4-BE49-F238E27FC236}">
                <a16:creationId xmlns="" xmlns:a16="http://schemas.microsoft.com/office/drawing/2014/main" id="{F949586F-C0F9-4DEF-B2D1-E7235136EC19}"/>
              </a:ext>
            </a:extLst>
          </p:cNvPr>
          <p:cNvSpPr/>
          <p:nvPr/>
        </p:nvSpPr>
        <p:spPr>
          <a:xfrm rot="16200000" flipV="1">
            <a:off x="3321838" y="4056422"/>
            <a:ext cx="2174155" cy="1"/>
          </a:xfrm>
          <a:prstGeom prst="line">
            <a:avLst/>
          </a:prstGeom>
          <a:ln w="2857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80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8">
            <a:extLst>
              <a:ext uri="{FF2B5EF4-FFF2-40B4-BE49-F238E27FC236}">
                <a16:creationId xmlns="" xmlns:a16="http://schemas.microsoft.com/office/drawing/2014/main" id="{453C6F6D-A1D7-41E1-9181-59DF00ACB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938" t="55054" r="4985" b="-27226"/>
          <a:stretch/>
        </p:blipFill>
        <p:spPr>
          <a:xfrm>
            <a:off x="-13483" y="69448"/>
            <a:ext cx="9144001" cy="82590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0907" y="95250"/>
            <a:ext cx="747629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КАДРОВОЕ РАЗВИТИЕ СИСТЕМЫ ОБРАЗОВАНИЯ</a:t>
            </a:r>
            <a:endParaRPr lang="en-US" sz="2400" b="1" spc="180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300" y="590550"/>
            <a:ext cx="3429000" cy="45573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s://avrorra.com/wp-content/uploads/2019/05/post_5ce66f3f70e9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4938" y="900997"/>
            <a:ext cx="479004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32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2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6494" y="634960"/>
            <a:ext cx="3770261" cy="3182059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02318" y="1933818"/>
            <a:ext cx="2240882" cy="1010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b="1" dirty="0">
                <a:latin typeface="+mj-lt"/>
                <a:cs typeface="Arial" panose="020B0604020202020204" pitchFamily="34" charset="0"/>
              </a:rPr>
              <a:t>ЗАДАЧИ</a:t>
            </a:r>
            <a:endParaRPr lang="ru-RU" sz="3200" b="1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505"/>
              </a:lnSpc>
            </a:pPr>
            <a:endParaRPr lang="en-US" sz="2800" b="1" spc="63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2508311" y="2330390"/>
            <a:ext cx="5143502" cy="48271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0655567-65E5-4363-9AC2-C283D024AB48}"/>
              </a:ext>
            </a:extLst>
          </p:cNvPr>
          <p:cNvSpPr/>
          <p:nvPr/>
        </p:nvSpPr>
        <p:spPr>
          <a:xfrm>
            <a:off x="3877667" y="1156474"/>
            <a:ext cx="4914900" cy="969496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000" b="1" dirty="0">
                <a:latin typeface="+mj-lt"/>
                <a:cs typeface="Arial" panose="020B0604020202020204" pitchFamily="34" charset="0"/>
              </a:rPr>
              <a:t>Обеспечить выявление профессиональных дефицитов образовательных потребностей педагогов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1AC7CA23-39C6-4514-BC0D-4CB0AED1AB59}"/>
              </a:ext>
            </a:extLst>
          </p:cNvPr>
          <p:cNvSpPr/>
          <p:nvPr/>
        </p:nvSpPr>
        <p:spPr>
          <a:xfrm>
            <a:off x="3881184" y="2618963"/>
            <a:ext cx="4831682" cy="115416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800" b="1" dirty="0">
                <a:latin typeface="+mj-lt"/>
                <a:cs typeface="Arial" panose="020B0604020202020204" pitchFamily="34" charset="0"/>
              </a:rPr>
              <a:t>Создать условия, способствующие успешному вхождению в профессиональную сферу и снижению проблем адаптации молодых педагогов</a:t>
            </a:r>
          </a:p>
        </p:txBody>
      </p:sp>
      <p:sp>
        <p:nvSpPr>
          <p:cNvPr id="14" name="AutoShape 10">
            <a:extLst>
              <a:ext uri="{FF2B5EF4-FFF2-40B4-BE49-F238E27FC236}">
                <a16:creationId xmlns="" xmlns:a16="http://schemas.microsoft.com/office/drawing/2014/main" id="{9383009A-984F-4B80-ACCC-7C7C14298C0D}"/>
              </a:ext>
            </a:extLst>
          </p:cNvPr>
          <p:cNvSpPr/>
          <p:nvPr/>
        </p:nvSpPr>
        <p:spPr>
          <a:xfrm>
            <a:off x="3942856" y="2346143"/>
            <a:ext cx="465555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3">
            <a:extLst>
              <a:ext uri="{FF2B5EF4-FFF2-40B4-BE49-F238E27FC236}">
                <a16:creationId xmlns="" xmlns:a16="http://schemas.microsoft.com/office/drawing/2014/main" id="{A46C2196-6C34-4CEE-B598-873C472D1E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00" y="1238250"/>
            <a:ext cx="210520" cy="136838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="" xmlns:a16="http://schemas.microsoft.com/office/drawing/2014/main" id="{5499F9B4-B2BB-4C64-B3CA-5AE4C829F1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3140" y="2762250"/>
            <a:ext cx="210520" cy="1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2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919" y="534941"/>
            <a:ext cx="3770261" cy="3182059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64218" y="1644337"/>
            <a:ext cx="2964782" cy="1797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latin typeface="+mj-lt"/>
                <a:cs typeface="Arial" panose="020B0604020202020204" pitchFamily="34" charset="0"/>
              </a:rPr>
              <a:t>ИНФРАСТРУКТУРНОЕ ОБЕСПЕЧЕНИЕ</a:t>
            </a:r>
          </a:p>
          <a:p>
            <a:r>
              <a:rPr lang="ru-RU" sz="2400" b="1" dirty="0">
                <a:latin typeface="+mj-lt"/>
                <a:cs typeface="Arial" panose="020B0604020202020204" pitchFamily="34" charset="0"/>
              </a:rPr>
              <a:t>ОБРАЗОВАТЕЛЬНЫХ РЕЗУЛЬТАТОВ</a:t>
            </a:r>
            <a:endParaRPr lang="ru-RU" sz="1400" b="1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505"/>
              </a:lnSpc>
            </a:pPr>
            <a:endParaRPr lang="en-US" sz="1800" b="1" spc="63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2470211" y="2292290"/>
            <a:ext cx="5143502" cy="558919"/>
          </a:xfrm>
          <a:prstGeom prst="rect">
            <a:avLst/>
          </a:prstGeom>
        </p:spPr>
      </p:pic>
      <p:pic>
        <p:nvPicPr>
          <p:cNvPr id="11268" name="Picture 4" descr="https://krao.ru/media/editor/uploads/2020/07/28/971bc31361cc10cc192f2bb41b906ad8_5DuTm7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6173" y="866901"/>
            <a:ext cx="5595427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B736BFB-D82D-491C-AD52-A3DE98340A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51435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75E913C-C2E6-4BE9-8CEC-80D0E8A59E52}"/>
              </a:ext>
            </a:extLst>
          </p:cNvPr>
          <p:cNvSpPr/>
          <p:nvPr/>
        </p:nvSpPr>
        <p:spPr>
          <a:xfrm>
            <a:off x="-16329" y="0"/>
            <a:ext cx="9176658" cy="523265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ru-RU"/>
          </a:p>
        </p:txBody>
      </p:sp>
      <p:pic>
        <p:nvPicPr>
          <p:cNvPr id="27" name="Picture 28">
            <a:extLst>
              <a:ext uri="{FF2B5EF4-FFF2-40B4-BE49-F238E27FC236}">
                <a16:creationId xmlns="" xmlns:a16="http://schemas.microsoft.com/office/drawing/2014/main" id="{453C6F6D-A1D7-41E1-9181-59DF00ACB8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938" t="55054" r="4985" b="-27226"/>
          <a:stretch/>
        </p:blipFill>
        <p:spPr>
          <a:xfrm>
            <a:off x="-38100" y="69448"/>
            <a:ext cx="9198429" cy="82590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95300" y="168473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rgbClr val="F5FDFF"/>
                </a:solidFill>
                <a:latin typeface="+mj-lt"/>
                <a:cs typeface="Arial" panose="020B0604020202020204" pitchFamily="34" charset="0"/>
              </a:rPr>
              <a:t>ИНФРАСТРУКТУРНОЕ ОБЕСПЕЧЕНИЕ ОБРАЗОВАТЕЛЬНЫХ РЕЗУЛЬТАТОВ</a:t>
            </a:r>
            <a:endParaRPr lang="en-US" sz="2000" b="1" spc="180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0A624BF-2E39-4756-AEA2-30EB63169E86}"/>
              </a:ext>
            </a:extLst>
          </p:cNvPr>
          <p:cNvSpPr txBox="1"/>
          <p:nvPr/>
        </p:nvSpPr>
        <p:spPr>
          <a:xfrm>
            <a:off x="476523" y="813829"/>
            <a:ext cx="5707902" cy="207749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latin typeface="+mj-lt"/>
                <a:cs typeface="Arial" panose="020B0604020202020204" pitchFamily="34" charset="0"/>
              </a:rPr>
              <a:t>Городской </a:t>
            </a:r>
            <a:r>
              <a:rPr lang="ru-RU" sz="2800" b="1" dirty="0">
                <a:latin typeface="+mj-lt"/>
                <a:cs typeface="Arial" panose="020B0604020202020204" pitchFamily="34" charset="0"/>
              </a:rPr>
              <a:t>фестиваль </a:t>
            </a:r>
          </a:p>
          <a:p>
            <a:pPr algn="ctr"/>
            <a:r>
              <a:rPr lang="ru-RU" sz="2800" b="1" dirty="0">
                <a:latin typeface="+mj-lt"/>
                <a:cs typeface="Arial" panose="020B0604020202020204" pitchFamily="34" charset="0"/>
              </a:rPr>
              <a:t>инфраструктурных </a:t>
            </a:r>
            <a:r>
              <a:rPr lang="ru-RU" sz="2800" b="1" dirty="0" smtClean="0">
                <a:latin typeface="+mj-lt"/>
                <a:cs typeface="Arial" panose="020B0604020202020204" pitchFamily="34" charset="0"/>
              </a:rPr>
              <a:t>решений</a:t>
            </a:r>
          </a:p>
          <a:p>
            <a:pPr algn="ctr"/>
            <a:r>
              <a:rPr lang="ru-RU" sz="4000" b="1" dirty="0">
                <a:latin typeface="+mj-lt"/>
                <a:cs typeface="Arial" panose="020B0604020202020204" pitchFamily="34" charset="0"/>
              </a:rPr>
              <a:t>5 лет </a:t>
            </a:r>
          </a:p>
          <a:p>
            <a:pPr algn="ctr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2973DA7-01E4-4F71-8466-ED2A3AC40B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778" y="842404"/>
            <a:ext cx="2514600" cy="1104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7B3701-DD5E-4301-81B4-B59DABD0EF6D}"/>
              </a:ext>
            </a:extLst>
          </p:cNvPr>
          <p:cNvSpPr txBox="1"/>
          <p:nvPr/>
        </p:nvSpPr>
        <p:spPr>
          <a:xfrm>
            <a:off x="7213413" y="1962150"/>
            <a:ext cx="1104900" cy="661720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4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4CDBFA-83AC-4C4E-A2E7-078A61EBA452}"/>
              </a:ext>
            </a:extLst>
          </p:cNvPr>
          <p:cNvSpPr txBox="1"/>
          <p:nvPr/>
        </p:nvSpPr>
        <p:spPr>
          <a:xfrm>
            <a:off x="7239000" y="2647950"/>
            <a:ext cx="989506" cy="323165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ru-RU" sz="1800" b="1" dirty="0">
                <a:latin typeface="+mj-lt"/>
                <a:cs typeface="Arial" panose="020B0604020202020204" pitchFamily="34" charset="0"/>
              </a:rPr>
              <a:t>Заявок</a:t>
            </a:r>
            <a:endParaRPr lang="ru-RU" sz="1800" b="1" dirty="0">
              <a:latin typeface="+mj-lt"/>
            </a:endParaRPr>
          </a:p>
        </p:txBody>
      </p:sp>
      <p:pic>
        <p:nvPicPr>
          <p:cNvPr id="1026" name="Picture 2" descr="https://sun9-75.userapi.com/impg/NBvARO9fKE4BauWYprWgHoxtNuZL9vvssMXcWw/XaNjyIicyIU.jpg?size=1080x1080&amp;quality=96&amp;sign=9253694ff7f664d4f259dcb943a5c536&amp;type=album">
            <a:extLst>
              <a:ext uri="{FF2B5EF4-FFF2-40B4-BE49-F238E27FC236}">
                <a16:creationId xmlns="" xmlns:a16="http://schemas.microsoft.com/office/drawing/2014/main" id="{EA94E5DA-288A-4F8E-8F9C-F8A2E3C80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0" y="3158775"/>
            <a:ext cx="1669510" cy="16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titled image">
            <a:extLst>
              <a:ext uri="{FF2B5EF4-FFF2-40B4-BE49-F238E27FC236}">
                <a16:creationId xmlns="" xmlns:a16="http://schemas.microsoft.com/office/drawing/2014/main" id="{D6DE21D2-AE3D-4717-BEB5-813EEE4A0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161559"/>
            <a:ext cx="1258748" cy="166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Терентьева О.Н\Терентьева ОН\КИМЦ\фото\фестиваль инфраструктурных решений\IMG_9368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603" y="3158775"/>
            <a:ext cx="243095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50" y="3162979"/>
            <a:ext cx="2430950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1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BF0B70A2-6055-4E71-9904-F44F5AF045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29333" r="6920" b="30100"/>
          <a:stretch/>
        </p:blipFill>
        <p:spPr>
          <a:xfrm>
            <a:off x="-1" y="95250"/>
            <a:ext cx="9144001" cy="5715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682636D-F96D-4D6C-AF6D-2F5442DC3251}"/>
              </a:ext>
            </a:extLst>
          </p:cNvPr>
          <p:cNvSpPr/>
          <p:nvPr/>
        </p:nvSpPr>
        <p:spPr>
          <a:xfrm>
            <a:off x="571500" y="228430"/>
            <a:ext cx="56007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2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ФЕСТИВАЛЬ ИНФРАСТРУКТУРНЫХ РЕШЕНИЙ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9FE6E66-7159-483A-A655-335EFF2598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5" y="2100980"/>
            <a:ext cx="9202698" cy="3759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766AC4E-0C2D-42A0-88A3-EBA3F77DA464}"/>
              </a:ext>
            </a:extLst>
          </p:cNvPr>
          <p:cNvSpPr/>
          <p:nvPr/>
        </p:nvSpPr>
        <p:spPr>
          <a:xfrm>
            <a:off x="800100" y="895350"/>
            <a:ext cx="7992467" cy="30777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700" b="1" dirty="0">
                <a:latin typeface="+mj-lt"/>
                <a:cs typeface="Arial" panose="020B0604020202020204" pitchFamily="34" charset="0"/>
              </a:rPr>
              <a:t>Развивающая предметно-пространственная среда в условиях </a:t>
            </a:r>
            <a:r>
              <a:rPr lang="ru-RU" sz="1700" b="1" dirty="0" err="1">
                <a:latin typeface="+mj-lt"/>
                <a:cs typeface="Arial" panose="020B0604020202020204" pitchFamily="34" charset="0"/>
              </a:rPr>
              <a:t>полилингвальности</a:t>
            </a:r>
            <a:endParaRPr lang="ru-RU" sz="17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="" xmlns:a16="http://schemas.microsoft.com/office/drawing/2014/main" id="{9E19447C-5160-4D0F-8BE3-90F38FED8F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547" y="941187"/>
            <a:ext cx="210520" cy="13683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B13830B-F195-4A42-96F1-67BF0FB732C8}"/>
              </a:ext>
            </a:extLst>
          </p:cNvPr>
          <p:cNvSpPr/>
          <p:nvPr/>
        </p:nvSpPr>
        <p:spPr>
          <a:xfrm>
            <a:off x="802105" y="1267341"/>
            <a:ext cx="5903495" cy="56938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700" b="1" dirty="0">
                <a:latin typeface="+mj-lt"/>
                <a:cs typeface="Arial" panose="020B0604020202020204" pitchFamily="34" charset="0"/>
              </a:rPr>
              <a:t>Преобразование территории детского сада для реализации и развития детской инициативы, самостоятельности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F46A77E-AD29-4CFE-854A-5A986B19B9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547" y="1359103"/>
            <a:ext cx="210520" cy="13683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5A202CAC-F359-48E1-A951-10CD79BA64AB}"/>
              </a:ext>
            </a:extLst>
          </p:cNvPr>
          <p:cNvSpPr/>
          <p:nvPr/>
        </p:nvSpPr>
        <p:spPr>
          <a:xfrm>
            <a:off x="800100" y="1873591"/>
            <a:ext cx="6210300" cy="56938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700" b="1" dirty="0">
                <a:latin typeface="+mj-lt"/>
                <a:cs typeface="Arial" panose="020B0604020202020204" pitchFamily="34" charset="0"/>
              </a:rPr>
              <a:t>Создание культурно-воспитывающей инициативной среды для  самоопределения, проб и самореализации обучающихся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071DFF6F-2A52-4116-9CB1-9133C9457658}"/>
              </a:ext>
            </a:extLst>
          </p:cNvPr>
          <p:cNvSpPr/>
          <p:nvPr/>
        </p:nvSpPr>
        <p:spPr>
          <a:xfrm>
            <a:off x="800100" y="2477494"/>
            <a:ext cx="5239753" cy="56938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7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Психолого-педагогическая поддержка  образовательного процесса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C2FE7E36-663F-43F4-BCBC-485AD768A615}"/>
              </a:ext>
            </a:extLst>
          </p:cNvPr>
          <p:cNvSpPr/>
          <p:nvPr/>
        </p:nvSpPr>
        <p:spPr>
          <a:xfrm>
            <a:off x="800100" y="3093164"/>
            <a:ext cx="3887924" cy="307777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7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Организация дистанционного обучения</a:t>
            </a:r>
            <a:endParaRPr lang="ru-RU" sz="1700" b="1" dirty="0">
              <a:latin typeface="+mj-lt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="" xmlns:a16="http://schemas.microsoft.com/office/drawing/2014/main" id="{3F743DCF-3BC3-4E76-87AD-DEE83B1B04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557" y="1944502"/>
            <a:ext cx="210520" cy="136838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="" xmlns:a16="http://schemas.microsoft.com/office/drawing/2014/main" id="{B3155E54-222B-4233-9054-983DE27D13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557" y="2524491"/>
            <a:ext cx="210520" cy="136838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="" xmlns:a16="http://schemas.microsoft.com/office/drawing/2014/main" id="{6CD870E0-14AB-4542-98F4-85F02951F8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773" y="3187903"/>
            <a:ext cx="210520" cy="13683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7B822A2A-7ABD-4156-AEEC-21B7576C87E6}"/>
              </a:ext>
            </a:extLst>
          </p:cNvPr>
          <p:cNvSpPr/>
          <p:nvPr/>
        </p:nvSpPr>
        <p:spPr>
          <a:xfrm>
            <a:off x="800100" y="3474164"/>
            <a:ext cx="4572000" cy="307777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/>
          <a:p>
            <a:pPr algn="just"/>
            <a:r>
              <a:rPr lang="ru-RU" sz="1700" b="1" dirty="0">
                <a:latin typeface="+mj-lt"/>
                <a:cs typeface="Arial" panose="020B0604020202020204" pitchFamily="34" charset="0"/>
              </a:rPr>
              <a:t>Здоровье и безопасность детей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6F9B2CFE-C6A7-4841-8098-8129D4EDA5D2}"/>
              </a:ext>
            </a:extLst>
          </p:cNvPr>
          <p:cNvSpPr/>
          <p:nvPr/>
        </p:nvSpPr>
        <p:spPr>
          <a:xfrm>
            <a:off x="800100" y="3867150"/>
            <a:ext cx="7772400" cy="134908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700" b="1" dirty="0">
                <a:latin typeface="+mj-lt"/>
                <a:cs typeface="Arial" panose="020B0604020202020204" pitchFamily="34" charset="0"/>
              </a:rPr>
              <a:t>Цифровая образовательная среда (общеобразовательная организация, дошкольная образовательная организация</a:t>
            </a:r>
            <a:r>
              <a:rPr lang="ru-RU" sz="1700" b="1" dirty="0" smtClean="0">
                <a:latin typeface="+mj-lt"/>
                <a:cs typeface="Arial" panose="020B0604020202020204" pitchFamily="34" charset="0"/>
              </a:rPr>
              <a:t>)</a:t>
            </a:r>
          </a:p>
          <a:p>
            <a:pPr algn="just">
              <a:spcAft>
                <a:spcPts val="1000"/>
              </a:spcAft>
            </a:pPr>
            <a:r>
              <a:rPr lang="ru-RU" sz="1700" b="1" dirty="0" smtClean="0">
                <a:latin typeface="+mj-lt"/>
                <a:cs typeface="Arial" panose="020B0604020202020204" pitchFamily="34" charset="0"/>
              </a:rPr>
              <a:t>Образовательная </a:t>
            </a:r>
            <a:r>
              <a:rPr lang="ru-RU" sz="1700" b="1" dirty="0" err="1" smtClean="0">
                <a:latin typeface="+mj-lt"/>
                <a:cs typeface="Arial" panose="020B0604020202020204" pitchFamily="34" charset="0"/>
              </a:rPr>
              <a:t>медиадеятельность</a:t>
            </a:r>
            <a:endParaRPr lang="ru-RU" sz="1700" b="1" dirty="0" smtClean="0">
              <a:latin typeface="+mj-lt"/>
              <a:cs typeface="Arial" panose="020B060402020202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ru-RU" sz="1700" b="1" dirty="0" smtClean="0">
                <a:latin typeface="+mj-lt"/>
                <a:cs typeface="Arial" panose="020B0604020202020204" pitchFamily="34" charset="0"/>
              </a:rPr>
              <a:t>Организация отдыха и оздоровления детей</a:t>
            </a:r>
            <a:endParaRPr lang="ru-RU" sz="17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" name="Picture 13">
            <a:extLst>
              <a:ext uri="{FF2B5EF4-FFF2-40B4-BE49-F238E27FC236}">
                <a16:creationId xmlns="" xmlns:a16="http://schemas.microsoft.com/office/drawing/2014/main" id="{0D93BC71-5D40-49A3-9142-38D2897A0D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772" y="3568903"/>
            <a:ext cx="210520" cy="136838"/>
          </a:xfrm>
          <a:prstGeom prst="rect">
            <a:avLst/>
          </a:prstGeom>
        </p:spPr>
      </p:pic>
      <p:pic>
        <p:nvPicPr>
          <p:cNvPr id="25" name="Picture 13">
            <a:extLst>
              <a:ext uri="{FF2B5EF4-FFF2-40B4-BE49-F238E27FC236}">
                <a16:creationId xmlns="" xmlns:a16="http://schemas.microsoft.com/office/drawing/2014/main" id="{9CDEAB95-578C-496D-86FE-8A93562941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436" y="3958912"/>
            <a:ext cx="210520" cy="136838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="" xmlns:a16="http://schemas.microsoft.com/office/drawing/2014/main" id="{9CDEAB95-578C-496D-86FE-8A93562941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436" y="4568512"/>
            <a:ext cx="210520" cy="136838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="" xmlns:a16="http://schemas.microsoft.com/office/drawing/2014/main" id="{9CDEAB95-578C-496D-86FE-8A93562941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436" y="5014443"/>
            <a:ext cx="210520" cy="1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6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un9-77.userapi.com/impg/m8RymCYDM3Cfg-sPqkdLr_ZJ0xC_o4klRYEQdw/588swNT6s3E.jpg?size=960x1280&amp;quality=95&amp;sign=3ae719c4a05cbd25307a9a2db747d22c&amp;type=album">
            <a:extLst>
              <a:ext uri="{FF2B5EF4-FFF2-40B4-BE49-F238E27FC236}">
                <a16:creationId xmlns="" xmlns:a16="http://schemas.microsoft.com/office/drawing/2014/main" id="{5C140A29-D847-49E4-B82D-15D2B47B4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5600" y="69179"/>
            <a:ext cx="2438400" cy="50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5C62BC-8F87-4997-BD69-45401977E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004" t="29333" r="6920" b="30100"/>
          <a:stretch/>
        </p:blipFill>
        <p:spPr>
          <a:xfrm>
            <a:off x="-1" y="69179"/>
            <a:ext cx="9144001" cy="59757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A8C6D76-F78B-4A62-A9FF-56BEE19A02E2}"/>
              </a:ext>
            </a:extLst>
          </p:cNvPr>
          <p:cNvSpPr/>
          <p:nvPr/>
        </p:nvSpPr>
        <p:spPr>
          <a:xfrm>
            <a:off x="609600" y="137574"/>
            <a:ext cx="86868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rgbClr val="F5FDFF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СНИЖЕНИЕ ДЕФИЦИТА МЕСТ В ОБРАЗОВАТЕЛЬНЫХ ОРГАНИЗАЦИЯХ</a:t>
            </a:r>
            <a:endParaRPr lang="ru-RU" sz="2000" b="1" dirty="0">
              <a:solidFill>
                <a:srgbClr val="F5FD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CD0C219-F6DE-4E1F-827B-522E335B7C0F}"/>
              </a:ext>
            </a:extLst>
          </p:cNvPr>
          <p:cNvSpPr/>
          <p:nvPr/>
        </p:nvSpPr>
        <p:spPr>
          <a:xfrm>
            <a:off x="1394398" y="1126307"/>
            <a:ext cx="663002" cy="661720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ru-RU" sz="4000" b="1" dirty="0">
                <a:solidFill>
                  <a:srgbClr val="1F5D7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83</a:t>
            </a:r>
            <a:endParaRPr lang="ru-RU" sz="4000" b="1" dirty="0">
              <a:solidFill>
                <a:srgbClr val="1F5D7F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91D1DEC-3171-44A5-AEA2-E7A61EA307C4}"/>
              </a:ext>
            </a:extLst>
          </p:cNvPr>
          <p:cNvSpPr/>
          <p:nvPr/>
        </p:nvSpPr>
        <p:spPr>
          <a:xfrm>
            <a:off x="1066800" y="1758207"/>
            <a:ext cx="1295400" cy="53860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частных детских сада </a:t>
            </a:r>
            <a:endParaRPr lang="ru-RU" sz="1600" b="1" dirty="0">
              <a:latin typeface="+mj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EF9E7A1-7049-4F4D-8B19-C798EEBC77FA}"/>
              </a:ext>
            </a:extLst>
          </p:cNvPr>
          <p:cNvSpPr/>
          <p:nvPr/>
        </p:nvSpPr>
        <p:spPr>
          <a:xfrm>
            <a:off x="4293594" y="1126307"/>
            <a:ext cx="1233671" cy="661720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ru-RU" sz="40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4571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0D2EC48-325B-441E-8570-DFC8643B3103}"/>
              </a:ext>
            </a:extLst>
          </p:cNvPr>
          <p:cNvSpPr/>
          <p:nvPr/>
        </p:nvSpPr>
        <p:spPr>
          <a:xfrm>
            <a:off x="4290164" y="1788027"/>
            <a:ext cx="1577236" cy="53860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1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детей в возрасте</a:t>
            </a:r>
          </a:p>
          <a:p>
            <a:pPr algn="ctr"/>
            <a:r>
              <a:rPr lang="ru-RU" sz="1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от 3-7 лет</a:t>
            </a:r>
            <a:endParaRPr lang="ru-RU" sz="1600" b="1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" y="3028950"/>
            <a:ext cx="282353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875" y="3028950"/>
            <a:ext cx="270105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50A0ADE-BD75-4F6E-965E-CBF8FB241246}"/>
              </a:ext>
            </a:extLst>
          </p:cNvPr>
          <p:cNvSpPr/>
          <p:nvPr/>
        </p:nvSpPr>
        <p:spPr>
          <a:xfrm>
            <a:off x="381000" y="866274"/>
            <a:ext cx="5448300" cy="176971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600" b="1" dirty="0">
                <a:latin typeface="+mj-lt"/>
                <a:cs typeface="Arial" panose="020B0604020202020204" pitchFamily="34" charset="0"/>
              </a:rPr>
              <a:t>27 000 </a:t>
            </a:r>
            <a:r>
              <a:rPr lang="ru-RU" sz="1600" dirty="0">
                <a:latin typeface="+mj-lt"/>
                <a:cs typeface="Arial" panose="020B0604020202020204" pitchFamily="34" charset="0"/>
              </a:rPr>
              <a:t>детей отдохнули в лагерях дневного пребывания, в загородных муниципальных лагерях и </a:t>
            </a:r>
            <a:r>
              <a:rPr lang="ru-RU" sz="1600" dirty="0" smtClean="0">
                <a:latin typeface="+mj-lt"/>
                <a:cs typeface="Arial" panose="020B0604020202020204" pitchFamily="34" charset="0"/>
              </a:rPr>
              <a:t>лагерях, прошедших </a:t>
            </a:r>
            <a:r>
              <a:rPr lang="ru-RU" sz="1600" dirty="0">
                <a:latin typeface="+mj-lt"/>
                <a:cs typeface="Arial" panose="020B0604020202020204" pitchFamily="34" charset="0"/>
              </a:rPr>
              <a:t>конкурсные </a:t>
            </a:r>
            <a:r>
              <a:rPr lang="ru-RU" sz="1600" dirty="0" smtClean="0">
                <a:latin typeface="+mj-lt"/>
                <a:cs typeface="Arial" panose="020B0604020202020204" pitchFamily="34" charset="0"/>
              </a:rPr>
              <a:t>процедуры: </a:t>
            </a:r>
            <a:r>
              <a:rPr lang="ru-RU" sz="1600" dirty="0" smtClean="0">
                <a:latin typeface="+mj-lt"/>
              </a:rPr>
              <a:t>«</a:t>
            </a:r>
            <a:r>
              <a:rPr lang="ru-RU" sz="1600" dirty="0">
                <a:latin typeface="+mj-lt"/>
              </a:rPr>
              <a:t>Ласточка», «</a:t>
            </a:r>
            <a:r>
              <a:rPr lang="ru-RU" sz="1600" dirty="0" err="1">
                <a:latin typeface="+mj-lt"/>
              </a:rPr>
              <a:t>Бирюсинка</a:t>
            </a:r>
            <a:r>
              <a:rPr lang="ru-RU" sz="1600" dirty="0">
                <a:latin typeface="+mj-lt"/>
              </a:rPr>
              <a:t>», «Крылья-Запад», «Крылья-Восток», «Патриот», ДОК «Таежный», «Гренада», «Республика Солнечная</a:t>
            </a:r>
            <a:r>
              <a:rPr lang="ru-RU" sz="1600" dirty="0" smtClean="0">
                <a:latin typeface="+mj-lt"/>
              </a:rPr>
              <a:t>»,  ДСЛ «Созвездия», ДОЦ «Огонек» </a:t>
            </a:r>
            <a:r>
              <a:rPr lang="ru-RU" sz="1600" dirty="0">
                <a:latin typeface="+mj-lt"/>
              </a:rPr>
              <a:t>(Минусинский район</a:t>
            </a:r>
            <a:r>
              <a:rPr lang="ru-RU" sz="1600" dirty="0" smtClean="0">
                <a:latin typeface="+mj-lt"/>
              </a:rPr>
              <a:t>), </a:t>
            </a:r>
            <a:r>
              <a:rPr lang="ru-RU" sz="1600" dirty="0">
                <a:latin typeface="+mj-lt"/>
              </a:rPr>
              <a:t>Санаторий-профилакторий «Таёжный</a:t>
            </a:r>
            <a:r>
              <a:rPr lang="ru-RU" sz="1600" dirty="0" smtClean="0">
                <a:latin typeface="+mj-lt"/>
              </a:rPr>
              <a:t>», </a:t>
            </a:r>
            <a:r>
              <a:rPr lang="ru-RU" sz="1600" b="1" dirty="0">
                <a:latin typeface="+mj-lt"/>
              </a:rPr>
              <a:t>«КрасЭйр</a:t>
            </a:r>
            <a:r>
              <a:rPr lang="ru-RU" sz="1600" b="1" dirty="0" smtClean="0">
                <a:latin typeface="+mj-lt"/>
              </a:rPr>
              <a:t>», </a:t>
            </a:r>
            <a:r>
              <a:rPr lang="ru-RU" sz="1600" b="1" dirty="0">
                <a:latin typeface="+mj-lt"/>
              </a:rPr>
              <a:t>«Сигнал»</a:t>
            </a:r>
            <a:r>
              <a:rPr lang="ru-RU" sz="1600" dirty="0">
                <a:latin typeface="+mj-lt"/>
              </a:rPr>
              <a:t> (Минусинский район</a:t>
            </a:r>
            <a:r>
              <a:rPr lang="ru-RU" sz="1600" dirty="0" smtClean="0">
                <a:latin typeface="+mj-lt"/>
              </a:rPr>
              <a:t>).</a:t>
            </a:r>
            <a:endParaRPr lang="ru-RU" sz="1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C480C0B6-B266-4B3E-9B2D-095E77C9A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29333" r="6920" b="30100"/>
          <a:stretch/>
        </p:blipFill>
        <p:spPr>
          <a:xfrm>
            <a:off x="-1" y="69179"/>
            <a:ext cx="9144001" cy="59757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35C47DFA-8F18-4AAB-9998-5EF47998A50E}"/>
              </a:ext>
            </a:extLst>
          </p:cNvPr>
          <p:cNvSpPr/>
          <p:nvPr/>
        </p:nvSpPr>
        <p:spPr>
          <a:xfrm>
            <a:off x="609600" y="137574"/>
            <a:ext cx="83820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ИНФРАСТРУКТУРА ОБРАЗОВАНИЯ</a:t>
            </a:r>
          </a:p>
        </p:txBody>
      </p:sp>
      <p:pic>
        <p:nvPicPr>
          <p:cNvPr id="16386" name="Picture 2" descr="https://sun9-64.userapi.com/impf/c852024/v852024336/19e56f/TCa9pJa3PYY.jpg?size=2560x1707&amp;quality=96&amp;sign=88aa18ce197ef386e6399c979fdddd10&amp;type=album">
            <a:extLst>
              <a:ext uri="{FF2B5EF4-FFF2-40B4-BE49-F238E27FC236}">
                <a16:creationId xmlns="" xmlns:a16="http://schemas.microsoft.com/office/drawing/2014/main" id="{59593689-C227-42E8-A7E0-6A8FAA4DC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900" y="3035212"/>
            <a:ext cx="3076074" cy="205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18.userapi.com/impg/FRp4AmAJVw9hVoeOjAh2gIfVR7chwvZPIF1WOw/uVoKsLMK1Zw.jpg?size=1280x853&amp;quality=95&amp;sign=49b9e281b66e3f5bfcfba2046baf6f59&amp;type=album">
            <a:extLst>
              <a:ext uri="{FF2B5EF4-FFF2-40B4-BE49-F238E27FC236}">
                <a16:creationId xmlns="" xmlns:a16="http://schemas.microsoft.com/office/drawing/2014/main" id="{73EEDD9F-36F5-41FB-8E59-37026C10F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875" y="3028950"/>
            <a:ext cx="3061925" cy="20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un9-42.userapi.com/impg/pRKEj4vRuZUTSaE3zzA6bTc3Ko7KeLpoiKXhzg/MeS99aS-IGM.jpg?size=1920x1440&amp;quality=95&amp;sign=1b266d45d2d03f198d7acfe10cc5dd52&amp;type=album">
            <a:extLst>
              <a:ext uri="{FF2B5EF4-FFF2-40B4-BE49-F238E27FC236}">
                <a16:creationId xmlns="" xmlns:a16="http://schemas.microsoft.com/office/drawing/2014/main" id="{53F26899-AFC2-4506-B031-3396FD80B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71" y="3028950"/>
            <a:ext cx="2786029" cy="208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https://sun9-45.userapi.com/impg/rUHcLJ3AQ0yptfc7UeqkTh9jFYegkysU9sZdeA/h1Yv7pN8tY4.jpg?size=1920x1440&amp;quality=95&amp;sign=0be3cc8a3ecca57be582aa269fe39af2&amp;type=album">
            <a:extLst>
              <a:ext uri="{FF2B5EF4-FFF2-40B4-BE49-F238E27FC236}">
                <a16:creationId xmlns="" xmlns:a16="http://schemas.microsoft.com/office/drawing/2014/main" id="{1D25E968-BB2E-40F3-9EE4-ABB2FBD0BB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249555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6" name="Picture 12" descr="https://sun9-45.userapi.com/impg/rUHcLJ3AQ0yptfc7UeqkTh9jFYegkysU9sZdeA/h1Yv7pN8tY4.jpg?size=1920x1440&amp;quality=95&amp;sign=0be3cc8a3ecca57be582aa269fe39af2&amp;type=album">
            <a:extLst>
              <a:ext uri="{FF2B5EF4-FFF2-40B4-BE49-F238E27FC236}">
                <a16:creationId xmlns="" xmlns:a16="http://schemas.microsoft.com/office/drawing/2014/main" id="{649CA6D8-0EAD-44F0-B04B-36A55621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900" y="712897"/>
            <a:ext cx="3088071" cy="231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2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804033">
            <a:off x="5092913" y="3887956"/>
            <a:ext cx="6324756" cy="41110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2514" r="500" b="30100"/>
          <a:stretch>
            <a:fillRect/>
          </a:stretch>
        </p:blipFill>
        <p:spPr>
          <a:xfrm>
            <a:off x="-76201" y="131652"/>
            <a:ext cx="9220201" cy="6112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29852" y="300500"/>
            <a:ext cx="7828348" cy="273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74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НАПРАВЛЕНИЯ ИЗМЕНЕНИЙ В ДОШКОЛЬНОЙ СРЕДЕ</a:t>
            </a:r>
            <a:r>
              <a:rPr lang="en-US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5478" y="1047750"/>
            <a:ext cx="5029917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+mj-lt"/>
              </a:rPr>
              <a:t>Совершенствование инфраструктурных решений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600" y="1116503"/>
            <a:ext cx="210520" cy="1368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5383" y="1588931"/>
            <a:ext cx="210520" cy="136838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="" xmlns:a16="http://schemas.microsoft.com/office/drawing/2014/main" id="{7BE2E665-99FA-4EE6-AF7C-07005175B16A}"/>
              </a:ext>
            </a:extLst>
          </p:cNvPr>
          <p:cNvSpPr txBox="1"/>
          <p:nvPr/>
        </p:nvSpPr>
        <p:spPr>
          <a:xfrm>
            <a:off x="3838607" y="1504950"/>
            <a:ext cx="502991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+mj-lt"/>
              </a:rPr>
              <a:t>Реализация развивающих программ дошкольного образования</a:t>
            </a:r>
          </a:p>
        </p:txBody>
      </p:sp>
      <p:pic>
        <p:nvPicPr>
          <p:cNvPr id="20" name="Picture 14">
            <a:extLst>
              <a:ext uri="{FF2B5EF4-FFF2-40B4-BE49-F238E27FC236}">
                <a16:creationId xmlns="" xmlns:a16="http://schemas.microsoft.com/office/drawing/2014/main" id="{04FC947E-EDAF-469B-9976-D6EF1CFABE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5383" y="2263582"/>
            <a:ext cx="210520" cy="13683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7B82A54B-3F72-4A96-9822-67F7EA236419}"/>
              </a:ext>
            </a:extLst>
          </p:cNvPr>
          <p:cNvSpPr/>
          <p:nvPr/>
        </p:nvSpPr>
        <p:spPr>
          <a:xfrm>
            <a:off x="3805473" y="2167907"/>
            <a:ext cx="510992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+mj-lt"/>
              </a:rPr>
              <a:t>Организация познавательно-исследовательской, экспериментальной, двигательной деятельности</a:t>
            </a:r>
          </a:p>
        </p:txBody>
      </p:sp>
      <p:sp>
        <p:nvSpPr>
          <p:cNvPr id="22" name="AutoShape 10">
            <a:extLst>
              <a:ext uri="{FF2B5EF4-FFF2-40B4-BE49-F238E27FC236}">
                <a16:creationId xmlns="" xmlns:a16="http://schemas.microsoft.com/office/drawing/2014/main" id="{FF57EBE6-B67D-4BDF-AA65-76365D729A00}"/>
              </a:ext>
            </a:extLst>
          </p:cNvPr>
          <p:cNvSpPr/>
          <p:nvPr/>
        </p:nvSpPr>
        <p:spPr>
          <a:xfrm>
            <a:off x="3550642" y="1466850"/>
            <a:ext cx="465555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10">
            <a:extLst>
              <a:ext uri="{FF2B5EF4-FFF2-40B4-BE49-F238E27FC236}">
                <a16:creationId xmlns="" xmlns:a16="http://schemas.microsoft.com/office/drawing/2014/main" id="{242F3385-6ABD-42C0-B428-7C5447451232}"/>
              </a:ext>
            </a:extLst>
          </p:cNvPr>
          <p:cNvSpPr/>
          <p:nvPr/>
        </p:nvSpPr>
        <p:spPr>
          <a:xfrm>
            <a:off x="3550642" y="2114550"/>
            <a:ext cx="465555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2768C8CA-9BB1-4EA0-885D-796FB33C28F7}"/>
              </a:ext>
            </a:extLst>
          </p:cNvPr>
          <p:cNvSpPr/>
          <p:nvPr/>
        </p:nvSpPr>
        <p:spPr>
          <a:xfrm>
            <a:off x="3805473" y="2800350"/>
            <a:ext cx="4572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+mj-lt"/>
              </a:rPr>
              <a:t>Создание развивающей предметно-пространственной среды в </a:t>
            </a:r>
            <a:r>
              <a:rPr lang="ru-RU" sz="1800" b="1" dirty="0" err="1">
                <a:solidFill>
                  <a:srgbClr val="000000"/>
                </a:solidFill>
                <a:latin typeface="+mj-lt"/>
              </a:rPr>
              <a:t>билингвальных</a:t>
            </a:r>
            <a:r>
              <a:rPr lang="ru-RU" sz="1800" b="1" dirty="0">
                <a:solidFill>
                  <a:srgbClr val="000000"/>
                </a:solidFill>
                <a:latin typeface="+mj-lt"/>
              </a:rPr>
              <a:t> и </a:t>
            </a:r>
            <a:r>
              <a:rPr lang="ru-RU" sz="1800" b="1" dirty="0" err="1">
                <a:solidFill>
                  <a:srgbClr val="000000"/>
                </a:solidFill>
                <a:latin typeface="+mj-lt"/>
              </a:rPr>
              <a:t>полилингвальных</a:t>
            </a:r>
            <a:r>
              <a:rPr lang="ru-RU" sz="1800" b="1" dirty="0">
                <a:solidFill>
                  <a:srgbClr val="000000"/>
                </a:solidFill>
                <a:latin typeface="+mj-lt"/>
              </a:rPr>
              <a:t> группах </a:t>
            </a:r>
          </a:p>
        </p:txBody>
      </p:sp>
      <p:pic>
        <p:nvPicPr>
          <p:cNvPr id="25" name="Picture 15">
            <a:extLst>
              <a:ext uri="{FF2B5EF4-FFF2-40B4-BE49-F238E27FC236}">
                <a16:creationId xmlns="" xmlns:a16="http://schemas.microsoft.com/office/drawing/2014/main" id="{5808450C-E2B4-4F2B-8565-F6466FC183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5383" y="2827181"/>
            <a:ext cx="210520" cy="136838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AA8AF3FF-5F1E-46E7-8EE5-399E39352343}"/>
              </a:ext>
            </a:extLst>
          </p:cNvPr>
          <p:cNvSpPr/>
          <p:nvPr/>
        </p:nvSpPr>
        <p:spPr>
          <a:xfrm>
            <a:off x="3838607" y="3790950"/>
            <a:ext cx="4572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+mj-lt"/>
              </a:rPr>
              <a:t>Построение цифрового образовательного пространства дошкольной образовательной организации</a:t>
            </a:r>
          </a:p>
        </p:txBody>
      </p:sp>
      <p:sp>
        <p:nvSpPr>
          <p:cNvPr id="27" name="AutoShape 10">
            <a:extLst>
              <a:ext uri="{FF2B5EF4-FFF2-40B4-BE49-F238E27FC236}">
                <a16:creationId xmlns="" xmlns:a16="http://schemas.microsoft.com/office/drawing/2014/main" id="{2A496E62-4E9F-450C-80C8-8DC14145DDDE}"/>
              </a:ext>
            </a:extLst>
          </p:cNvPr>
          <p:cNvSpPr/>
          <p:nvPr/>
        </p:nvSpPr>
        <p:spPr>
          <a:xfrm>
            <a:off x="3571859" y="2762250"/>
            <a:ext cx="465555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8" name="Picture 15">
            <a:extLst>
              <a:ext uri="{FF2B5EF4-FFF2-40B4-BE49-F238E27FC236}">
                <a16:creationId xmlns="" xmlns:a16="http://schemas.microsoft.com/office/drawing/2014/main" id="{B3B4E308-4482-4F8E-9DC6-AF3D972FA7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72261" y="3834810"/>
            <a:ext cx="210520" cy="13683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0B66D598-43BF-46AD-B926-4444C4A404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9"/>
          <a:stretch/>
        </p:blipFill>
        <p:spPr>
          <a:xfrm>
            <a:off x="381000" y="1519114"/>
            <a:ext cx="2874901" cy="2424236"/>
          </a:xfrm>
          <a:prstGeom prst="rect">
            <a:avLst/>
          </a:prstGeom>
        </p:spPr>
      </p:pic>
      <p:sp>
        <p:nvSpPr>
          <p:cNvPr id="26" name="AutoShape 10">
            <a:extLst>
              <a:ext uri="{FF2B5EF4-FFF2-40B4-BE49-F238E27FC236}">
                <a16:creationId xmlns="" xmlns:a16="http://schemas.microsoft.com/office/drawing/2014/main" id="{2A496E62-4E9F-450C-80C8-8DC14145DDDE}"/>
              </a:ext>
            </a:extLst>
          </p:cNvPr>
          <p:cNvSpPr/>
          <p:nvPr/>
        </p:nvSpPr>
        <p:spPr>
          <a:xfrm>
            <a:off x="3588743" y="3714750"/>
            <a:ext cx="465555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084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24DB145A-EE0E-41E6-9DA8-2B30D3EB09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29333" r="6920" b="30100"/>
          <a:stretch/>
        </p:blipFill>
        <p:spPr>
          <a:xfrm>
            <a:off x="-1" y="69179"/>
            <a:ext cx="9144001" cy="5975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F88E764-FDDD-4CF5-BBCA-58ABBE676408}"/>
              </a:ext>
            </a:extLst>
          </p:cNvPr>
          <p:cNvSpPr/>
          <p:nvPr/>
        </p:nvSpPr>
        <p:spPr>
          <a:xfrm>
            <a:off x="609600" y="57150"/>
            <a:ext cx="8686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ОРГАНИЗАЦИЯ ГОРЯЧЕГО ПИТАНИЯ В ОБЩЕОБРАЗОВАТЕЛЬНЫХ УЧРЕЖДЕНИЯХ</a:t>
            </a:r>
          </a:p>
        </p:txBody>
      </p:sp>
      <p:pic>
        <p:nvPicPr>
          <p:cNvPr id="19458" name="Picture 2" descr="Горячее питание для детей в школе - Здоровое питание - Управление  Роспотребнадзора по Республике Марий Эл">
            <a:extLst>
              <a:ext uri="{FF2B5EF4-FFF2-40B4-BE49-F238E27FC236}">
                <a16:creationId xmlns="" xmlns:a16="http://schemas.microsoft.com/office/drawing/2014/main" id="{6C1258F7-CBCB-48B4-B0A9-109EE4314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925" y="2110456"/>
            <a:ext cx="3543560" cy="19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5906306-B9E7-49C5-ADF5-F27DB8B42167}"/>
              </a:ext>
            </a:extLst>
          </p:cNvPr>
          <p:cNvSpPr/>
          <p:nvPr/>
        </p:nvSpPr>
        <p:spPr>
          <a:xfrm>
            <a:off x="457200" y="854867"/>
            <a:ext cx="4800600" cy="430887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ru-RU" sz="1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Разработана программа по улучшению материально-технической базы пищеблоков школ города на период 2022-2025 гг.</a:t>
            </a:r>
          </a:p>
          <a:p>
            <a:pPr algn="just">
              <a:spcAft>
                <a:spcPts val="500"/>
              </a:spcAft>
            </a:pPr>
            <a:endParaRPr lang="ru-RU" sz="8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500"/>
              </a:spcAft>
            </a:pPr>
            <a:r>
              <a:rPr lang="ru-RU" sz="18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ЗАДАЧИ</a:t>
            </a:r>
            <a:endParaRPr lang="ru-RU" sz="18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500"/>
              </a:spcAft>
            </a:pPr>
            <a:r>
              <a:rPr lang="ru-RU" sz="1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Усовершенствовать механизмы регулирования качества питания в школах</a:t>
            </a:r>
          </a:p>
          <a:p>
            <a:pPr algn="just">
              <a:spcAft>
                <a:spcPts val="500"/>
              </a:spcAft>
            </a:pPr>
            <a:r>
              <a:rPr lang="ru-RU" sz="1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Увеличить охват горячим питанием детей и подростков</a:t>
            </a:r>
          </a:p>
          <a:p>
            <a:pPr algn="just">
              <a:spcAft>
                <a:spcPts val="500"/>
              </a:spcAft>
            </a:pPr>
            <a:r>
              <a:rPr lang="ru-RU" sz="1800" spc="-18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Отработать систему контроля за работой   поставщиков</a:t>
            </a:r>
          </a:p>
          <a:p>
            <a:pPr algn="just">
              <a:spcAft>
                <a:spcPts val="500"/>
              </a:spcAft>
            </a:pPr>
            <a:r>
              <a:rPr lang="ru-RU" sz="1800" spc="-13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Отработать  обращения   родителей   по   вопросам   качества</a:t>
            </a:r>
            <a:r>
              <a:rPr lang="ru-RU" sz="1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организации школьного питания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34E2CAA-5F31-4679-8BF3-9E1B12C80526}"/>
              </a:ext>
            </a:extLst>
          </p:cNvPr>
          <p:cNvSpPr/>
          <p:nvPr/>
        </p:nvSpPr>
        <p:spPr>
          <a:xfrm rot="10800000" flipV="1">
            <a:off x="6438898" y="880525"/>
            <a:ext cx="2552701" cy="69249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программа по улучшению материально-технической базы пищеблоков школ города </a:t>
            </a:r>
            <a:endParaRPr lang="ru-RU" sz="1400" b="1" dirty="0">
              <a:latin typeface="+mj-lt"/>
            </a:endParaRPr>
          </a:p>
        </p:txBody>
      </p:sp>
      <p:sp>
        <p:nvSpPr>
          <p:cNvPr id="11" name="Google Shape;6225;p85">
            <a:extLst>
              <a:ext uri="{FF2B5EF4-FFF2-40B4-BE49-F238E27FC236}">
                <a16:creationId xmlns="" xmlns:a16="http://schemas.microsoft.com/office/drawing/2014/main" id="{82449DCD-A6FD-448A-8700-092AECCD4631}"/>
              </a:ext>
            </a:extLst>
          </p:cNvPr>
          <p:cNvSpPr/>
          <p:nvPr/>
        </p:nvSpPr>
        <p:spPr>
          <a:xfrm>
            <a:off x="5486400" y="933450"/>
            <a:ext cx="797756" cy="723275"/>
          </a:xfrm>
          <a:custGeom>
            <a:avLst/>
            <a:gdLst/>
            <a:ahLst/>
            <a:cxnLst/>
            <a:rect l="l" t="t" r="r" b="b"/>
            <a:pathLst>
              <a:path w="12697" h="12634" extrusionOk="0">
                <a:moveTo>
                  <a:pt x="11437" y="819"/>
                </a:moveTo>
                <a:cubicBezTo>
                  <a:pt x="11657" y="819"/>
                  <a:pt x="11815" y="1040"/>
                  <a:pt x="11815" y="1260"/>
                </a:cubicBezTo>
                <a:cubicBezTo>
                  <a:pt x="11815" y="1512"/>
                  <a:pt x="11657" y="1670"/>
                  <a:pt x="11437" y="1670"/>
                </a:cubicBezTo>
                <a:lnTo>
                  <a:pt x="1229" y="1670"/>
                </a:lnTo>
                <a:cubicBezTo>
                  <a:pt x="1009" y="1670"/>
                  <a:pt x="788" y="1449"/>
                  <a:pt x="788" y="1260"/>
                </a:cubicBezTo>
                <a:cubicBezTo>
                  <a:pt x="788" y="1071"/>
                  <a:pt x="1009" y="819"/>
                  <a:pt x="1229" y="819"/>
                </a:cubicBezTo>
                <a:close/>
                <a:moveTo>
                  <a:pt x="8790" y="3277"/>
                </a:moveTo>
                <a:cubicBezTo>
                  <a:pt x="9042" y="3277"/>
                  <a:pt x="9200" y="3466"/>
                  <a:pt x="9200" y="3655"/>
                </a:cubicBezTo>
                <a:lnTo>
                  <a:pt x="9200" y="5356"/>
                </a:lnTo>
                <a:lnTo>
                  <a:pt x="9232" y="5356"/>
                </a:lnTo>
                <a:cubicBezTo>
                  <a:pt x="9232" y="5608"/>
                  <a:pt x="9042" y="5765"/>
                  <a:pt x="8822" y="5765"/>
                </a:cubicBezTo>
                <a:cubicBezTo>
                  <a:pt x="8633" y="5765"/>
                  <a:pt x="8412" y="5545"/>
                  <a:pt x="8412" y="5356"/>
                </a:cubicBezTo>
                <a:lnTo>
                  <a:pt x="8412" y="4694"/>
                </a:lnTo>
                <a:lnTo>
                  <a:pt x="6617" y="6459"/>
                </a:lnTo>
                <a:cubicBezTo>
                  <a:pt x="6538" y="6537"/>
                  <a:pt x="6435" y="6577"/>
                  <a:pt x="6333" y="6577"/>
                </a:cubicBezTo>
                <a:cubicBezTo>
                  <a:pt x="6231" y="6577"/>
                  <a:pt x="6128" y="6537"/>
                  <a:pt x="6050" y="6459"/>
                </a:cubicBezTo>
                <a:lnTo>
                  <a:pt x="5482" y="5923"/>
                </a:lnTo>
                <a:lnTo>
                  <a:pt x="4096" y="7278"/>
                </a:lnTo>
                <a:cubicBezTo>
                  <a:pt x="4033" y="7356"/>
                  <a:pt x="3931" y="7396"/>
                  <a:pt x="3824" y="7396"/>
                </a:cubicBezTo>
                <a:cubicBezTo>
                  <a:pt x="3718" y="7396"/>
                  <a:pt x="3608" y="7356"/>
                  <a:pt x="3529" y="7278"/>
                </a:cubicBezTo>
                <a:cubicBezTo>
                  <a:pt x="3372" y="7120"/>
                  <a:pt x="3372" y="6868"/>
                  <a:pt x="3529" y="6711"/>
                </a:cubicBezTo>
                <a:lnTo>
                  <a:pt x="5167" y="5041"/>
                </a:lnTo>
                <a:cubicBezTo>
                  <a:pt x="5246" y="4962"/>
                  <a:pt x="5356" y="4923"/>
                  <a:pt x="5467" y="4923"/>
                </a:cubicBezTo>
                <a:cubicBezTo>
                  <a:pt x="5577" y="4923"/>
                  <a:pt x="5687" y="4962"/>
                  <a:pt x="5766" y="5041"/>
                </a:cubicBezTo>
                <a:lnTo>
                  <a:pt x="6302" y="5608"/>
                </a:lnTo>
                <a:lnTo>
                  <a:pt x="7814" y="4096"/>
                </a:lnTo>
                <a:lnTo>
                  <a:pt x="7152" y="4096"/>
                </a:lnTo>
                <a:cubicBezTo>
                  <a:pt x="6900" y="4096"/>
                  <a:pt x="6743" y="3907"/>
                  <a:pt x="6743" y="3655"/>
                </a:cubicBezTo>
                <a:cubicBezTo>
                  <a:pt x="6743" y="3434"/>
                  <a:pt x="6932" y="3277"/>
                  <a:pt x="7152" y="3277"/>
                </a:cubicBezTo>
                <a:close/>
                <a:moveTo>
                  <a:pt x="6302" y="11058"/>
                </a:moveTo>
                <a:cubicBezTo>
                  <a:pt x="6554" y="11058"/>
                  <a:pt x="6743" y="11279"/>
                  <a:pt x="6743" y="11468"/>
                </a:cubicBezTo>
                <a:cubicBezTo>
                  <a:pt x="6743" y="11657"/>
                  <a:pt x="6554" y="11846"/>
                  <a:pt x="6302" y="11846"/>
                </a:cubicBezTo>
                <a:cubicBezTo>
                  <a:pt x="6081" y="11846"/>
                  <a:pt x="5924" y="11657"/>
                  <a:pt x="5924" y="11468"/>
                </a:cubicBezTo>
                <a:cubicBezTo>
                  <a:pt x="5924" y="11279"/>
                  <a:pt x="6113" y="11058"/>
                  <a:pt x="6302" y="11058"/>
                </a:cubicBezTo>
                <a:close/>
                <a:moveTo>
                  <a:pt x="1229" y="0"/>
                </a:moveTo>
                <a:cubicBezTo>
                  <a:pt x="568" y="0"/>
                  <a:pt x="1" y="536"/>
                  <a:pt x="1" y="1229"/>
                </a:cubicBezTo>
                <a:cubicBezTo>
                  <a:pt x="1" y="1764"/>
                  <a:pt x="379" y="2205"/>
                  <a:pt x="851" y="2394"/>
                </a:cubicBezTo>
                <a:lnTo>
                  <a:pt x="851" y="8254"/>
                </a:lnTo>
                <a:lnTo>
                  <a:pt x="442" y="8254"/>
                </a:lnTo>
                <a:cubicBezTo>
                  <a:pt x="221" y="8254"/>
                  <a:pt x="64" y="8475"/>
                  <a:pt x="64" y="8664"/>
                </a:cubicBezTo>
                <a:cubicBezTo>
                  <a:pt x="64" y="8916"/>
                  <a:pt x="253" y="9042"/>
                  <a:pt x="442" y="9042"/>
                </a:cubicBezTo>
                <a:lnTo>
                  <a:pt x="5955" y="9042"/>
                </a:lnTo>
                <a:lnTo>
                  <a:pt x="5955" y="10239"/>
                </a:lnTo>
                <a:cubicBezTo>
                  <a:pt x="5482" y="10397"/>
                  <a:pt x="5136" y="10869"/>
                  <a:pt x="5136" y="11405"/>
                </a:cubicBezTo>
                <a:cubicBezTo>
                  <a:pt x="5136" y="12098"/>
                  <a:pt x="5671" y="12633"/>
                  <a:pt x="6365" y="12633"/>
                </a:cubicBezTo>
                <a:cubicBezTo>
                  <a:pt x="7026" y="12633"/>
                  <a:pt x="7625" y="12098"/>
                  <a:pt x="7625" y="11405"/>
                </a:cubicBezTo>
                <a:cubicBezTo>
                  <a:pt x="7625" y="10869"/>
                  <a:pt x="7247" y="10428"/>
                  <a:pt x="6774" y="10239"/>
                </a:cubicBezTo>
                <a:lnTo>
                  <a:pt x="6774" y="9042"/>
                </a:lnTo>
                <a:lnTo>
                  <a:pt x="12288" y="9042"/>
                </a:lnTo>
                <a:cubicBezTo>
                  <a:pt x="12540" y="9042"/>
                  <a:pt x="12697" y="8853"/>
                  <a:pt x="12697" y="8664"/>
                </a:cubicBezTo>
                <a:cubicBezTo>
                  <a:pt x="12666" y="8443"/>
                  <a:pt x="12508" y="8254"/>
                  <a:pt x="12256" y="8254"/>
                </a:cubicBezTo>
                <a:lnTo>
                  <a:pt x="11815" y="8254"/>
                </a:lnTo>
                <a:lnTo>
                  <a:pt x="11815" y="2394"/>
                </a:lnTo>
                <a:cubicBezTo>
                  <a:pt x="12288" y="2237"/>
                  <a:pt x="12666" y="1764"/>
                  <a:pt x="12666" y="1229"/>
                </a:cubicBezTo>
                <a:cubicBezTo>
                  <a:pt x="12666" y="567"/>
                  <a:pt x="12098" y="0"/>
                  <a:pt x="11437" y="0"/>
                </a:cubicBezTo>
                <a:close/>
              </a:path>
            </a:pathLst>
          </a:custGeom>
          <a:solidFill>
            <a:srgbClr val="1F5D7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/>
          </a:p>
        </p:txBody>
      </p:sp>
      <p:grpSp>
        <p:nvGrpSpPr>
          <p:cNvPr id="10" name="Google Shape;722;p47">
            <a:extLst>
              <a:ext uri="{FF2B5EF4-FFF2-40B4-BE49-F238E27FC236}">
                <a16:creationId xmlns="" xmlns:a16="http://schemas.microsoft.com/office/drawing/2014/main" id="{44237F1C-BAAE-49C3-BB2A-7F76FA0D078A}"/>
              </a:ext>
            </a:extLst>
          </p:cNvPr>
          <p:cNvGrpSpPr/>
          <p:nvPr/>
        </p:nvGrpSpPr>
        <p:grpSpPr>
          <a:xfrm>
            <a:off x="228600" y="2343150"/>
            <a:ext cx="183229" cy="183219"/>
            <a:chOff x="1923675" y="1633650"/>
            <a:chExt cx="436000" cy="435975"/>
          </a:xfrm>
          <a:solidFill>
            <a:schemeClr val="tx2"/>
          </a:solidFill>
        </p:grpSpPr>
        <p:sp>
          <p:nvSpPr>
            <p:cNvPr id="12" name="Google Shape;723;p47">
              <a:extLst>
                <a:ext uri="{FF2B5EF4-FFF2-40B4-BE49-F238E27FC236}">
                  <a16:creationId xmlns="" xmlns:a16="http://schemas.microsoft.com/office/drawing/2014/main" id="{F5A37E64-56DD-4584-A5E0-AB4C50717255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" name="Google Shape;724;p47">
              <a:extLst>
                <a:ext uri="{FF2B5EF4-FFF2-40B4-BE49-F238E27FC236}">
                  <a16:creationId xmlns="" xmlns:a16="http://schemas.microsoft.com/office/drawing/2014/main" id="{D3BFE23A-2049-4297-BDCB-28E394C41441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" name="Google Shape;725;p47">
              <a:extLst>
                <a:ext uri="{FF2B5EF4-FFF2-40B4-BE49-F238E27FC236}">
                  <a16:creationId xmlns="" xmlns:a16="http://schemas.microsoft.com/office/drawing/2014/main" id="{88682187-9678-4BA8-8367-BF70B5FE70C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5" name="Google Shape;726;p47">
              <a:extLst>
                <a:ext uri="{FF2B5EF4-FFF2-40B4-BE49-F238E27FC236}">
                  <a16:creationId xmlns="" xmlns:a16="http://schemas.microsoft.com/office/drawing/2014/main" id="{CE2BDC8E-3DFB-44E0-985D-B7811B8111F2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" name="Google Shape;727;p47">
              <a:extLst>
                <a:ext uri="{FF2B5EF4-FFF2-40B4-BE49-F238E27FC236}">
                  <a16:creationId xmlns="" xmlns:a16="http://schemas.microsoft.com/office/drawing/2014/main" id="{9E0291E4-9E63-48C3-A19D-E6607C81B31F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" name="Google Shape;728;p47">
              <a:extLst>
                <a:ext uri="{FF2B5EF4-FFF2-40B4-BE49-F238E27FC236}">
                  <a16:creationId xmlns="" xmlns:a16="http://schemas.microsoft.com/office/drawing/2014/main" id="{24C7EB2E-0EAD-4986-ACD2-82C05B142532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8" name="Google Shape;722;p47">
            <a:extLst>
              <a:ext uri="{FF2B5EF4-FFF2-40B4-BE49-F238E27FC236}">
                <a16:creationId xmlns="" xmlns:a16="http://schemas.microsoft.com/office/drawing/2014/main" id="{44237F1C-BAAE-49C3-BB2A-7F76FA0D078A}"/>
              </a:ext>
            </a:extLst>
          </p:cNvPr>
          <p:cNvGrpSpPr/>
          <p:nvPr/>
        </p:nvGrpSpPr>
        <p:grpSpPr>
          <a:xfrm>
            <a:off x="218619" y="2875864"/>
            <a:ext cx="183229" cy="183219"/>
            <a:chOff x="1923675" y="1633650"/>
            <a:chExt cx="436000" cy="435975"/>
          </a:xfrm>
          <a:solidFill>
            <a:schemeClr val="tx2"/>
          </a:solidFill>
        </p:grpSpPr>
        <p:sp>
          <p:nvSpPr>
            <p:cNvPr id="19" name="Google Shape;723;p47">
              <a:extLst>
                <a:ext uri="{FF2B5EF4-FFF2-40B4-BE49-F238E27FC236}">
                  <a16:creationId xmlns="" xmlns:a16="http://schemas.microsoft.com/office/drawing/2014/main" id="{F5A37E64-56DD-4584-A5E0-AB4C50717255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" name="Google Shape;724;p47">
              <a:extLst>
                <a:ext uri="{FF2B5EF4-FFF2-40B4-BE49-F238E27FC236}">
                  <a16:creationId xmlns="" xmlns:a16="http://schemas.microsoft.com/office/drawing/2014/main" id="{D3BFE23A-2049-4297-BDCB-28E394C41441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" name="Google Shape;725;p47">
              <a:extLst>
                <a:ext uri="{FF2B5EF4-FFF2-40B4-BE49-F238E27FC236}">
                  <a16:creationId xmlns="" xmlns:a16="http://schemas.microsoft.com/office/drawing/2014/main" id="{88682187-9678-4BA8-8367-BF70B5FE70C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" name="Google Shape;726;p47">
              <a:extLst>
                <a:ext uri="{FF2B5EF4-FFF2-40B4-BE49-F238E27FC236}">
                  <a16:creationId xmlns="" xmlns:a16="http://schemas.microsoft.com/office/drawing/2014/main" id="{CE2BDC8E-3DFB-44E0-985D-B7811B8111F2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Google Shape;727;p47">
              <a:extLst>
                <a:ext uri="{FF2B5EF4-FFF2-40B4-BE49-F238E27FC236}">
                  <a16:creationId xmlns="" xmlns:a16="http://schemas.microsoft.com/office/drawing/2014/main" id="{9E0291E4-9E63-48C3-A19D-E6607C81B31F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4" name="Google Shape;728;p47">
              <a:extLst>
                <a:ext uri="{FF2B5EF4-FFF2-40B4-BE49-F238E27FC236}">
                  <a16:creationId xmlns="" xmlns:a16="http://schemas.microsoft.com/office/drawing/2014/main" id="{24C7EB2E-0EAD-4986-ACD2-82C05B142532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25" name="Google Shape;722;p47">
            <a:extLst>
              <a:ext uri="{FF2B5EF4-FFF2-40B4-BE49-F238E27FC236}">
                <a16:creationId xmlns="" xmlns:a16="http://schemas.microsoft.com/office/drawing/2014/main" id="{44237F1C-BAAE-49C3-BB2A-7F76FA0D078A}"/>
              </a:ext>
            </a:extLst>
          </p:cNvPr>
          <p:cNvGrpSpPr/>
          <p:nvPr/>
        </p:nvGrpSpPr>
        <p:grpSpPr>
          <a:xfrm>
            <a:off x="178453" y="3456245"/>
            <a:ext cx="183229" cy="183219"/>
            <a:chOff x="1923675" y="1633650"/>
            <a:chExt cx="436000" cy="435975"/>
          </a:xfrm>
          <a:solidFill>
            <a:schemeClr val="tx2"/>
          </a:solidFill>
        </p:grpSpPr>
        <p:sp>
          <p:nvSpPr>
            <p:cNvPr id="26" name="Google Shape;723;p47">
              <a:extLst>
                <a:ext uri="{FF2B5EF4-FFF2-40B4-BE49-F238E27FC236}">
                  <a16:creationId xmlns="" xmlns:a16="http://schemas.microsoft.com/office/drawing/2014/main" id="{F5A37E64-56DD-4584-A5E0-AB4C50717255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7" name="Google Shape;724;p47">
              <a:extLst>
                <a:ext uri="{FF2B5EF4-FFF2-40B4-BE49-F238E27FC236}">
                  <a16:creationId xmlns="" xmlns:a16="http://schemas.microsoft.com/office/drawing/2014/main" id="{D3BFE23A-2049-4297-BDCB-28E394C41441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" name="Google Shape;725;p47">
              <a:extLst>
                <a:ext uri="{FF2B5EF4-FFF2-40B4-BE49-F238E27FC236}">
                  <a16:creationId xmlns="" xmlns:a16="http://schemas.microsoft.com/office/drawing/2014/main" id="{88682187-9678-4BA8-8367-BF70B5FE70C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9" name="Google Shape;726;p47">
              <a:extLst>
                <a:ext uri="{FF2B5EF4-FFF2-40B4-BE49-F238E27FC236}">
                  <a16:creationId xmlns="" xmlns:a16="http://schemas.microsoft.com/office/drawing/2014/main" id="{CE2BDC8E-3DFB-44E0-985D-B7811B8111F2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0" name="Google Shape;727;p47">
              <a:extLst>
                <a:ext uri="{FF2B5EF4-FFF2-40B4-BE49-F238E27FC236}">
                  <a16:creationId xmlns="" xmlns:a16="http://schemas.microsoft.com/office/drawing/2014/main" id="{9E0291E4-9E63-48C3-A19D-E6607C81B31F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Google Shape;728;p47">
              <a:extLst>
                <a:ext uri="{FF2B5EF4-FFF2-40B4-BE49-F238E27FC236}">
                  <a16:creationId xmlns="" xmlns:a16="http://schemas.microsoft.com/office/drawing/2014/main" id="{24C7EB2E-0EAD-4986-ACD2-82C05B142532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32" name="Google Shape;722;p47">
            <a:extLst>
              <a:ext uri="{FF2B5EF4-FFF2-40B4-BE49-F238E27FC236}">
                <a16:creationId xmlns="" xmlns:a16="http://schemas.microsoft.com/office/drawing/2014/main" id="{44237F1C-BAAE-49C3-BB2A-7F76FA0D078A}"/>
              </a:ext>
            </a:extLst>
          </p:cNvPr>
          <p:cNvGrpSpPr/>
          <p:nvPr/>
        </p:nvGrpSpPr>
        <p:grpSpPr>
          <a:xfrm>
            <a:off x="228600" y="4019550"/>
            <a:ext cx="183229" cy="183219"/>
            <a:chOff x="1923675" y="1633650"/>
            <a:chExt cx="436000" cy="435975"/>
          </a:xfrm>
          <a:solidFill>
            <a:schemeClr val="tx2"/>
          </a:solidFill>
        </p:grpSpPr>
        <p:sp>
          <p:nvSpPr>
            <p:cNvPr id="33" name="Google Shape;723;p47">
              <a:extLst>
                <a:ext uri="{FF2B5EF4-FFF2-40B4-BE49-F238E27FC236}">
                  <a16:creationId xmlns="" xmlns:a16="http://schemas.microsoft.com/office/drawing/2014/main" id="{F5A37E64-56DD-4584-A5E0-AB4C50717255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" name="Google Shape;724;p47">
              <a:extLst>
                <a:ext uri="{FF2B5EF4-FFF2-40B4-BE49-F238E27FC236}">
                  <a16:creationId xmlns="" xmlns:a16="http://schemas.microsoft.com/office/drawing/2014/main" id="{D3BFE23A-2049-4297-BDCB-28E394C41441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" name="Google Shape;725;p47">
              <a:extLst>
                <a:ext uri="{FF2B5EF4-FFF2-40B4-BE49-F238E27FC236}">
                  <a16:creationId xmlns="" xmlns:a16="http://schemas.microsoft.com/office/drawing/2014/main" id="{88682187-9678-4BA8-8367-BF70B5FE70C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" name="Google Shape;726;p47">
              <a:extLst>
                <a:ext uri="{FF2B5EF4-FFF2-40B4-BE49-F238E27FC236}">
                  <a16:creationId xmlns="" xmlns:a16="http://schemas.microsoft.com/office/drawing/2014/main" id="{CE2BDC8E-3DFB-44E0-985D-B7811B8111F2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" name="Google Shape;727;p47">
              <a:extLst>
                <a:ext uri="{FF2B5EF4-FFF2-40B4-BE49-F238E27FC236}">
                  <a16:creationId xmlns="" xmlns:a16="http://schemas.microsoft.com/office/drawing/2014/main" id="{9E0291E4-9E63-48C3-A19D-E6607C81B31F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" name="Google Shape;728;p47">
              <a:extLst>
                <a:ext uri="{FF2B5EF4-FFF2-40B4-BE49-F238E27FC236}">
                  <a16:creationId xmlns="" xmlns:a16="http://schemas.microsoft.com/office/drawing/2014/main" id="{24C7EB2E-0EAD-4986-ACD2-82C05B142532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n w="9525">
                  <a:solidFill>
                    <a:schemeClr val="tx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5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24DB145A-EE0E-41E6-9DA8-2B30D3EB09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29333" r="6920" b="30100"/>
          <a:stretch/>
        </p:blipFill>
        <p:spPr>
          <a:xfrm>
            <a:off x="-1" y="69179"/>
            <a:ext cx="9144001" cy="5975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F88E764-FDDD-4CF5-BBCA-58ABBE676408}"/>
              </a:ext>
            </a:extLst>
          </p:cNvPr>
          <p:cNvSpPr/>
          <p:nvPr/>
        </p:nvSpPr>
        <p:spPr>
          <a:xfrm>
            <a:off x="533400" y="137574"/>
            <a:ext cx="86868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ЦИФРОВОЕ ПРОСТРАНСТВО РОССИЙСКОЙ ШКОЛЫ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5906306-B9E7-49C5-ADF5-F27DB8B42167}"/>
              </a:ext>
            </a:extLst>
          </p:cNvPr>
          <p:cNvSpPr/>
          <p:nvPr/>
        </p:nvSpPr>
        <p:spPr>
          <a:xfrm>
            <a:off x="1181100" y="895277"/>
            <a:ext cx="7366041" cy="26161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400" b="1" dirty="0">
                <a:latin typeface="+mj-lt"/>
                <a:cs typeface="Arial" panose="020B0604020202020204" pitchFamily="34" charset="0"/>
              </a:rPr>
              <a:t>«Моя школа»</a:t>
            </a:r>
            <a:r>
              <a:rPr lang="ru-RU" sz="1400" dirty="0">
                <a:latin typeface="+mj-lt"/>
                <a:cs typeface="Arial" panose="020B0604020202020204" pitchFamily="34" charset="0"/>
              </a:rPr>
              <a:t> - информационная система для учителя, обучающихся и их родителей </a:t>
            </a:r>
            <a:endParaRPr lang="ru-RU" sz="14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CAD4DC3-F442-45C4-AEF6-A11CA5267C0F}"/>
              </a:ext>
            </a:extLst>
          </p:cNvPr>
          <p:cNvSpPr/>
          <p:nvPr/>
        </p:nvSpPr>
        <p:spPr>
          <a:xfrm>
            <a:off x="1143000" y="1180146"/>
            <a:ext cx="7277101" cy="1010533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marL="171450" indent="-171450" algn="just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обеспечить коммуникацию между учителем и обучающимся</a:t>
            </a:r>
          </a:p>
          <a:p>
            <a:pPr marL="171450" indent="-171450" algn="just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оперативно получить обратную связь</a:t>
            </a:r>
          </a:p>
          <a:p>
            <a:pPr marL="171450" indent="-171450" algn="just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получить доступ к качественному цифровому образовательному контенту и цифровым образовательным </a:t>
            </a:r>
            <a:r>
              <a:rPr lang="ru-RU" sz="14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сервисам</a:t>
            </a:r>
            <a:endParaRPr lang="ru-RU" sz="14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1CFF591-4E77-4F0A-88C2-30BE2AA41CF4}"/>
              </a:ext>
            </a:extLst>
          </p:cNvPr>
          <p:cNvSpPr/>
          <p:nvPr/>
        </p:nvSpPr>
        <p:spPr>
          <a:xfrm>
            <a:off x="1143000" y="2434461"/>
            <a:ext cx="7810500" cy="197490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marL="3810" algn="just">
              <a:spcAft>
                <a:spcPts val="400"/>
              </a:spcAft>
            </a:pPr>
            <a:r>
              <a:rPr lang="ru-RU" sz="14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ЗАДАЧИ</a:t>
            </a:r>
            <a:r>
              <a:rPr lang="ru-RU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171450" indent="-171450" algn="just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создать унифицированный сервис электронных журналов и электронных дневников </a:t>
            </a:r>
          </a:p>
          <a:p>
            <a:pPr marL="171450" indent="-171450" algn="just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предоставить доступ к такому сервису</a:t>
            </a:r>
          </a:p>
          <a:p>
            <a:pPr marL="171450" indent="-171450" algn="just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обеспечить возможность его взаимодействия с аналогичными региональными сервисами</a:t>
            </a:r>
          </a:p>
          <a:p>
            <a:pPr marL="171450" indent="-171450" algn="just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создать другие электронные сервисы (для организации приема в образовательные организации, учета обучающихся, формирования их цифровых портфолио, управления образовательными процессами, включая корректировку учебных планов, составление расписания занятий, организацию питания обучающихся)</a:t>
            </a:r>
          </a:p>
        </p:txBody>
      </p:sp>
      <p:grpSp>
        <p:nvGrpSpPr>
          <p:cNvPr id="14" name="Google Shape;8400;p89">
            <a:extLst>
              <a:ext uri="{FF2B5EF4-FFF2-40B4-BE49-F238E27FC236}">
                <a16:creationId xmlns="" xmlns:a16="http://schemas.microsoft.com/office/drawing/2014/main" id="{2167AF8A-9963-432F-BCA0-102D7F2EC669}"/>
              </a:ext>
            </a:extLst>
          </p:cNvPr>
          <p:cNvGrpSpPr/>
          <p:nvPr/>
        </p:nvGrpSpPr>
        <p:grpSpPr>
          <a:xfrm>
            <a:off x="198473" y="2542092"/>
            <a:ext cx="746055" cy="797368"/>
            <a:chOff x="-1951475" y="3597450"/>
            <a:chExt cx="295375" cy="291450"/>
          </a:xfrm>
          <a:solidFill>
            <a:srgbClr val="1F5D7F"/>
          </a:solidFill>
        </p:grpSpPr>
        <p:sp>
          <p:nvSpPr>
            <p:cNvPr id="15" name="Google Shape;8401;p89">
              <a:extLst>
                <a:ext uri="{FF2B5EF4-FFF2-40B4-BE49-F238E27FC236}">
                  <a16:creationId xmlns="" xmlns:a16="http://schemas.microsoft.com/office/drawing/2014/main" id="{0DB1898D-2657-493B-8690-7572D88DF0DF}"/>
                </a:ext>
              </a:extLst>
            </p:cNvPr>
            <p:cNvSpPr/>
            <p:nvPr/>
          </p:nvSpPr>
          <p:spPr>
            <a:xfrm>
              <a:off x="-1951475" y="3597450"/>
              <a:ext cx="170925" cy="34675"/>
            </a:xfrm>
            <a:custGeom>
              <a:avLst/>
              <a:gdLst/>
              <a:ahLst/>
              <a:cxnLst/>
              <a:rect l="l" t="t" r="r" b="b"/>
              <a:pathLst>
                <a:path w="6837" h="1387" extrusionOk="0">
                  <a:moveTo>
                    <a:pt x="1008" y="1"/>
                  </a:moveTo>
                  <a:cubicBezTo>
                    <a:pt x="473" y="1"/>
                    <a:pt x="0" y="473"/>
                    <a:pt x="0" y="1040"/>
                  </a:cubicBezTo>
                  <a:lnTo>
                    <a:pt x="0" y="1387"/>
                  </a:lnTo>
                  <a:lnTo>
                    <a:pt x="6837" y="1387"/>
                  </a:lnTo>
                  <a:lnTo>
                    <a:pt x="6837" y="1040"/>
                  </a:lnTo>
                  <a:cubicBezTo>
                    <a:pt x="6837" y="473"/>
                    <a:pt x="6364" y="1"/>
                    <a:pt x="58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00">
                <a:latin typeface="+mj-lt"/>
              </a:endParaRPr>
            </a:p>
          </p:txBody>
        </p:sp>
        <p:sp>
          <p:nvSpPr>
            <p:cNvPr id="16" name="Google Shape;8402;p89">
              <a:extLst>
                <a:ext uri="{FF2B5EF4-FFF2-40B4-BE49-F238E27FC236}">
                  <a16:creationId xmlns="" xmlns:a16="http://schemas.microsoft.com/office/drawing/2014/main" id="{524D2470-1A38-4198-A119-9B9D272B2080}"/>
                </a:ext>
              </a:extLst>
            </p:cNvPr>
            <p:cNvSpPr/>
            <p:nvPr/>
          </p:nvSpPr>
          <p:spPr>
            <a:xfrm>
              <a:off x="-1949900" y="3648650"/>
              <a:ext cx="171725" cy="173300"/>
            </a:xfrm>
            <a:custGeom>
              <a:avLst/>
              <a:gdLst/>
              <a:ahLst/>
              <a:cxnLst/>
              <a:rect l="l" t="t" r="r" b="b"/>
              <a:pathLst>
                <a:path w="6869" h="6932" extrusionOk="0">
                  <a:moveTo>
                    <a:pt x="0" y="1"/>
                  </a:moveTo>
                  <a:lnTo>
                    <a:pt x="0" y="6932"/>
                  </a:lnTo>
                  <a:lnTo>
                    <a:pt x="2426" y="6932"/>
                  </a:lnTo>
                  <a:cubicBezTo>
                    <a:pt x="2521" y="6585"/>
                    <a:pt x="2836" y="6333"/>
                    <a:pt x="3245" y="6270"/>
                  </a:cubicBezTo>
                  <a:lnTo>
                    <a:pt x="1166" y="4191"/>
                  </a:lnTo>
                  <a:cubicBezTo>
                    <a:pt x="693" y="3718"/>
                    <a:pt x="693" y="2962"/>
                    <a:pt x="1166" y="2489"/>
                  </a:cubicBezTo>
                  <a:cubicBezTo>
                    <a:pt x="1386" y="2237"/>
                    <a:pt x="1670" y="2143"/>
                    <a:pt x="2017" y="2143"/>
                  </a:cubicBezTo>
                  <a:cubicBezTo>
                    <a:pt x="2363" y="2143"/>
                    <a:pt x="2647" y="2237"/>
                    <a:pt x="2899" y="2489"/>
                  </a:cubicBezTo>
                  <a:lnTo>
                    <a:pt x="3560" y="3151"/>
                  </a:lnTo>
                  <a:cubicBezTo>
                    <a:pt x="3592" y="2994"/>
                    <a:pt x="3718" y="2836"/>
                    <a:pt x="3844" y="2710"/>
                  </a:cubicBezTo>
                  <a:cubicBezTo>
                    <a:pt x="4064" y="2489"/>
                    <a:pt x="4348" y="2363"/>
                    <a:pt x="4694" y="2363"/>
                  </a:cubicBezTo>
                  <a:cubicBezTo>
                    <a:pt x="4694" y="2048"/>
                    <a:pt x="4820" y="1733"/>
                    <a:pt x="5041" y="1513"/>
                  </a:cubicBezTo>
                  <a:cubicBezTo>
                    <a:pt x="5293" y="1261"/>
                    <a:pt x="5577" y="1135"/>
                    <a:pt x="5923" y="1135"/>
                  </a:cubicBezTo>
                  <a:cubicBezTo>
                    <a:pt x="6112" y="1135"/>
                    <a:pt x="6301" y="1198"/>
                    <a:pt x="6459" y="1261"/>
                  </a:cubicBezTo>
                  <a:cubicBezTo>
                    <a:pt x="6522" y="1072"/>
                    <a:pt x="6616" y="914"/>
                    <a:pt x="6774" y="757"/>
                  </a:cubicBezTo>
                  <a:lnTo>
                    <a:pt x="6868" y="662"/>
                  </a:lnTo>
                  <a:lnTo>
                    <a:pt x="686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00">
                <a:latin typeface="+mj-lt"/>
              </a:endParaRPr>
            </a:p>
          </p:txBody>
        </p:sp>
        <p:sp>
          <p:nvSpPr>
            <p:cNvPr id="17" name="Google Shape;8403;p89">
              <a:extLst>
                <a:ext uri="{FF2B5EF4-FFF2-40B4-BE49-F238E27FC236}">
                  <a16:creationId xmlns="" xmlns:a16="http://schemas.microsoft.com/office/drawing/2014/main" id="{A7007697-C46A-48EC-AA3C-2329FBF3E339}"/>
                </a:ext>
              </a:extLst>
            </p:cNvPr>
            <p:cNvSpPr/>
            <p:nvPr/>
          </p:nvSpPr>
          <p:spPr>
            <a:xfrm>
              <a:off x="-1951475" y="3838475"/>
              <a:ext cx="170925" cy="50425"/>
            </a:xfrm>
            <a:custGeom>
              <a:avLst/>
              <a:gdLst/>
              <a:ahLst/>
              <a:cxnLst/>
              <a:rect l="l" t="t" r="r" b="b"/>
              <a:pathLst>
                <a:path w="6837" h="2017" extrusionOk="0">
                  <a:moveTo>
                    <a:pt x="0" y="0"/>
                  </a:moveTo>
                  <a:lnTo>
                    <a:pt x="0" y="1008"/>
                  </a:lnTo>
                  <a:cubicBezTo>
                    <a:pt x="0" y="1544"/>
                    <a:pt x="473" y="2017"/>
                    <a:pt x="1008" y="2017"/>
                  </a:cubicBezTo>
                  <a:lnTo>
                    <a:pt x="5829" y="2017"/>
                  </a:lnTo>
                  <a:cubicBezTo>
                    <a:pt x="6333" y="2017"/>
                    <a:pt x="6774" y="1670"/>
                    <a:pt x="6837" y="1166"/>
                  </a:cubicBezTo>
                  <a:lnTo>
                    <a:pt x="6679" y="1071"/>
                  </a:lnTo>
                  <a:lnTo>
                    <a:pt x="3466" y="1071"/>
                  </a:lnTo>
                  <a:cubicBezTo>
                    <a:pt x="2867" y="1071"/>
                    <a:pt x="2363" y="599"/>
                    <a:pt x="2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00">
                <a:latin typeface="+mj-lt"/>
              </a:endParaRPr>
            </a:p>
          </p:txBody>
        </p:sp>
        <p:sp>
          <p:nvSpPr>
            <p:cNvPr id="18" name="Google Shape;8404;p89">
              <a:extLst>
                <a:ext uri="{FF2B5EF4-FFF2-40B4-BE49-F238E27FC236}">
                  <a16:creationId xmlns="" xmlns:a16="http://schemas.microsoft.com/office/drawing/2014/main" id="{2F1043C6-66C9-4288-8523-CDFCC104BBB0}"/>
                </a:ext>
              </a:extLst>
            </p:cNvPr>
            <p:cNvSpPr/>
            <p:nvPr/>
          </p:nvSpPr>
          <p:spPr>
            <a:xfrm>
              <a:off x="-1912900" y="3675825"/>
              <a:ext cx="256800" cy="202825"/>
            </a:xfrm>
            <a:custGeom>
              <a:avLst/>
              <a:gdLst/>
              <a:ahLst/>
              <a:cxnLst/>
              <a:rect l="l" t="t" r="r" b="b"/>
              <a:pathLst>
                <a:path w="10272" h="8113" extrusionOk="0">
                  <a:moveTo>
                    <a:pt x="6085" y="0"/>
                  </a:moveTo>
                  <a:cubicBezTo>
                    <a:pt x="5955" y="0"/>
                    <a:pt x="5829" y="48"/>
                    <a:pt x="5735" y="142"/>
                  </a:cubicBezTo>
                  <a:cubicBezTo>
                    <a:pt x="5546" y="331"/>
                    <a:pt x="5546" y="646"/>
                    <a:pt x="5735" y="835"/>
                  </a:cubicBezTo>
                  <a:lnTo>
                    <a:pt x="6081" y="1213"/>
                  </a:lnTo>
                  <a:cubicBezTo>
                    <a:pt x="6207" y="1308"/>
                    <a:pt x="6207" y="1560"/>
                    <a:pt x="6081" y="1655"/>
                  </a:cubicBezTo>
                  <a:cubicBezTo>
                    <a:pt x="6034" y="1718"/>
                    <a:pt x="5948" y="1749"/>
                    <a:pt x="5857" y="1749"/>
                  </a:cubicBezTo>
                  <a:cubicBezTo>
                    <a:pt x="5766" y="1749"/>
                    <a:pt x="5672" y="1718"/>
                    <a:pt x="5609" y="1655"/>
                  </a:cubicBezTo>
                  <a:lnTo>
                    <a:pt x="4758" y="804"/>
                  </a:lnTo>
                  <a:cubicBezTo>
                    <a:pt x="4664" y="709"/>
                    <a:pt x="4538" y="662"/>
                    <a:pt x="4408" y="662"/>
                  </a:cubicBezTo>
                  <a:cubicBezTo>
                    <a:pt x="4278" y="662"/>
                    <a:pt x="4144" y="709"/>
                    <a:pt x="4034" y="804"/>
                  </a:cubicBezTo>
                  <a:cubicBezTo>
                    <a:pt x="3845" y="993"/>
                    <a:pt x="3845" y="1308"/>
                    <a:pt x="4034" y="1528"/>
                  </a:cubicBezTo>
                  <a:cubicBezTo>
                    <a:pt x="4034" y="1655"/>
                    <a:pt x="4884" y="2505"/>
                    <a:pt x="4821" y="2505"/>
                  </a:cubicBezTo>
                  <a:cubicBezTo>
                    <a:pt x="4947" y="2631"/>
                    <a:pt x="4947" y="2852"/>
                    <a:pt x="4821" y="2978"/>
                  </a:cubicBezTo>
                  <a:cubicBezTo>
                    <a:pt x="4774" y="3041"/>
                    <a:pt x="4687" y="3072"/>
                    <a:pt x="4601" y="3072"/>
                  </a:cubicBezTo>
                  <a:cubicBezTo>
                    <a:pt x="4514" y="3072"/>
                    <a:pt x="4427" y="3041"/>
                    <a:pt x="4380" y="2978"/>
                  </a:cubicBezTo>
                  <a:lnTo>
                    <a:pt x="3498" y="2096"/>
                  </a:lnTo>
                  <a:cubicBezTo>
                    <a:pt x="3403" y="2001"/>
                    <a:pt x="3277" y="1954"/>
                    <a:pt x="3151" y="1954"/>
                  </a:cubicBezTo>
                  <a:cubicBezTo>
                    <a:pt x="3025" y="1954"/>
                    <a:pt x="2899" y="2001"/>
                    <a:pt x="2805" y="2096"/>
                  </a:cubicBezTo>
                  <a:cubicBezTo>
                    <a:pt x="2584" y="2316"/>
                    <a:pt x="2584" y="2631"/>
                    <a:pt x="2805" y="2820"/>
                  </a:cubicBezTo>
                  <a:lnTo>
                    <a:pt x="3656" y="3671"/>
                  </a:lnTo>
                  <a:cubicBezTo>
                    <a:pt x="3782" y="3797"/>
                    <a:pt x="3782" y="4017"/>
                    <a:pt x="3656" y="4143"/>
                  </a:cubicBezTo>
                  <a:cubicBezTo>
                    <a:pt x="3593" y="4206"/>
                    <a:pt x="3506" y="4238"/>
                    <a:pt x="3419" y="4238"/>
                  </a:cubicBezTo>
                  <a:cubicBezTo>
                    <a:pt x="3333" y="4238"/>
                    <a:pt x="3246" y="4206"/>
                    <a:pt x="3183" y="4143"/>
                  </a:cubicBezTo>
                  <a:lnTo>
                    <a:pt x="883" y="1875"/>
                  </a:lnTo>
                  <a:cubicBezTo>
                    <a:pt x="789" y="1765"/>
                    <a:pt x="663" y="1710"/>
                    <a:pt x="537" y="1710"/>
                  </a:cubicBezTo>
                  <a:cubicBezTo>
                    <a:pt x="411" y="1710"/>
                    <a:pt x="284" y="1765"/>
                    <a:pt x="190" y="1875"/>
                  </a:cubicBezTo>
                  <a:cubicBezTo>
                    <a:pt x="1" y="2064"/>
                    <a:pt x="1" y="2379"/>
                    <a:pt x="190" y="2568"/>
                  </a:cubicBezTo>
                  <a:lnTo>
                    <a:pt x="1797" y="4206"/>
                  </a:lnTo>
                  <a:lnTo>
                    <a:pt x="3403" y="5845"/>
                  </a:lnTo>
                  <a:lnTo>
                    <a:pt x="1954" y="5845"/>
                  </a:lnTo>
                  <a:cubicBezTo>
                    <a:pt x="1671" y="5845"/>
                    <a:pt x="1450" y="6097"/>
                    <a:pt x="1450" y="6349"/>
                  </a:cubicBezTo>
                  <a:cubicBezTo>
                    <a:pt x="1450" y="6632"/>
                    <a:pt x="1671" y="6884"/>
                    <a:pt x="1954" y="6884"/>
                  </a:cubicBezTo>
                  <a:lnTo>
                    <a:pt x="5451" y="6884"/>
                  </a:lnTo>
                  <a:cubicBezTo>
                    <a:pt x="5514" y="6916"/>
                    <a:pt x="6491" y="7829"/>
                    <a:pt x="6491" y="7829"/>
                  </a:cubicBezTo>
                  <a:cubicBezTo>
                    <a:pt x="6680" y="8018"/>
                    <a:pt x="6948" y="8113"/>
                    <a:pt x="7216" y="8113"/>
                  </a:cubicBezTo>
                  <a:cubicBezTo>
                    <a:pt x="7483" y="8113"/>
                    <a:pt x="7751" y="8018"/>
                    <a:pt x="7940" y="7829"/>
                  </a:cubicBezTo>
                  <a:lnTo>
                    <a:pt x="9862" y="5876"/>
                  </a:lnTo>
                  <a:cubicBezTo>
                    <a:pt x="10272" y="5498"/>
                    <a:pt x="10272" y="4836"/>
                    <a:pt x="9862" y="4427"/>
                  </a:cubicBezTo>
                  <a:lnTo>
                    <a:pt x="9452" y="3986"/>
                  </a:lnTo>
                  <a:cubicBezTo>
                    <a:pt x="9326" y="3608"/>
                    <a:pt x="9043" y="3198"/>
                    <a:pt x="8822" y="2820"/>
                  </a:cubicBezTo>
                  <a:cubicBezTo>
                    <a:pt x="8570" y="2411"/>
                    <a:pt x="8350" y="2064"/>
                    <a:pt x="8035" y="1718"/>
                  </a:cubicBezTo>
                  <a:lnTo>
                    <a:pt x="6459" y="142"/>
                  </a:lnTo>
                  <a:cubicBezTo>
                    <a:pt x="6349" y="48"/>
                    <a:pt x="6215" y="0"/>
                    <a:pt x="60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00">
                <a:latin typeface="+mj-lt"/>
              </a:endParaRPr>
            </a:p>
          </p:txBody>
        </p:sp>
      </p:grpSp>
      <p:grpSp>
        <p:nvGrpSpPr>
          <p:cNvPr id="19" name="Google Shape;5618;p83">
            <a:extLst>
              <a:ext uri="{FF2B5EF4-FFF2-40B4-BE49-F238E27FC236}">
                <a16:creationId xmlns="" xmlns:a16="http://schemas.microsoft.com/office/drawing/2014/main" id="{5B0293A1-F6B7-43E5-9332-8F71BA518AB3}"/>
              </a:ext>
            </a:extLst>
          </p:cNvPr>
          <p:cNvGrpSpPr/>
          <p:nvPr/>
        </p:nvGrpSpPr>
        <p:grpSpPr>
          <a:xfrm>
            <a:off x="134504" y="1047750"/>
            <a:ext cx="782204" cy="730609"/>
            <a:chOff x="4456875" y="2635825"/>
            <a:chExt cx="481825" cy="451700"/>
          </a:xfrm>
          <a:solidFill>
            <a:srgbClr val="1F5D7F"/>
          </a:solidFill>
        </p:grpSpPr>
        <p:sp>
          <p:nvSpPr>
            <p:cNvPr id="20" name="Google Shape;5619;p83">
              <a:extLst>
                <a:ext uri="{FF2B5EF4-FFF2-40B4-BE49-F238E27FC236}">
                  <a16:creationId xmlns="" xmlns:a16="http://schemas.microsoft.com/office/drawing/2014/main" id="{9B738361-F9AF-41E9-BB10-88E7A1054A47}"/>
                </a:ext>
              </a:extLst>
            </p:cNvPr>
            <p:cNvSpPr/>
            <p:nvPr/>
          </p:nvSpPr>
          <p:spPr>
            <a:xfrm>
              <a:off x="4542475" y="3031050"/>
              <a:ext cx="189725" cy="56475"/>
            </a:xfrm>
            <a:custGeom>
              <a:avLst/>
              <a:gdLst/>
              <a:ahLst/>
              <a:cxnLst/>
              <a:rect l="l" t="t" r="r" b="b"/>
              <a:pathLst>
                <a:path w="7589" h="2259" extrusionOk="0">
                  <a:moveTo>
                    <a:pt x="2792" y="0"/>
                  </a:moveTo>
                  <a:lnTo>
                    <a:pt x="2415" y="1130"/>
                  </a:lnTo>
                  <a:lnTo>
                    <a:pt x="567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7" y="2259"/>
                  </a:cubicBezTo>
                  <a:lnTo>
                    <a:pt x="7589" y="2259"/>
                  </a:lnTo>
                  <a:cubicBezTo>
                    <a:pt x="7101" y="1831"/>
                    <a:pt x="6821" y="1214"/>
                    <a:pt x="6821" y="567"/>
                  </a:cubicBezTo>
                  <a:lnTo>
                    <a:pt x="68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00">
                <a:solidFill>
                  <a:srgbClr val="435D74"/>
                </a:solidFill>
                <a:latin typeface="+mj-lt"/>
              </a:endParaRPr>
            </a:p>
          </p:txBody>
        </p:sp>
        <p:sp>
          <p:nvSpPr>
            <p:cNvPr id="21" name="Google Shape;5620;p83">
              <a:extLst>
                <a:ext uri="{FF2B5EF4-FFF2-40B4-BE49-F238E27FC236}">
                  <a16:creationId xmlns="" xmlns:a16="http://schemas.microsoft.com/office/drawing/2014/main" id="{2D007A97-8095-486C-90DF-369CBEB898A0}"/>
                </a:ext>
              </a:extLst>
            </p:cNvPr>
            <p:cNvSpPr/>
            <p:nvPr/>
          </p:nvSpPr>
          <p:spPr>
            <a:xfrm>
              <a:off x="4456875" y="2946350"/>
              <a:ext cx="256125" cy="56500"/>
            </a:xfrm>
            <a:custGeom>
              <a:avLst/>
              <a:gdLst/>
              <a:ahLst/>
              <a:cxnLst/>
              <a:rect l="l" t="t" r="r" b="b"/>
              <a:pathLst>
                <a:path w="10245" h="2260" extrusionOk="0">
                  <a:moveTo>
                    <a:pt x="1" y="1"/>
                  </a:moveTo>
                  <a:lnTo>
                    <a:pt x="1" y="567"/>
                  </a:lnTo>
                  <a:cubicBezTo>
                    <a:pt x="1" y="1500"/>
                    <a:pt x="756" y="2259"/>
                    <a:pt x="1693" y="2259"/>
                  </a:cubicBezTo>
                  <a:lnTo>
                    <a:pt x="10245" y="2259"/>
                  </a:lnTo>
                  <a:lnTo>
                    <a:pt x="102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00">
                <a:solidFill>
                  <a:srgbClr val="435D74"/>
                </a:solidFill>
                <a:latin typeface="+mj-lt"/>
              </a:endParaRPr>
            </a:p>
          </p:txBody>
        </p:sp>
        <p:sp>
          <p:nvSpPr>
            <p:cNvPr id="22" name="Google Shape;5621;p83">
              <a:extLst>
                <a:ext uri="{FF2B5EF4-FFF2-40B4-BE49-F238E27FC236}">
                  <a16:creationId xmlns="" xmlns:a16="http://schemas.microsoft.com/office/drawing/2014/main" id="{31AC8F23-24CC-40C2-892B-36C4B83BBE89}"/>
                </a:ext>
              </a:extLst>
            </p:cNvPr>
            <p:cNvSpPr/>
            <p:nvPr/>
          </p:nvSpPr>
          <p:spPr>
            <a:xfrm>
              <a:off x="4741225" y="2861675"/>
              <a:ext cx="169400" cy="141175"/>
            </a:xfrm>
            <a:custGeom>
              <a:avLst/>
              <a:gdLst/>
              <a:ahLst/>
              <a:cxnLst/>
              <a:rect l="l" t="t" r="r" b="b"/>
              <a:pathLst>
                <a:path w="6776" h="5647" extrusionOk="0">
                  <a:moveTo>
                    <a:pt x="0" y="0"/>
                  </a:moveTo>
                  <a:lnTo>
                    <a:pt x="0" y="5646"/>
                  </a:lnTo>
                  <a:lnTo>
                    <a:pt x="6775" y="5646"/>
                  </a:lnTo>
                  <a:lnTo>
                    <a:pt x="67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00">
                <a:solidFill>
                  <a:srgbClr val="435D74"/>
                </a:solidFill>
                <a:latin typeface="+mj-lt"/>
              </a:endParaRPr>
            </a:p>
          </p:txBody>
        </p:sp>
        <p:sp>
          <p:nvSpPr>
            <p:cNvPr id="23" name="Google Shape;5622;p83">
              <a:extLst>
                <a:ext uri="{FF2B5EF4-FFF2-40B4-BE49-F238E27FC236}">
                  <a16:creationId xmlns="" xmlns:a16="http://schemas.microsoft.com/office/drawing/2014/main" id="{AD9CF2CD-71B4-4ED4-8027-26BB45AE07BD}"/>
                </a:ext>
              </a:extLst>
            </p:cNvPr>
            <p:cNvSpPr/>
            <p:nvPr/>
          </p:nvSpPr>
          <p:spPr>
            <a:xfrm>
              <a:off x="4741225" y="3031050"/>
              <a:ext cx="169400" cy="42400"/>
            </a:xfrm>
            <a:custGeom>
              <a:avLst/>
              <a:gdLst/>
              <a:ahLst/>
              <a:cxnLst/>
              <a:rect l="l" t="t" r="r" b="b"/>
              <a:pathLst>
                <a:path w="6776" h="1696" extrusionOk="0">
                  <a:moveTo>
                    <a:pt x="0" y="0"/>
                  </a:moveTo>
                  <a:lnTo>
                    <a:pt x="0" y="567"/>
                  </a:lnTo>
                  <a:cubicBezTo>
                    <a:pt x="0" y="1190"/>
                    <a:pt x="506" y="1696"/>
                    <a:pt x="1129" y="1696"/>
                  </a:cubicBezTo>
                  <a:lnTo>
                    <a:pt x="5646" y="1696"/>
                  </a:lnTo>
                  <a:cubicBezTo>
                    <a:pt x="6270" y="1696"/>
                    <a:pt x="6775" y="1190"/>
                    <a:pt x="6775" y="567"/>
                  </a:cubicBezTo>
                  <a:lnTo>
                    <a:pt x="67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00">
                <a:solidFill>
                  <a:srgbClr val="435D74"/>
                </a:solidFill>
                <a:latin typeface="+mj-lt"/>
              </a:endParaRPr>
            </a:p>
          </p:txBody>
        </p:sp>
        <p:sp>
          <p:nvSpPr>
            <p:cNvPr id="24" name="Google Shape;5623;p83">
              <a:extLst>
                <a:ext uri="{FF2B5EF4-FFF2-40B4-BE49-F238E27FC236}">
                  <a16:creationId xmlns="" xmlns:a16="http://schemas.microsoft.com/office/drawing/2014/main" id="{0D3F3F84-6D9A-474D-BCAD-BDA2D725D553}"/>
                </a:ext>
              </a:extLst>
            </p:cNvPr>
            <p:cNvSpPr/>
            <p:nvPr/>
          </p:nvSpPr>
          <p:spPr>
            <a:xfrm>
              <a:off x="445687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1" y="759"/>
                    <a:pt x="1" y="1696"/>
                  </a:cubicBezTo>
                  <a:lnTo>
                    <a:pt x="1" y="11293"/>
                  </a:lnTo>
                  <a:lnTo>
                    <a:pt x="10245" y="11293"/>
                  </a:lnTo>
                  <a:lnTo>
                    <a:pt x="10245" y="7342"/>
                  </a:lnTo>
                  <a:cubicBezTo>
                    <a:pt x="10245" y="6092"/>
                    <a:pt x="11257" y="5083"/>
                    <a:pt x="12503" y="5083"/>
                  </a:cubicBezTo>
                  <a:lnTo>
                    <a:pt x="17020" y="5083"/>
                  </a:lnTo>
                  <a:cubicBezTo>
                    <a:pt x="18201" y="5083"/>
                    <a:pt x="19179" y="5993"/>
                    <a:pt x="19273" y="7167"/>
                  </a:cubicBezTo>
                  <a:lnTo>
                    <a:pt x="19273" y="1696"/>
                  </a:lnTo>
                  <a:cubicBezTo>
                    <a:pt x="19270" y="759"/>
                    <a:pt x="18514" y="0"/>
                    <a:pt x="175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00">
                <a:solidFill>
                  <a:srgbClr val="435D74"/>
                </a:solidFill>
                <a:latin typeface="+mj-lt"/>
              </a:endParaRPr>
            </a:p>
          </p:txBody>
        </p:sp>
        <p:sp>
          <p:nvSpPr>
            <p:cNvPr id="25" name="Google Shape;5624;p83">
              <a:extLst>
                <a:ext uri="{FF2B5EF4-FFF2-40B4-BE49-F238E27FC236}">
                  <a16:creationId xmlns="" xmlns:a16="http://schemas.microsoft.com/office/drawing/2014/main" id="{D6D31744-EB70-4343-A11F-EB2114D4A529}"/>
                </a:ext>
              </a:extLst>
            </p:cNvPr>
            <p:cNvSpPr/>
            <p:nvPr/>
          </p:nvSpPr>
          <p:spPr>
            <a:xfrm>
              <a:off x="4741225" y="2791125"/>
              <a:ext cx="169400" cy="42325"/>
            </a:xfrm>
            <a:custGeom>
              <a:avLst/>
              <a:gdLst/>
              <a:ahLst/>
              <a:cxnLst/>
              <a:rect l="l" t="t" r="r" b="b"/>
              <a:pathLst>
                <a:path w="6776" h="1693" extrusionOk="0">
                  <a:moveTo>
                    <a:pt x="1129" y="1"/>
                  </a:moveTo>
                  <a:cubicBezTo>
                    <a:pt x="506" y="1"/>
                    <a:pt x="0" y="503"/>
                    <a:pt x="0" y="1130"/>
                  </a:cubicBezTo>
                  <a:lnTo>
                    <a:pt x="0" y="1693"/>
                  </a:lnTo>
                  <a:lnTo>
                    <a:pt x="6775" y="1693"/>
                  </a:lnTo>
                  <a:lnTo>
                    <a:pt x="6775" y="1130"/>
                  </a:lnTo>
                  <a:cubicBezTo>
                    <a:pt x="6775" y="503"/>
                    <a:pt x="6270" y="1"/>
                    <a:pt x="56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00">
                <a:solidFill>
                  <a:srgbClr val="435D74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9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24DB145A-EE0E-41E6-9DA8-2B30D3EB09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29333" r="6920" b="30100"/>
          <a:stretch/>
        </p:blipFill>
        <p:spPr>
          <a:xfrm>
            <a:off x="-1" y="69179"/>
            <a:ext cx="9144001" cy="5975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F88E764-FDDD-4CF5-BBCA-58ABBE676408}"/>
              </a:ext>
            </a:extLst>
          </p:cNvPr>
          <p:cNvSpPr/>
          <p:nvPr/>
        </p:nvSpPr>
        <p:spPr>
          <a:xfrm>
            <a:off x="609600" y="57150"/>
            <a:ext cx="8382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ИНКЛЮЗИВНОЕ ОБРАЗОВАНИЕ. МЕЖВЕДОМСТВЕННЫЙ КОМПЛЕКСНЫЙ ПЛАН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4CA4779-2DAE-4D35-B7E2-FB00A6226BA9}"/>
              </a:ext>
            </a:extLst>
          </p:cNvPr>
          <p:cNvSpPr/>
          <p:nvPr/>
        </p:nvSpPr>
        <p:spPr>
          <a:xfrm>
            <a:off x="466486" y="2724150"/>
            <a:ext cx="3810000" cy="53860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Развитие инфраструктуры образования обучающихся с инвалидностью и ОВЗ</a:t>
            </a:r>
            <a:endParaRPr lang="ru-RU" sz="1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F9FC92B-2D5D-4DD3-BF77-F228EEC765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186" y="3280637"/>
            <a:ext cx="2804322" cy="1620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4CA4779-2DAE-4D35-B7E2-FB00A6226BA9}"/>
              </a:ext>
            </a:extLst>
          </p:cNvPr>
          <p:cNvSpPr/>
          <p:nvPr/>
        </p:nvSpPr>
        <p:spPr>
          <a:xfrm>
            <a:off x="228600" y="666750"/>
            <a:ext cx="4114801" cy="66172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2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Межведомственный комплексный план мероприятий 	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108009" y="1314109"/>
            <a:ext cx="263477" cy="49647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CD0C219-F6DE-4E1F-827B-522E335B7C0F}"/>
              </a:ext>
            </a:extLst>
          </p:cNvPr>
          <p:cNvSpPr/>
          <p:nvPr/>
        </p:nvSpPr>
        <p:spPr>
          <a:xfrm>
            <a:off x="909240" y="1806771"/>
            <a:ext cx="2661015" cy="50783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ru-RU" sz="3000" b="1" dirty="0">
                <a:solidFill>
                  <a:srgbClr val="1F5D7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2030г.</a:t>
            </a:r>
            <a:endParaRPr lang="ru-RU" sz="3000" b="1" dirty="0">
              <a:solidFill>
                <a:srgbClr val="1F5D7F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060299" y="2309034"/>
            <a:ext cx="311187" cy="47615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457700" y="742950"/>
            <a:ext cx="45720" cy="42291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05765013-1472-45F4-9693-980864413065}"/>
              </a:ext>
            </a:extLst>
          </p:cNvPr>
          <p:cNvSpPr/>
          <p:nvPr/>
        </p:nvSpPr>
        <p:spPr>
          <a:xfrm>
            <a:off x="4648200" y="1085850"/>
            <a:ext cx="4267200" cy="275460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ru-RU" sz="1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разработать </a:t>
            </a:r>
            <a:r>
              <a:rPr lang="ru-RU" sz="18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дорожную карту по обеспечению ранней помощи и повышению её качества</a:t>
            </a:r>
          </a:p>
          <a:p>
            <a:pPr algn="just"/>
            <a:endParaRPr lang="ru-RU" sz="18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обеспечить </a:t>
            </a:r>
            <a:r>
              <a:rPr lang="ru-RU" sz="18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разработку и реализацию плана мероприятий по развитию муниципальной психологической службы и психологических служб образовательных организаций</a:t>
            </a:r>
          </a:p>
          <a:p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04CA4779-2DAE-4D35-B7E2-FB00A6226BA9}"/>
              </a:ext>
            </a:extLst>
          </p:cNvPr>
          <p:cNvSpPr/>
          <p:nvPr/>
        </p:nvSpPr>
        <p:spPr>
          <a:xfrm>
            <a:off x="4648200" y="733817"/>
            <a:ext cx="1295400" cy="353943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ru-RU" sz="2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ЗАДАЧИ	</a:t>
            </a:r>
          </a:p>
        </p:txBody>
      </p:sp>
    </p:spTree>
    <p:extLst>
      <p:ext uri="{BB962C8B-B14F-4D97-AF65-F5344CB8AC3E}">
        <p14:creationId xmlns:p14="http://schemas.microsoft.com/office/powerpoint/2010/main" val="90303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5564323-5BA7-4D54-B71C-0F95962D79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100" y="2815896"/>
            <a:ext cx="3182991" cy="180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E252B79-844C-4A47-9281-0DA1383AB8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100" y="695257"/>
            <a:ext cx="3148086" cy="18000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9D3FCDBA-BF34-4E64-B4AC-7C017CAF1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004" t="29333" r="6920" b="30100"/>
          <a:stretch/>
        </p:blipFill>
        <p:spPr>
          <a:xfrm>
            <a:off x="-2" y="69179"/>
            <a:ext cx="9144001" cy="59757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66845BC-766F-4D7D-9BAF-E5EE8112EC08}"/>
              </a:ext>
            </a:extLst>
          </p:cNvPr>
          <p:cNvSpPr/>
          <p:nvPr/>
        </p:nvSpPr>
        <p:spPr>
          <a:xfrm>
            <a:off x="609600" y="137574"/>
            <a:ext cx="82296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ШКОЛА МИНПРОСВЕЩЕНИЯ РОССИИ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4C9E8A5-E9E1-460E-9285-B8ADC6E2C5D2}"/>
              </a:ext>
            </a:extLst>
          </p:cNvPr>
          <p:cNvSpPr/>
          <p:nvPr/>
        </p:nvSpPr>
        <p:spPr>
          <a:xfrm>
            <a:off x="381000" y="718064"/>
            <a:ext cx="4572000" cy="738664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/>
          <a:p>
            <a:pPr marL="228600" algn="just"/>
            <a:r>
              <a:rPr lang="ru-RU" sz="15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Восемь ключевых направлений</a:t>
            </a:r>
            <a:r>
              <a:rPr lang="ru-RU" sz="15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знание, здоровье, творчество, воспитание и профориентация, учитель, школьный климат, образовательная среда.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71328EE-FB42-417C-8757-5AD6A31DB7C0}"/>
              </a:ext>
            </a:extLst>
          </p:cNvPr>
          <p:cNvSpPr/>
          <p:nvPr/>
        </p:nvSpPr>
        <p:spPr>
          <a:xfrm>
            <a:off x="609600" y="1415711"/>
            <a:ext cx="4572000" cy="261610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/>
          <a:p>
            <a:pPr algn="just"/>
            <a:r>
              <a:rPr lang="ru-RU" sz="1400" b="1" dirty="0">
                <a:latin typeface="+mj-lt"/>
                <a:cs typeface="Arial" panose="020B0604020202020204" pitchFamily="34" charset="0"/>
              </a:rPr>
              <a:t>3 уровня освоения модели новой школы</a:t>
            </a:r>
            <a:r>
              <a:rPr lang="ru-RU" sz="1400" dirty="0">
                <a:latin typeface="+mj-lt"/>
                <a:cs typeface="Arial" panose="020B0604020202020204" pitchFamily="34" charset="0"/>
              </a:rPr>
              <a:t>: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3AA53221-043F-492E-8D07-D4B7DD552BB1}"/>
              </a:ext>
            </a:extLst>
          </p:cNvPr>
          <p:cNvSpPr/>
          <p:nvPr/>
        </p:nvSpPr>
        <p:spPr>
          <a:xfrm>
            <a:off x="609599" y="2815896"/>
            <a:ext cx="4581965" cy="1341393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ru-RU" sz="1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ЗАДАЧА</a:t>
            </a:r>
            <a:r>
              <a:rPr lang="ru-RU" sz="16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ru-RU" sz="1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500"/>
              </a:spcAft>
              <a:buFontTx/>
              <a:buChar char="-"/>
            </a:pPr>
            <a:r>
              <a:rPr lang="ru-RU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организовать участие команд школ, реализующих программы капительного ремонта в 2022-2023 годах, и школ-новостроек в проекте «Школа </a:t>
            </a:r>
            <a:r>
              <a:rPr lang="ru-RU" sz="16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России</a:t>
            </a:r>
            <a:r>
              <a:rPr lang="ru-RU" sz="16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oogle Shape;4883;p81">
            <a:extLst>
              <a:ext uri="{FF2B5EF4-FFF2-40B4-BE49-F238E27FC236}">
                <a16:creationId xmlns="" xmlns:a16="http://schemas.microsoft.com/office/drawing/2014/main" id="{26521339-6A23-468E-A598-BFE49BED257A}"/>
              </a:ext>
            </a:extLst>
          </p:cNvPr>
          <p:cNvGrpSpPr/>
          <p:nvPr/>
        </p:nvGrpSpPr>
        <p:grpSpPr>
          <a:xfrm>
            <a:off x="676844" y="1809750"/>
            <a:ext cx="4276155" cy="762000"/>
            <a:chOff x="162075" y="1296961"/>
            <a:chExt cx="5766099" cy="3072689"/>
          </a:xfrm>
        </p:grpSpPr>
        <p:sp>
          <p:nvSpPr>
            <p:cNvPr id="14" name="Google Shape;4884;p81">
              <a:extLst>
                <a:ext uri="{FF2B5EF4-FFF2-40B4-BE49-F238E27FC236}">
                  <a16:creationId xmlns="" xmlns:a16="http://schemas.microsoft.com/office/drawing/2014/main" id="{7836AAD0-0369-4B26-AC88-2ADCAC88D09D}"/>
                </a:ext>
              </a:extLst>
            </p:cNvPr>
            <p:cNvSpPr/>
            <p:nvPr/>
          </p:nvSpPr>
          <p:spPr>
            <a:xfrm>
              <a:off x="3941299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ПОЛНЫЙ</a:t>
              </a:r>
            </a:p>
          </p:txBody>
        </p:sp>
        <p:sp>
          <p:nvSpPr>
            <p:cNvPr id="15" name="Google Shape;4885;p81">
              <a:extLst>
                <a:ext uri="{FF2B5EF4-FFF2-40B4-BE49-F238E27FC236}">
                  <a16:creationId xmlns="" xmlns:a16="http://schemas.microsoft.com/office/drawing/2014/main" id="{C684BBB7-A9FA-4A07-A74E-416D2CCBC86E}"/>
                </a:ext>
              </a:extLst>
            </p:cNvPr>
            <p:cNvSpPr/>
            <p:nvPr/>
          </p:nvSpPr>
          <p:spPr>
            <a:xfrm>
              <a:off x="2113696" y="1296961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solidFill>
              <a:srgbClr val="009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СРЕДНИЙ</a:t>
              </a:r>
              <a:endParaRPr lang="ru-RU" sz="1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6" name="Google Shape;4886;p81">
              <a:extLst>
                <a:ext uri="{FF2B5EF4-FFF2-40B4-BE49-F238E27FC236}">
                  <a16:creationId xmlns="" xmlns:a16="http://schemas.microsoft.com/office/drawing/2014/main" id="{8616DBE8-D190-40FF-A914-4329168492EC}"/>
                </a:ext>
              </a:extLst>
            </p:cNvPr>
            <p:cNvSpPr/>
            <p:nvPr/>
          </p:nvSpPr>
          <p:spPr>
            <a:xfrm>
              <a:off x="16207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solidFill>
              <a:srgbClr val="5E8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ru-RU" sz="11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БАЗОВЫЙ (минимально достаточный</a:t>
              </a:r>
              <a:r>
                <a:rPr lang="ru-RU" sz="10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)</a:t>
              </a:r>
              <a:endParaRPr sz="1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3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Что стоит за рекордной премией посреднику от «Роснефти» - Ведомости">
            <a:extLst>
              <a:ext uri="{FF2B5EF4-FFF2-40B4-BE49-F238E27FC236}">
                <a16:creationId xmlns="" xmlns:a16="http://schemas.microsoft.com/office/drawing/2014/main" id="{78C0D037-31CB-49CF-ABDB-F4BA1509E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860" y="1365062"/>
            <a:ext cx="14287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643097" y="525671"/>
            <a:ext cx="6324756" cy="411109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 rot="-5400000">
            <a:off x="-2241092" y="2216609"/>
            <a:ext cx="5143500" cy="71028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14400" y="2336095"/>
            <a:ext cx="231529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 hangingPunct="0"/>
            <a:r>
              <a:rPr lang="ru-RU" sz="3600" b="1" dirty="0">
                <a:latin typeface="+mj-lt"/>
                <a:cs typeface="Arial" panose="020B0604020202020204" pitchFamily="34" charset="0"/>
              </a:rPr>
              <a:t>ПАРТНЁРЫ</a:t>
            </a:r>
            <a:endParaRPr lang="ru-RU" sz="30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76671AC-D311-4EBB-B552-61C8E9A553C6}"/>
              </a:ext>
            </a:extLst>
          </p:cNvPr>
          <p:cNvSpPr/>
          <p:nvPr/>
        </p:nvSpPr>
        <p:spPr>
          <a:xfrm>
            <a:off x="4807884" y="299443"/>
            <a:ext cx="4572000" cy="377283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/>
          <a:p>
            <a:pPr indent="225108" algn="just" fontAlgn="base" hangingPunct="0">
              <a:lnSpc>
                <a:spcPct val="150000"/>
              </a:lnSpc>
            </a:pPr>
            <a:r>
              <a:rPr lang="ru-RU" sz="16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Школа Российской Академии наук</a:t>
            </a:r>
            <a:endParaRPr lang="ru-RU" sz="1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530" name="Picture 2" descr="Российская академия наук — Википедия">
            <a:extLst>
              <a:ext uri="{FF2B5EF4-FFF2-40B4-BE49-F238E27FC236}">
                <a16:creationId xmlns="" xmlns:a16="http://schemas.microsoft.com/office/drawing/2014/main" id="{1137A2AE-0F2B-43BE-A181-DBFC59C40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633" y="190550"/>
            <a:ext cx="936439" cy="46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CE42877E-6D6C-4B09-B2F9-E5A1670EDBB6}"/>
              </a:ext>
            </a:extLst>
          </p:cNvPr>
          <p:cNvSpPr/>
          <p:nvPr/>
        </p:nvSpPr>
        <p:spPr>
          <a:xfrm>
            <a:off x="4809656" y="939610"/>
            <a:ext cx="4572000" cy="377283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/>
          <a:p>
            <a:pPr indent="225108" algn="just" fontAlgn="base" hangingPunct="0">
              <a:lnSpc>
                <a:spcPct val="150000"/>
              </a:lnSpc>
            </a:pPr>
            <a:r>
              <a:rPr lang="ru-RU" sz="16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МУ МВД России «Красноярское»</a:t>
            </a:r>
            <a:endParaRPr lang="ru-RU" sz="1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532" name="Picture 4" descr="Логотип МВД / Разное / TopLogos.ru">
            <a:extLst>
              <a:ext uri="{FF2B5EF4-FFF2-40B4-BE49-F238E27FC236}">
                <a16:creationId xmlns="" xmlns:a16="http://schemas.microsoft.com/office/drawing/2014/main" id="{199A66FB-242C-4B93-8AD1-B23F252AF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659" y="916418"/>
            <a:ext cx="724386" cy="41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0980AFB4-706F-42A2-AAF9-04414D437E68}"/>
              </a:ext>
            </a:extLst>
          </p:cNvPr>
          <p:cNvSpPr/>
          <p:nvPr/>
        </p:nvSpPr>
        <p:spPr>
          <a:xfrm>
            <a:off x="4779863" y="1639240"/>
            <a:ext cx="4572000" cy="377283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/>
          <a:p>
            <a:pPr indent="225108" algn="just" fontAlgn="base" hangingPunct="0">
              <a:lnSpc>
                <a:spcPct val="150000"/>
              </a:lnSpc>
            </a:pPr>
            <a:r>
              <a:rPr lang="ru-RU" sz="16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ПАО «НК «Роснефть»</a:t>
            </a:r>
            <a:endParaRPr lang="ru-RU" sz="1600" b="1" dirty="0">
              <a:latin typeface="+mj-l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934D500A-B664-4EB0-979B-9AA469C7F663}"/>
              </a:ext>
            </a:extLst>
          </p:cNvPr>
          <p:cNvSpPr/>
          <p:nvPr/>
        </p:nvSpPr>
        <p:spPr>
          <a:xfrm>
            <a:off x="4779863" y="2220327"/>
            <a:ext cx="3975853" cy="32316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indent="225108" algn="just" fontAlgn="base" hangingPunct="0">
              <a:lnSpc>
                <a:spcPct val="150000"/>
              </a:lnSpc>
            </a:pPr>
            <a:r>
              <a:rPr lang="ru-RU" sz="12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ФГБОУ ВО </a:t>
            </a:r>
            <a:r>
              <a:rPr lang="ru-RU" sz="12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КрасГМУ</a:t>
            </a:r>
            <a:r>
              <a:rPr lang="ru-RU" sz="12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им. проф. В.Ф. </a:t>
            </a:r>
            <a:r>
              <a:rPr lang="ru-RU" sz="12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Войно-Ясенецкого</a:t>
            </a:r>
            <a:endParaRPr lang="ru-RU" sz="1200" b="1" dirty="0">
              <a:latin typeface="+mj-lt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201F0146-4557-4A66-AF5B-3B3F593161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286" y="2152036"/>
            <a:ext cx="642759" cy="65096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7BD4835-B5A9-4E8C-885B-27DDC46C2660}"/>
              </a:ext>
            </a:extLst>
          </p:cNvPr>
          <p:cNvSpPr/>
          <p:nvPr/>
        </p:nvSpPr>
        <p:spPr>
          <a:xfrm>
            <a:off x="4724400" y="2957500"/>
            <a:ext cx="4031316" cy="41549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indent="225108" algn="just" fontAlgn="base" hangingPunct="0">
              <a:lnSpc>
                <a:spcPct val="150000"/>
              </a:lnSpc>
            </a:pPr>
            <a:r>
              <a:rPr lang="ru-RU" sz="16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Высшая школа экономики</a:t>
            </a:r>
            <a:endParaRPr lang="ru-RU" sz="1600" b="1" dirty="0">
              <a:latin typeface="+mj-lt"/>
            </a:endParaRPr>
          </a:p>
        </p:txBody>
      </p:sp>
      <p:pic>
        <p:nvPicPr>
          <p:cNvPr id="22540" name="Picture 12" descr="Обновленный стиль Вышки – Национальный исследовательский университет «Высшая  школа экономики»">
            <a:extLst>
              <a:ext uri="{FF2B5EF4-FFF2-40B4-BE49-F238E27FC236}">
                <a16:creationId xmlns="" xmlns:a16="http://schemas.microsoft.com/office/drawing/2014/main" id="{95272EEB-29F3-4EFE-9C26-CCCE70B2E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3414" y="2860093"/>
            <a:ext cx="697386" cy="68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215510E7-36BE-44A6-BAF0-E1BAA2FE9BA7}"/>
              </a:ext>
            </a:extLst>
          </p:cNvPr>
          <p:cNvSpPr/>
          <p:nvPr/>
        </p:nvSpPr>
        <p:spPr>
          <a:xfrm>
            <a:off x="4807884" y="3808041"/>
            <a:ext cx="4572000" cy="377283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/>
          <a:p>
            <a:pPr indent="225108" algn="just" fontAlgn="base" hangingPunct="0">
              <a:lnSpc>
                <a:spcPct val="150000"/>
              </a:lnSpc>
            </a:pPr>
            <a:r>
              <a:rPr lang="ru-RU" sz="16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ГПС МЧС России</a:t>
            </a:r>
            <a:endParaRPr lang="ru-RU" sz="1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542" name="Picture 14" descr="МЧС России — Википедия">
            <a:extLst>
              <a:ext uri="{FF2B5EF4-FFF2-40B4-BE49-F238E27FC236}">
                <a16:creationId xmlns="" xmlns:a16="http://schemas.microsoft.com/office/drawing/2014/main" id="{1AF26B1D-6970-4BB6-952D-1B0D3A364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342" y="3704785"/>
            <a:ext cx="481529" cy="66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РЖД лого ПНГ на Прозрачном Фоне • Скачать PNG РЖД лого">
            <a:extLst>
              <a:ext uri="{FF2B5EF4-FFF2-40B4-BE49-F238E27FC236}">
                <a16:creationId xmlns="" xmlns:a16="http://schemas.microsoft.com/office/drawing/2014/main" id="{35CA4960-DED2-4CF2-B9C9-504C7FCC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797" y="4524478"/>
            <a:ext cx="1151737" cy="49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C5E50493-8A9B-443A-916F-58951A6D71CC}"/>
              </a:ext>
            </a:extLst>
          </p:cNvPr>
          <p:cNvSpPr/>
          <p:nvPr/>
        </p:nvSpPr>
        <p:spPr>
          <a:xfrm>
            <a:off x="5082416" y="4598167"/>
            <a:ext cx="1050929" cy="323165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800" b="1" dirty="0">
                <a:latin typeface="+mj-lt"/>
              </a:rPr>
              <a:t>ОАО РЖД</a:t>
            </a:r>
          </a:p>
        </p:txBody>
      </p:sp>
    </p:spTree>
    <p:extLst>
      <p:ext uri="{BB962C8B-B14F-4D97-AF65-F5344CB8AC3E}">
        <p14:creationId xmlns:p14="http://schemas.microsoft.com/office/powerpoint/2010/main" val="40039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24DB145A-EE0E-41E6-9DA8-2B30D3EB09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29333" r="6920" b="30100"/>
          <a:stretch/>
        </p:blipFill>
        <p:spPr>
          <a:xfrm>
            <a:off x="0" y="69179"/>
            <a:ext cx="9144001" cy="5975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F88E764-FDDD-4CF5-BBCA-58ABBE676408}"/>
              </a:ext>
            </a:extLst>
          </p:cNvPr>
          <p:cNvSpPr/>
          <p:nvPr/>
        </p:nvSpPr>
        <p:spPr>
          <a:xfrm>
            <a:off x="609600" y="137574"/>
            <a:ext cx="81534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ОБРАЗОВАТЕЛЬНОЕ ПАРТНЕРСТВО</a:t>
            </a:r>
          </a:p>
        </p:txBody>
      </p:sp>
      <p:pic>
        <p:nvPicPr>
          <p:cNvPr id="12" name="Picture 13">
            <a:extLst>
              <a:ext uri="{FF2B5EF4-FFF2-40B4-BE49-F238E27FC236}">
                <a16:creationId xmlns="" xmlns:a16="http://schemas.microsoft.com/office/drawing/2014/main" id="{ED1543BD-583A-4C96-AE71-F14B1F8112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726"/>
          <a:stretch/>
        </p:blipFill>
        <p:spPr>
          <a:xfrm>
            <a:off x="-1" y="3210229"/>
            <a:ext cx="2238375" cy="193327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5B71CCE-0D03-49DB-B033-0ABA8225E17D}"/>
              </a:ext>
            </a:extLst>
          </p:cNvPr>
          <p:cNvSpPr/>
          <p:nvPr/>
        </p:nvSpPr>
        <p:spPr>
          <a:xfrm>
            <a:off x="381000" y="3781024"/>
            <a:ext cx="1676400" cy="323166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fontAlgn="base" hangingPunct="0"/>
            <a:r>
              <a:rPr lang="ru-RU" sz="18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СТАЖИРОВКИ:</a:t>
            </a:r>
            <a:endParaRPr lang="ru-RU" sz="18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3554" name="Picture 2" descr="https://mcrkpo.ru/wp-content/uploads/2021/08/%D0%9B%D0%BE%D0%B3%D0%BE%D1%82%D0%B8%D0%BF_%D0%9A%D0%BE%D1%80%D0%BF.-%D1%83%D0%BD%D0%B8%D0%B2%D0%B5%D1%80%D1%81%D0%B8%D1%82%D0%B5%D1%82_%D1%80%D1%83%D1%81-%E2%80%94-%D1%84%D0%B0%D0%B2%D0%B8%D0%BA%D0%BE%D0%BD.png">
            <a:extLst>
              <a:ext uri="{FF2B5EF4-FFF2-40B4-BE49-F238E27FC236}">
                <a16:creationId xmlns="" xmlns:a16="http://schemas.microsoft.com/office/drawing/2014/main" id="{A0A0E3B1-FC83-407E-A0E3-7F2BAAB8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78" y="666750"/>
            <a:ext cx="2009775" cy="19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495DFA0-9E5F-4C23-9B53-298B078C3A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00" y="773602"/>
            <a:ext cx="6580233" cy="2331548"/>
          </a:xfrm>
          <a:prstGeom prst="rect">
            <a:avLst/>
          </a:prstGeom>
        </p:spPr>
      </p:pic>
      <p:pic>
        <p:nvPicPr>
          <p:cNvPr id="7170" name="Picture 2" descr="https://corp-univer.ru/wp-content/uploads/images/goroda_2022/%D0%A2%D0%BE%D0%BC%D1%81%D0%BA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2757" y="3324272"/>
            <a:ext cx="1386659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orp-univer.ru/wp-content/uploads/images/goroda_2022/%D0%98%D1%80%D0%BA%D1%83%D1%82%D1%81%D0%BA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3312607"/>
            <a:ext cx="1724290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corp-univer.ru/wp-content/uploads/images/goroda_2022/%D0%95%D0%BA%D0%B0%D1%82%D0%B5%D1%80%D0%B8%D0%BD%D0%B1%D1%83%D1%80%D0%B3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3700" y="3330094"/>
            <a:ext cx="192551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corp-univer.ru/wp-content/uploads/images/goroda_2022/%D0%92%D0%BB%D0%B0%D0%B4%D0%B8%D0%B2%D0%BE%D1%81%D1%82%D0%BE%D0%BA.pn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3658" y="4000885"/>
            <a:ext cx="1979725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172200" y="3901643"/>
            <a:ext cx="2182271" cy="720000"/>
            <a:chOff x="8706378" y="8335214"/>
            <a:chExt cx="4364541" cy="1440000"/>
          </a:xfrm>
        </p:grpSpPr>
        <p:pic>
          <p:nvPicPr>
            <p:cNvPr id="7178" name="Picture 10" descr="https://www.admk26.ru/UserFiles/FOTO/gerb.jp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378" y="8335214"/>
              <a:ext cx="1293689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165510" y="8825926"/>
              <a:ext cx="290540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/>
                <a:t>Железногорск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s://sun9-26.userapi.com/impg/WuCrVZiGsBAgAi5e0bEWjrwFLQLsMsVdriN4FQ/uNSSIYa1F7I.jpg?size=797x287&amp;quality=95&amp;sign=d012352c05805b07657d02f4c1af4e71&amp;type=album">
            <a:extLst>
              <a:ext uri="{FF2B5EF4-FFF2-40B4-BE49-F238E27FC236}">
                <a16:creationId xmlns="" xmlns:a16="http://schemas.microsoft.com/office/drawing/2014/main" id="{0C0CEDE9-B258-4CC7-BD5B-D980FBCB9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186" y="2695059"/>
            <a:ext cx="199944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4900124E-BA7E-4C6B-BF2E-E1970A78F8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3004" t="29333" r="6920" b="30100"/>
          <a:stretch/>
        </p:blipFill>
        <p:spPr>
          <a:xfrm>
            <a:off x="-1" y="133350"/>
            <a:ext cx="9144001" cy="59757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7593A94-0AE3-48EE-8D5D-75565D8153C3}"/>
              </a:ext>
            </a:extLst>
          </p:cNvPr>
          <p:cNvSpPr/>
          <p:nvPr/>
        </p:nvSpPr>
        <p:spPr>
          <a:xfrm>
            <a:off x="548543" y="247469"/>
            <a:ext cx="525780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ОБРАЗОВАТЕЛЬНОЕ ПАРТНЕРСТВО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B633696-8D57-46C8-AFC3-D3ACE8C94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77" y="715105"/>
            <a:ext cx="1738238" cy="104294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437477F-FACF-41DC-B3D8-28DC48B261B8}"/>
              </a:ext>
            </a:extLst>
          </p:cNvPr>
          <p:cNvSpPr/>
          <p:nvPr/>
        </p:nvSpPr>
        <p:spPr>
          <a:xfrm>
            <a:off x="2988273" y="996132"/>
            <a:ext cx="5636143" cy="60016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fontAlgn="base" hangingPunct="0"/>
            <a:r>
              <a:rPr lang="ru-RU" sz="1800" b="1" dirty="0">
                <a:latin typeface="+mj-lt"/>
                <a:cs typeface="Arial" panose="020B0604020202020204" pitchFamily="34" charset="0"/>
              </a:rPr>
              <a:t>Психолого-педагогические классы, педагогическая интернатура</a:t>
            </a:r>
          </a:p>
        </p:txBody>
      </p:sp>
      <p:pic>
        <p:nvPicPr>
          <p:cNvPr id="9218" name="Picture 2" descr="https://about.sfu-kras.ru/files/about/logo-ru-en-gorizontal-max4x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519" y="1690376"/>
            <a:ext cx="233938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437477F-FACF-41DC-B3D8-28DC48B261B8}"/>
              </a:ext>
            </a:extLst>
          </p:cNvPr>
          <p:cNvSpPr/>
          <p:nvPr/>
        </p:nvSpPr>
        <p:spPr>
          <a:xfrm>
            <a:off x="3012558" y="1770296"/>
            <a:ext cx="5636143" cy="180818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 fontAlgn="base" hangingPunct="0">
              <a:spcAft>
                <a:spcPts val="500"/>
              </a:spcAft>
            </a:pPr>
            <a:r>
              <a:rPr lang="ru-RU" sz="17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Практика </a:t>
            </a:r>
            <a:r>
              <a:rPr lang="ru-RU" sz="17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тьюторов</a:t>
            </a:r>
            <a:r>
              <a:rPr lang="ru-RU" sz="17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-студентов</a:t>
            </a:r>
          </a:p>
          <a:p>
            <a:pPr algn="just" fontAlgn="base" hangingPunct="0">
              <a:spcAft>
                <a:spcPts val="500"/>
              </a:spcAft>
            </a:pPr>
            <a:r>
              <a:rPr lang="ru-RU" sz="17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Методические материалы для экспертов по осознанности для работы на конференциях «Проба будущего»</a:t>
            </a:r>
          </a:p>
          <a:p>
            <a:pPr algn="just" fontAlgn="base" hangingPunct="0">
              <a:spcAft>
                <a:spcPts val="500"/>
              </a:spcAft>
            </a:pPr>
            <a:r>
              <a:rPr lang="ru-RU" sz="17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Образовательная карта города для педагогов-</a:t>
            </a:r>
            <a:r>
              <a:rPr lang="ru-RU" sz="17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тьюторов</a:t>
            </a:r>
            <a:endParaRPr lang="ru-RU" sz="1700" b="1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 hangingPunct="0">
              <a:spcAft>
                <a:spcPts val="500"/>
              </a:spcAft>
            </a:pPr>
            <a:r>
              <a:rPr lang="ru-RU" sz="17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Учебно-методическое пособие о практике студентов в трансформирующейся городской среде</a:t>
            </a:r>
            <a:endParaRPr lang="ru-RU" sz="17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D837C6E-8FA1-4A8F-831B-D76FBF3EA5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99" y="3415059"/>
            <a:ext cx="1800001" cy="1080000"/>
          </a:xfrm>
          <a:prstGeom prst="rect">
            <a:avLst/>
          </a:prstGeom>
        </p:spPr>
      </p:pic>
      <p:pic>
        <p:nvPicPr>
          <p:cNvPr id="11" name="Picture 4" descr="Пушкинская карта | МТЮЗ / Московский Театр Юного Зрителя">
            <a:extLst>
              <a:ext uri="{FF2B5EF4-FFF2-40B4-BE49-F238E27FC236}">
                <a16:creationId xmlns="" xmlns:a16="http://schemas.microsoft.com/office/drawing/2014/main" id="{53DB6A15-BD1E-46B2-8906-A7A2936A2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653764"/>
            <a:ext cx="113424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Детский технопарк Кванториум">
            <a:extLst>
              <a:ext uri="{FF2B5EF4-FFF2-40B4-BE49-F238E27FC236}">
                <a16:creationId xmlns="" xmlns:a16="http://schemas.microsoft.com/office/drawing/2014/main" id="{D46B2ACF-40DB-460D-895E-7A83A5C60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8839" y="4323632"/>
            <a:ext cx="252116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CC593EB-184E-45A2-906B-3B1B913B4B3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214" y="3711632"/>
            <a:ext cx="1066386" cy="1080000"/>
          </a:xfrm>
          <a:prstGeom prst="rect">
            <a:avLst/>
          </a:prstGeom>
        </p:spPr>
      </p:pic>
      <p:pic>
        <p:nvPicPr>
          <p:cNvPr id="16" name="Picture 8" descr="Файл:Логотип СибГУ имени академика М. Ф. Решетнёва.png">
            <a:extLst>
              <a:ext uri="{FF2B5EF4-FFF2-40B4-BE49-F238E27FC236}">
                <a16:creationId xmlns="" xmlns:a16="http://schemas.microsoft.com/office/drawing/2014/main" id="{A393ECA0-DE63-4116-968D-D6571620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3701550"/>
            <a:ext cx="154594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73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2241092" y="2216609"/>
            <a:ext cx="5143500" cy="7102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E4AC201-4946-408D-BA73-88C42ADA68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8" y="768809"/>
            <a:ext cx="6297597" cy="438415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022DF3C-32B4-4FA8-99EF-3B10E3A63D2D}"/>
              </a:ext>
            </a:extLst>
          </p:cNvPr>
          <p:cNvSpPr/>
          <p:nvPr/>
        </p:nvSpPr>
        <p:spPr>
          <a:xfrm>
            <a:off x="6969916" y="759614"/>
            <a:ext cx="2174085" cy="392415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Канск, </a:t>
            </a:r>
          </a:p>
          <a:p>
            <a:pPr algn="just"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Зеленогорск, Железногорск,  </a:t>
            </a:r>
          </a:p>
          <a:p>
            <a:pPr algn="just"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Ачинск, </a:t>
            </a:r>
          </a:p>
          <a:p>
            <a:pPr algn="just"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Абакан,  </a:t>
            </a:r>
          </a:p>
          <a:p>
            <a:pPr algn="just"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Норильск, </a:t>
            </a:r>
          </a:p>
          <a:p>
            <a:pPr algn="just"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Томск, </a:t>
            </a:r>
          </a:p>
          <a:p>
            <a:pPr algn="just"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Иркутск, </a:t>
            </a:r>
          </a:p>
          <a:p>
            <a:pPr algn="just"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Владивосток, Москва, Нижневартовск, Муром, </a:t>
            </a:r>
          </a:p>
          <a:p>
            <a:pPr algn="just"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Симферополь, </a:t>
            </a:r>
          </a:p>
          <a:p>
            <a:pPr fontAlgn="base" hangingPunct="0"/>
            <a:r>
              <a:rPr lang="ru-RU" sz="14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Чурпача</a:t>
            </a:r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(Якутия), Чебоксары, </a:t>
            </a:r>
          </a:p>
          <a:p>
            <a:pPr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Иркутск, </a:t>
            </a:r>
          </a:p>
          <a:p>
            <a:pPr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Нижний Тагил, </a:t>
            </a:r>
          </a:p>
          <a:p>
            <a:pPr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Сухой Лог (Свердловская область), </a:t>
            </a:r>
          </a:p>
          <a:p>
            <a:pPr fontAlgn="base" hangingPunct="0"/>
            <a:r>
              <a:rPr lang="ru-RU" sz="1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Башкортостан, Красноярск</a:t>
            </a:r>
            <a:endParaRPr lang="ru-RU" sz="14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9C11347-83EC-40AF-83B1-311364306074}"/>
              </a:ext>
            </a:extLst>
          </p:cNvPr>
          <p:cNvSpPr/>
          <p:nvPr/>
        </p:nvSpPr>
        <p:spPr>
          <a:xfrm>
            <a:off x="876300" y="-1548"/>
            <a:ext cx="799258" cy="553998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3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4B3B99A-1023-4C3F-A295-1D7A11173057}"/>
              </a:ext>
            </a:extLst>
          </p:cNvPr>
          <p:cNvSpPr/>
          <p:nvPr/>
        </p:nvSpPr>
        <p:spPr>
          <a:xfrm>
            <a:off x="2247900" y="-1548"/>
            <a:ext cx="799258" cy="553998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3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4706F75-E435-4E12-8F7E-C84F032FF976}"/>
              </a:ext>
            </a:extLst>
          </p:cNvPr>
          <p:cNvSpPr/>
          <p:nvPr/>
        </p:nvSpPr>
        <p:spPr>
          <a:xfrm>
            <a:off x="3619500" y="-19050"/>
            <a:ext cx="563616" cy="553998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3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D604A88F-389B-4CCD-A9EB-1F6DE170D79A}"/>
              </a:ext>
            </a:extLst>
          </p:cNvPr>
          <p:cNvSpPr/>
          <p:nvPr/>
        </p:nvSpPr>
        <p:spPr>
          <a:xfrm>
            <a:off x="4762500" y="-1548"/>
            <a:ext cx="563616" cy="553998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3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EFF19ED9-F98E-4154-BD25-A8D63766CDBF}"/>
              </a:ext>
            </a:extLst>
          </p:cNvPr>
          <p:cNvSpPr/>
          <p:nvPr/>
        </p:nvSpPr>
        <p:spPr>
          <a:xfrm>
            <a:off x="5981700" y="-1548"/>
            <a:ext cx="563616" cy="553998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3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8556887-7209-4E86-936D-ECBE2D0AA743}"/>
              </a:ext>
            </a:extLst>
          </p:cNvPr>
          <p:cNvSpPr/>
          <p:nvPr/>
        </p:nvSpPr>
        <p:spPr>
          <a:xfrm>
            <a:off x="5867400" y="516775"/>
            <a:ext cx="796853" cy="230833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+mj-lt"/>
              </a:rPr>
              <a:t>партнеров</a:t>
            </a:r>
            <a:endParaRPr lang="ru-RU" sz="1200" b="1" dirty="0">
              <a:latin typeface="+mj-l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FC80CC1A-DF35-439C-B625-082C8DB658A0}"/>
              </a:ext>
            </a:extLst>
          </p:cNvPr>
          <p:cNvSpPr/>
          <p:nvPr/>
        </p:nvSpPr>
        <p:spPr>
          <a:xfrm>
            <a:off x="4762500" y="511207"/>
            <a:ext cx="600646" cy="230833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+mj-lt"/>
              </a:rPr>
              <a:t>эксперт</a:t>
            </a:r>
            <a:endParaRPr lang="ru-RU" sz="1200" b="1" dirty="0">
              <a:latin typeface="+mj-lt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4415A346-F2D9-47C7-881B-24CF31318BC7}"/>
              </a:ext>
            </a:extLst>
          </p:cNvPr>
          <p:cNvSpPr/>
          <p:nvPr/>
        </p:nvSpPr>
        <p:spPr>
          <a:xfrm>
            <a:off x="3581400" y="512117"/>
            <a:ext cx="552395" cy="230833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+mj-lt"/>
              </a:rPr>
              <a:t>кейсов</a:t>
            </a:r>
            <a:endParaRPr lang="ru-RU" sz="1200" b="1" dirty="0">
              <a:latin typeface="+mj-lt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DFD41048-30C2-4EEA-8C8A-B3B6A676AF38}"/>
              </a:ext>
            </a:extLst>
          </p:cNvPr>
          <p:cNvSpPr/>
          <p:nvPr/>
        </p:nvSpPr>
        <p:spPr>
          <a:xfrm>
            <a:off x="2325425" y="469072"/>
            <a:ext cx="608276" cy="230833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+mj-lt"/>
              </a:rPr>
              <a:t>команд</a:t>
            </a:r>
            <a:endParaRPr lang="ru-RU" sz="1200" b="1" dirty="0">
              <a:latin typeface="+mj-lt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91977866-6C1F-45BC-B9EA-F48B9588B1EF}"/>
              </a:ext>
            </a:extLst>
          </p:cNvPr>
          <p:cNvSpPr/>
          <p:nvPr/>
        </p:nvSpPr>
        <p:spPr>
          <a:xfrm>
            <a:off x="832442" y="470609"/>
            <a:ext cx="843116" cy="230833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+mj-lt"/>
              </a:rPr>
              <a:t>участников</a:t>
            </a:r>
            <a:endParaRPr lang="ru-RU" sz="1200" b="1" dirty="0">
              <a:latin typeface="+mj-lt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8A4A8A4E-3CB4-4606-9D9F-ACD617A11EE1}"/>
              </a:ext>
            </a:extLst>
          </p:cNvPr>
          <p:cNvSpPr/>
          <p:nvPr/>
        </p:nvSpPr>
        <p:spPr>
          <a:xfrm rot="16200000">
            <a:off x="-4039131" y="383173"/>
            <a:ext cx="86868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ОБРАЗОВАТЕЛЬНОЕ ПАРТНЕРСТВО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FF19ED9-F98E-4154-BD25-A8D63766CDBF}"/>
              </a:ext>
            </a:extLst>
          </p:cNvPr>
          <p:cNvSpPr/>
          <p:nvPr/>
        </p:nvSpPr>
        <p:spPr>
          <a:xfrm>
            <a:off x="7208784" y="-19050"/>
            <a:ext cx="563616" cy="553998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3300" b="1" dirty="0">
                <a:solidFill>
                  <a:srgbClr val="1F5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C8556887-7209-4E86-936D-ECBE2D0AA743}"/>
              </a:ext>
            </a:extLst>
          </p:cNvPr>
          <p:cNvSpPr/>
          <p:nvPr/>
        </p:nvSpPr>
        <p:spPr>
          <a:xfrm>
            <a:off x="7848600" y="180633"/>
            <a:ext cx="731579" cy="230833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+mj-lt"/>
              </a:rPr>
              <a:t>ГОРОДОВ</a:t>
            </a:r>
            <a:endParaRPr lang="ru-RU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86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7A5E9118-D32A-4D4C-8C1E-6573FE6AE5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004" t="29333" r="6920" b="30100"/>
          <a:stretch/>
        </p:blipFill>
        <p:spPr>
          <a:xfrm>
            <a:off x="0" y="-68673"/>
            <a:ext cx="9144001" cy="59757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A114691-E27F-4246-9063-5770EE83D61E}"/>
              </a:ext>
            </a:extLst>
          </p:cNvPr>
          <p:cNvSpPr/>
          <p:nvPr/>
        </p:nvSpPr>
        <p:spPr>
          <a:xfrm>
            <a:off x="228599" y="137574"/>
            <a:ext cx="8686800" cy="24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ОБРАЗОВАТЕЛЬНОЕ ПАРТНЕРСТВО</a:t>
            </a:r>
          </a:p>
        </p:txBody>
      </p:sp>
      <p:pic>
        <p:nvPicPr>
          <p:cNvPr id="10242" name="Picture 2" descr="https://kraslinguamo.files.wordpress.com/2016/04/d0bbd0bed0b3d0bed182d0b8d0bf_d0b8d0bdd181d182d0b8d182d183d182d0b0.png?w=9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832950"/>
            <a:ext cx="174999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ttps://sun9-82.userapi.com/c849228/v849228190/1af3f9/6PA1m4V7W7M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0282" y="3028950"/>
            <a:ext cx="139347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&amp;quot;Музей &amp;quot;Мемориал Победы. все данные о ИВЛЕВА ТАТЬЯНА ВЛАДИМИРОВНА...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749" y="1784473"/>
            <a:ext cx="1866900" cy="99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http://static-web-0.kspu.ru/web/images/2018/10/18/ee393328e187a8fc5fa9771e45f60468/zastavka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983" y="652950"/>
            <a:ext cx="297442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896651" y="3186530"/>
            <a:ext cx="1749999" cy="1124840"/>
            <a:chOff x="11658600" y="2111634"/>
            <a:chExt cx="5562600" cy="417486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1658600" y="2111634"/>
              <a:ext cx="5562600" cy="41748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55" name="Picture 15" descr="WorldSkills Russia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6784" y="2111634"/>
              <a:ext cx="5166232" cy="392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57" name="Picture 17" descr="https://gorodprima.ru/wp-content/uploads/2017/11/logo-i-vse-takoe-011-01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5789" y="1646760"/>
            <a:ext cx="2342813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Picture 19" descr="https://sun9-57.userapi.com/impf/c850736/v850736235/12dcfb/1Som1Bkzj7s.jpg?size=1000x1000&amp;quality=96&amp;sign=75feb4a893530b3605f4d0c2f63c1b95&amp;type=album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700" y="526847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21" descr="http://old.festivalnauki.ru/sites/default/files/logo/257f5e83ab72afc1b9e3275e2622c913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6554" y="342293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3" name="Picture 23" descr="https://cdn1.flamp.ru/e349fd4e9ced6921a6dde440bb54a2ca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3613" y="2035565"/>
            <a:ext cx="1185883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5" name="Picture 25" descr="https://cdn1.flamp.ru/86103cd653e988bad66c9fb38139f048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700" y="3043039"/>
            <a:ext cx="1411823" cy="14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76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2307916" y="2293623"/>
            <a:ext cx="5143500" cy="5562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099999" cy="15359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70982" y="590550"/>
            <a:ext cx="310779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200" b="1" dirty="0">
                <a:latin typeface="+mj-lt"/>
                <a:cs typeface="Arial" panose="020B0604020202020204" pitchFamily="34" charset="0"/>
              </a:rPr>
              <a:t>Деятельность по совершенствованию механизмов управления качеством образования</a:t>
            </a:r>
            <a:endParaRPr lang="en-US" sz="2200" spc="36" dirty="0">
              <a:solidFill>
                <a:srgbClr val="19191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4724400" y="285750"/>
            <a:ext cx="4191000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800" b="1" dirty="0">
                <a:latin typeface="+mj-lt"/>
                <a:cs typeface="Arial" panose="020B0604020202020204" pitchFamily="34" charset="0"/>
              </a:rPr>
              <a:t>С 2022 года</a:t>
            </a:r>
          </a:p>
          <a:p>
            <a:r>
              <a:rPr lang="ru-RU" sz="1800" b="1" dirty="0">
                <a:latin typeface="+mj-lt"/>
                <a:cs typeface="Arial" panose="020B0604020202020204" pitchFamily="34" charset="0"/>
              </a:rPr>
              <a:t>Обновленная форма муниципального задания:</a:t>
            </a:r>
          </a:p>
          <a:p>
            <a:endParaRPr lang="ru-RU" sz="1800" b="1" spc="36" dirty="0">
              <a:solidFill>
                <a:srgbClr val="191919"/>
              </a:solidFill>
              <a:latin typeface="+mj-lt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ru-RU" sz="1800" b="1" spc="36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- Достижение образовательных результатов.</a:t>
            </a:r>
          </a:p>
          <a:p>
            <a:pPr>
              <a:spcAft>
                <a:spcPts val="500"/>
              </a:spcAft>
            </a:pPr>
            <a:r>
              <a:rPr lang="ru-RU" sz="1800" b="1" spc="36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- Охват детей, включенных в общественные объединения</a:t>
            </a:r>
          </a:p>
          <a:p>
            <a:pPr>
              <a:spcAft>
                <a:spcPts val="500"/>
              </a:spcAft>
            </a:pPr>
            <a:r>
              <a:rPr lang="ru-RU" sz="1800" b="1" spc="36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- Наличие индивидуальных программ профессионального развития педагогов</a:t>
            </a:r>
          </a:p>
          <a:p>
            <a:pPr>
              <a:spcAft>
                <a:spcPts val="500"/>
              </a:spcAft>
            </a:pPr>
            <a:r>
              <a:rPr lang="ru-RU" sz="1800" b="1" spc="36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- Школа – часть городского пространства</a:t>
            </a:r>
          </a:p>
          <a:p>
            <a:pPr>
              <a:spcAft>
                <a:spcPts val="500"/>
              </a:spcAft>
            </a:pPr>
            <a:r>
              <a:rPr lang="ru-RU" sz="1800" b="1" spc="36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- Доля детей в возрасте от 5 до 18 лет, охваченных дополнительным образованием</a:t>
            </a:r>
            <a:endParaRPr lang="en-US" sz="1800" spc="36" dirty="0">
              <a:solidFill>
                <a:srgbClr val="191919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2533650"/>
            <a:ext cx="867256" cy="179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362" y="2829848"/>
            <a:ext cx="2857500" cy="1277273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000" b="1" dirty="0"/>
              <a:t>Индивидуально для каждой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71512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804033">
            <a:off x="5092913" y="3887956"/>
            <a:ext cx="6324756" cy="41110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2514" r="500" b="30100"/>
          <a:stretch>
            <a:fillRect/>
          </a:stretch>
        </p:blipFill>
        <p:spPr>
          <a:xfrm>
            <a:off x="-1" y="131652"/>
            <a:ext cx="9144001" cy="6112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3652" y="316949"/>
            <a:ext cx="7828348" cy="273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74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НАПРАВЛЕНИЯ ИЗМЕНЕНИЙ В ДОШКОЛЬНОЙ СРЕДЕ</a:t>
            </a:r>
            <a:r>
              <a:rPr lang="en-US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74" name="Picture 2" descr="https://sun9-57.userapi.com/impg/cJakjKZUImjFcv41fQPNcxsxyxk7q1xjy0nrYg/rr2z0b7gniQ.jpg?size=450x338&amp;quality=96&amp;sign=c2aa8c062011a0ce6952d672bf0a8fdc&amp;type=albu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83" y="1156671"/>
            <a:ext cx="268841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7.userapi.com/impg/LlDuGvHEFiJsi6YCK9k0I2AyXjbtIhwUlhK8rw/8fs3r7s2UTE.jpg?size=450x338&amp;quality=96&amp;sign=212238dcee414f9c3f144a670768ba80&amp;type=album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545" y="1162050"/>
            <a:ext cx="2681255" cy="201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67.userapi.com/impg/TUPVssJYMGSL0jkj3zslrW6x7rLPVTgH1XHAUw/OyO7ynewBuY.jpg?size=450x338&amp;quality=96&amp;sign=f2d7db7ada19c968d18595141418e956&amp;type=album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6983" y="1156671"/>
            <a:ext cx="268841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06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7A5E9118-D32A-4D4C-8C1E-6573FE6AE5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29333" r="6920" b="30100"/>
          <a:stretch/>
        </p:blipFill>
        <p:spPr>
          <a:xfrm>
            <a:off x="0" y="69179"/>
            <a:ext cx="9144001" cy="59757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A114691-E27F-4246-9063-5770EE83D61E}"/>
              </a:ext>
            </a:extLst>
          </p:cNvPr>
          <p:cNvSpPr/>
          <p:nvPr/>
        </p:nvSpPr>
        <p:spPr>
          <a:xfrm>
            <a:off x="533400" y="57150"/>
            <a:ext cx="8686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МОНИТОРИНГ   МЕХАНИЗМОВ УПРАВЛЕНИЯ КАЧЕСТВОМ ОБРАЗОВАНИЯ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33758363"/>
              </p:ext>
            </p:extLst>
          </p:nvPr>
        </p:nvGraphicFramePr>
        <p:xfrm>
          <a:off x="1371600" y="793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484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7A5E9118-D32A-4D4C-8C1E-6573FE6AE5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29333" r="6920" b="30100"/>
          <a:stretch/>
        </p:blipFill>
        <p:spPr>
          <a:xfrm>
            <a:off x="0" y="69179"/>
            <a:ext cx="9144001" cy="59757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A114691-E27F-4246-9063-5770EE83D61E}"/>
              </a:ext>
            </a:extLst>
          </p:cNvPr>
          <p:cNvSpPr/>
          <p:nvPr/>
        </p:nvSpPr>
        <p:spPr>
          <a:xfrm>
            <a:off x="609600" y="137574"/>
            <a:ext cx="8686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ОТКРЫТОСТЬ КАК ПРИНЦИП УПРАВЛЕНИЯ</a:t>
            </a:r>
          </a:p>
          <a:p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5BD07EE-41E5-4C62-94D9-DAFF430A7295}"/>
              </a:ext>
            </a:extLst>
          </p:cNvPr>
          <p:cNvSpPr/>
          <p:nvPr/>
        </p:nvSpPr>
        <p:spPr>
          <a:xfrm>
            <a:off x="762000" y="1543050"/>
            <a:ext cx="4419600" cy="289310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marL="171450" indent="-1714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2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работу со средствами массовой информации</a:t>
            </a:r>
          </a:p>
          <a:p>
            <a:pPr marL="171450" indent="-1714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использование </a:t>
            </a:r>
            <a:r>
              <a:rPr lang="ru-RU" sz="2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интернет площадок своих и партнеров</a:t>
            </a:r>
          </a:p>
          <a:p>
            <a:pPr marL="171450" indent="-1714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создание </a:t>
            </a:r>
            <a:r>
              <a:rPr lang="ru-RU" sz="2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позитивных информационных поводов</a:t>
            </a:r>
          </a:p>
          <a:p>
            <a:pPr marL="171450" indent="-1714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выступления </a:t>
            </a:r>
            <a:r>
              <a:rPr lang="ru-RU" sz="2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на конференциях, форумах, конкурсах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7228C44-485B-4578-BADE-288BEA6267CE}"/>
              </a:ext>
            </a:extLst>
          </p:cNvPr>
          <p:cNvSpPr/>
          <p:nvPr/>
        </p:nvSpPr>
        <p:spPr>
          <a:xfrm>
            <a:off x="1553684" y="971550"/>
            <a:ext cx="2368084" cy="353943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pPr indent="225108" algn="just"/>
            <a:r>
              <a:rPr lang="ru-RU" sz="2000" b="1" dirty="0">
                <a:latin typeface="+mj-lt"/>
                <a:cs typeface="Arial" panose="020B0604020202020204" pitchFamily="34" charset="0"/>
              </a:rPr>
              <a:t>Открытость </a:t>
            </a:r>
            <a:r>
              <a:rPr lang="ru-RU" sz="2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через: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F97A9E3-06CE-4E72-BE4C-0AF7A9A145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971873"/>
            <a:ext cx="4027653" cy="369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1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7A5E9118-D32A-4D4C-8C1E-6573FE6AE5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04" t="29333" r="6920" b="30100"/>
          <a:stretch/>
        </p:blipFill>
        <p:spPr>
          <a:xfrm>
            <a:off x="-9526" y="145379"/>
            <a:ext cx="9144001" cy="597571"/>
          </a:xfrm>
          <a:prstGeom prst="rect">
            <a:avLst/>
          </a:prstGeom>
        </p:spPr>
      </p:pic>
      <p:pic>
        <p:nvPicPr>
          <p:cNvPr id="9218" name="Picture 2" descr="C:\Users\Terenteva\Desktop\коллаж 1\1630609060_9ccb937d06ea80b5ab2ed029d867a0cd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48" y="876238"/>
            <a:ext cx="7836503" cy="39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A114691-E27F-4246-9063-5770EE83D61E}"/>
              </a:ext>
            </a:extLst>
          </p:cNvPr>
          <p:cNvSpPr/>
          <p:nvPr/>
        </p:nvSpPr>
        <p:spPr>
          <a:xfrm>
            <a:off x="0" y="137574"/>
            <a:ext cx="9144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 НАЧАЛОМ НОВОГО УЧЕБНОГО ГОДА!</a:t>
            </a:r>
            <a:endParaRPr lang="ru-RU" sz="3200" b="1" i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74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C:\Users\Terenteva\Desktop\коллаж 1\polil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047750"/>
            <a:ext cx="25908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1804033">
            <a:off x="5092913" y="3887956"/>
            <a:ext cx="6324756" cy="41110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514" r="500" b="30100"/>
          <a:stretch>
            <a:fillRect/>
          </a:stretch>
        </p:blipFill>
        <p:spPr>
          <a:xfrm>
            <a:off x="-76199" y="131652"/>
            <a:ext cx="9220200" cy="66416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3400" y="80486"/>
            <a:ext cx="782834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ДОСТИЖЕНИЕ ОБРАЗОВАТЕЛЬНЫХ РЕЗУЛЬТАТОВ</a:t>
            </a:r>
            <a:r>
              <a:rPr lang="ru-RU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ru-RU" sz="2400" b="1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ДОШКОЛЬНОЙ СРЕДЕ</a:t>
            </a:r>
            <a:r>
              <a:rPr lang="en-US" sz="24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4161291605"/>
              </p:ext>
            </p:extLst>
          </p:nvPr>
        </p:nvGraphicFramePr>
        <p:xfrm>
          <a:off x="-2209800" y="0"/>
          <a:ext cx="8534400" cy="5076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9443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</TotalTime>
  <Words>3467</Words>
  <Application>Microsoft Office PowerPoint</Application>
  <PresentationFormat>Экран (16:9)</PresentationFormat>
  <Paragraphs>664</Paragraphs>
  <Slides>82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91" baseType="lpstr">
      <vt:lpstr>YS Text</vt:lpstr>
      <vt:lpstr>HK Grotesk Light</vt:lpstr>
      <vt:lpstr>Arial</vt:lpstr>
      <vt:lpstr>Clear Sans Bold</vt:lpstr>
      <vt:lpstr>Arial Black</vt:lpstr>
      <vt:lpstr>Calibri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Состояние сферы образования в городе Красноярске</dc:title>
  <dc:creator>HP-laptop</dc:creator>
  <cp:lastModifiedBy>Михаил Кучеренко</cp:lastModifiedBy>
  <cp:revision>314</cp:revision>
  <dcterms:created xsi:type="dcterms:W3CDTF">2006-08-16T00:00:00Z</dcterms:created>
  <dcterms:modified xsi:type="dcterms:W3CDTF">2022-08-26T04:12:28Z</dcterms:modified>
  <dc:identifier>DAE8mjCA7sg</dc:identifier>
</cp:coreProperties>
</file>