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  <p:sldMasterId id="2147483698" r:id="rId2"/>
    <p:sldMasterId id="2147483764" r:id="rId3"/>
    <p:sldMasterId id="2147483823" r:id="rId4"/>
  </p:sldMasterIdLst>
  <p:notesMasterIdLst>
    <p:notesMasterId r:id="rId44"/>
  </p:notesMasterIdLst>
  <p:handoutMasterIdLst>
    <p:handoutMasterId r:id="rId45"/>
  </p:handoutMasterIdLst>
  <p:sldIdLst>
    <p:sldId id="1044" r:id="rId5"/>
    <p:sldId id="1056" r:id="rId6"/>
    <p:sldId id="1049" r:id="rId7"/>
    <p:sldId id="1054" r:id="rId8"/>
    <p:sldId id="1063" r:id="rId9"/>
    <p:sldId id="1070" r:id="rId10"/>
    <p:sldId id="1078" r:id="rId11"/>
    <p:sldId id="1079" r:id="rId12"/>
    <p:sldId id="1057" r:id="rId13"/>
    <p:sldId id="1058" r:id="rId14"/>
    <p:sldId id="1059" r:id="rId15"/>
    <p:sldId id="1061" r:id="rId16"/>
    <p:sldId id="1066" r:id="rId17"/>
    <p:sldId id="1105" r:id="rId18"/>
    <p:sldId id="1080" r:id="rId19"/>
    <p:sldId id="1084" r:id="rId20"/>
    <p:sldId id="1085" r:id="rId21"/>
    <p:sldId id="1086" r:id="rId22"/>
    <p:sldId id="1088" r:id="rId23"/>
    <p:sldId id="1089" r:id="rId24"/>
    <p:sldId id="1087" r:id="rId25"/>
    <p:sldId id="1102" r:id="rId26"/>
    <p:sldId id="1103" r:id="rId27"/>
    <p:sldId id="1106" r:id="rId28"/>
    <p:sldId id="1107" r:id="rId29"/>
    <p:sldId id="1090" r:id="rId30"/>
    <p:sldId id="1076" r:id="rId31"/>
    <p:sldId id="1094" r:id="rId32"/>
    <p:sldId id="1064" r:id="rId33"/>
    <p:sldId id="1065" r:id="rId34"/>
    <p:sldId id="1072" r:id="rId35"/>
    <p:sldId id="1101" r:id="rId36"/>
    <p:sldId id="1073" r:id="rId37"/>
    <p:sldId id="1075" r:id="rId38"/>
    <p:sldId id="1069" r:id="rId39"/>
    <p:sldId id="1112" r:id="rId40"/>
    <p:sldId id="1111" r:id="rId41"/>
    <p:sldId id="1099" r:id="rId42"/>
    <p:sldId id="1045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13A18B1B-C52E-4B32-BF88-1B0F1C4F0456}">
          <p14:sldIdLst>
            <p14:sldId id="1044"/>
            <p14:sldId id="1056"/>
            <p14:sldId id="1049"/>
            <p14:sldId id="1054"/>
            <p14:sldId id="1063"/>
            <p14:sldId id="1070"/>
            <p14:sldId id="1078"/>
            <p14:sldId id="1079"/>
            <p14:sldId id="1057"/>
            <p14:sldId id="1058"/>
            <p14:sldId id="1059"/>
            <p14:sldId id="1061"/>
            <p14:sldId id="1066"/>
            <p14:sldId id="1105"/>
            <p14:sldId id="1080"/>
            <p14:sldId id="1084"/>
            <p14:sldId id="1085"/>
            <p14:sldId id="1086"/>
            <p14:sldId id="1088"/>
            <p14:sldId id="1089"/>
            <p14:sldId id="1087"/>
            <p14:sldId id="1102"/>
            <p14:sldId id="1103"/>
            <p14:sldId id="1106"/>
            <p14:sldId id="1107"/>
            <p14:sldId id="1090"/>
            <p14:sldId id="1076"/>
            <p14:sldId id="1094"/>
            <p14:sldId id="1064"/>
            <p14:sldId id="1065"/>
            <p14:sldId id="1072"/>
            <p14:sldId id="1101"/>
            <p14:sldId id="1073"/>
            <p14:sldId id="1075"/>
            <p14:sldId id="1069"/>
            <p14:sldId id="1112"/>
            <p14:sldId id="1111"/>
            <p14:sldId id="1099"/>
            <p14:sldId id="10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431">
          <p15:clr>
            <a:srgbClr val="A4A3A4"/>
          </p15:clr>
        </p15:guide>
        <p15:guide id="8" pos="5329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49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FD4"/>
    <a:srgbClr val="FFFFFF"/>
    <a:srgbClr val="49CEEF"/>
    <a:srgbClr val="C39BE1"/>
    <a:srgbClr val="F3EBF9"/>
    <a:srgbClr val="222A35"/>
    <a:srgbClr val="1F608B"/>
    <a:srgbClr val="2C3E50"/>
    <a:srgbClr val="2A9A72"/>
    <a:srgbClr val="1E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5080" autoAdjust="0"/>
  </p:normalViewPr>
  <p:slideViewPr>
    <p:cSldViewPr>
      <p:cViewPr>
        <p:scale>
          <a:sx n="75" d="100"/>
          <a:sy n="75" d="100"/>
        </p:scale>
        <p:origin x="-2922" y="-870"/>
      </p:cViewPr>
      <p:guideLst>
        <p:guide orient="horz" pos="2251"/>
        <p:guide orient="horz" pos="3158"/>
        <p:guide orient="horz" pos="981"/>
        <p:guide orient="horz" pos="3294"/>
        <p:guide orient="horz" pos="2160"/>
        <p:guide pos="2880"/>
        <p:guide pos="431"/>
        <p:guide pos="5329"/>
        <p:guide pos="5556"/>
        <p:guide pos="249"/>
        <p:guide pos="1474"/>
        <p:guide pos="4286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</c:v>
                </c:pt>
              </c:strCache>
            </c:strRef>
          </c:tx>
          <c:spPr>
            <a:gradFill flip="none" rotWithShape="1">
              <a:gsLst>
                <a:gs pos="100000">
                  <a:schemeClr val="bg2"/>
                </a:gs>
                <a:gs pos="0">
                  <a:srgbClr val="0070C0"/>
                </a:gs>
              </a:gsLst>
              <a:lin ang="16200000" scaled="1"/>
              <a:tileRect/>
            </a:gradFill>
            <a:ln w="12700" cap="rnd" cmpd="dbl" algn="ctr">
              <a:solidFill>
                <a:schemeClr val="accent6"/>
              </a:solidFill>
              <a:prstDash val="sysDot"/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-1.749422300420781E-3"/>
                  <c:y val="1.3427961267090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5990251524081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ГОРОДА</c:v>
                </c:pt>
                <c:pt idx="1">
                  <c:v>КРАЕВОЙ И 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8337678.5800000001</c:v>
                </c:pt>
                <c:pt idx="1">
                  <c:v>16540388.5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6355759139681319E-3"/>
                  <c:y val="2.799512576204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94084812408825E-16"/>
                  <c:y val="5.5990251524081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ГОРОДА</c:v>
                </c:pt>
                <c:pt idx="1">
                  <c:v>КРАЕВОЙ И ФЕДЕРАЛЬНЫЙ БЮДЖЕТ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8055174.5199999996</c:v>
                </c:pt>
                <c:pt idx="1">
                  <c:v>16495888.370000001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2052352"/>
        <c:axId val="96488832"/>
      </c:barChart>
      <c:catAx>
        <c:axId val="102052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6488832"/>
        <c:crosses val="autoZero"/>
        <c:auto val="1"/>
        <c:lblAlgn val="ctr"/>
        <c:lblOffset val="100"/>
        <c:tickLblSkip val="1"/>
        <c:noMultiLvlLbl val="0"/>
      </c:catAx>
      <c:valAx>
        <c:axId val="9648883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crossAx val="102052352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Охват ДО</a:t>
            </a:r>
            <a:endParaRPr lang="ru-RU" dirty="0">
              <a:solidFill>
                <a:srgbClr val="0070C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3.3917171596318202E-3"/>
                  <c:y val="-0.3886103050696815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72%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50302957790951E-2"/>
                  <c:y val="-0.2959416938607574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59,30%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00605915582028E-2"/>
                  <c:y val="-0.33181341432872818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0.72</c:v>
                </c:pt>
                <c:pt idx="1">
                  <c:v>0.59299999999999997</c:v>
                </c:pt>
                <c:pt idx="2">
                  <c:v>0.64090000000000003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85728"/>
        <c:axId val="108842368"/>
      </c:barChart>
      <c:catAx>
        <c:axId val="1498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842368"/>
        <c:crosses val="autoZero"/>
        <c:auto val="1"/>
        <c:lblAlgn val="ctr"/>
        <c:lblOffset val="100"/>
        <c:noMultiLvlLbl val="0"/>
      </c:catAx>
      <c:valAx>
        <c:axId val="1088423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49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835510510779564"/>
          <c:y val="8.2673105766026003E-2"/>
        </c:manualLayout>
      </c:layout>
      <c:overlay val="0"/>
      <c:txPr>
        <a:bodyPr/>
        <a:lstStyle/>
        <a:p>
          <a:pPr>
            <a:defRPr sz="1800">
              <a:latin typeface="+mn-lt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560348116456661"/>
          <c:y val="5.3036096764442195E-2"/>
          <c:w val="0.40471467430207586"/>
          <c:h val="0.78292199897242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СПТ</c:v>
                </c:pt>
              </c:strCache>
            </c:strRef>
          </c:tx>
          <c:spPr>
            <a:gradFill flip="none" rotWithShape="1">
              <a:gsLst>
                <a:gs pos="31000">
                  <a:srgbClr val="FBA97D"/>
                </a:gs>
                <a:gs pos="55000">
                  <a:srgbClr val="FBD49C"/>
                </a:gs>
                <a:gs pos="100000">
                  <a:srgbClr val="FEE7F2"/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-0.22928007999111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3804114357663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9426498216616E-2"/>
                  <c:y val="-0.4041796281894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0.81810000000000005</c:v>
                </c:pt>
                <c:pt idx="1">
                  <c:v>0.85299999999999998</c:v>
                </c:pt>
                <c:pt idx="2">
                  <c:v>0.87050000000000005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375040"/>
        <c:axId val="116410048"/>
      </c:barChart>
      <c:catAx>
        <c:axId val="1163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410048"/>
        <c:crosses val="autoZero"/>
        <c:auto val="1"/>
        <c:lblAlgn val="ctr"/>
        <c:lblOffset val="100"/>
        <c:noMultiLvlLbl val="0"/>
      </c:catAx>
      <c:valAx>
        <c:axId val="116410048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1637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0.38022</cdr:x>
      <cdr:y>0.52381</cdr:y>
    </cdr:from>
    <cdr:to>
      <cdr:x>0.51004</cdr:x>
      <cdr:y>0.60318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2376264"/>
          <a:ext cx="1008033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lang="ru-RU" sz="1800" b="0" i="0" u="none" strike="noStrike" kern="1200" baseline="0">
              <a:solidFill>
                <a:srgbClr val="0060A8"/>
              </a:solidFill>
              <a:latin typeface="+mn-lt"/>
              <a:ea typeface="+mn-ea"/>
              <a:cs typeface="+mn-cs"/>
            </a:defRPr>
          </a:pPr>
          <a:r>
            <a:rPr lang="ru-RU" sz="2000" b="0" kern="1200" dirty="0" smtClean="0">
              <a:solidFill>
                <a:schemeClr val="tx1"/>
              </a:solidFill>
            </a:rPr>
            <a:t>96,6%</a:t>
          </a:r>
          <a:endParaRPr lang="ru-RU" sz="2000" b="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0.79753</cdr:x>
      <cdr:y>0.39683</cdr:y>
    </cdr:from>
    <cdr:to>
      <cdr:x>0.92736</cdr:x>
      <cdr:y>0.47621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92688" y="1800200"/>
          <a:ext cx="1008110" cy="360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lang="ru-RU" sz="1800" b="0" i="0" u="none" strike="noStrike" kern="1200" baseline="0">
              <a:solidFill>
                <a:srgbClr val="0060A8"/>
              </a:solidFill>
              <a:latin typeface="+mn-lt"/>
              <a:ea typeface="+mn-ea"/>
              <a:cs typeface="+mn-cs"/>
            </a:defRPr>
          </a:pPr>
          <a:r>
            <a:rPr lang="ru-RU" sz="2000" kern="1200" dirty="0" smtClean="0">
              <a:solidFill>
                <a:schemeClr val="tx1"/>
              </a:solidFill>
            </a:rPr>
            <a:t>99,7%</a:t>
          </a:r>
          <a:endParaRPr lang="ru-RU" sz="2000" kern="1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79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70C67-4150-4956-8729-9415F8BA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5719514" cy="1944216"/>
          </a:xfrm>
        </p:spPr>
        <p:txBody>
          <a:bodyPr anchor="ctr"/>
          <a:lstStyle>
            <a:lvl1pPr algn="ctr">
              <a:defRPr sz="45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67B7FC-7BD6-47E1-BA5F-22C947BE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192" y="5085184"/>
            <a:ext cx="2211421" cy="935682"/>
          </a:xfrm>
        </p:spPr>
        <p:txBody>
          <a:bodyPr anchor="ctr"/>
          <a:lstStyle>
            <a:lvl1pPr marL="0" indent="0" algn="r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2907A-3CB0-4790-A989-C433C4D1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482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11FA0-CB36-4653-B24F-0D8BECF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4825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F48B60-676B-471F-8CB5-EDE5EBB2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48252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xmlns="" id="{806AE780-5361-49C3-9E63-C5BA3BDBAB9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0" y="365126"/>
            <a:ext cx="414758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3731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3731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85220" y="-230809"/>
            <a:ext cx="2456920" cy="1525802"/>
          </a:xfrm>
        </p:spPr>
        <p:txBody>
          <a:bodyPr wrap="square">
            <a:spAutoFit/>
          </a:bodyPr>
          <a:lstStyle>
            <a:lvl1pPr marL="0" indent="0" algn="r">
              <a:buNone/>
              <a:defRPr sz="1035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AEFFD09-48BC-4833-B5CE-02BF474012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2121" y="-30569"/>
            <a:ext cx="3491880" cy="5338723"/>
          </a:xfrm>
          <a:custGeom>
            <a:avLst/>
            <a:gdLst>
              <a:gd name="connsiteX0" fmla="*/ 425718 w 3491880"/>
              <a:gd name="connsiteY0" fmla="*/ 0 h 5338723"/>
              <a:gd name="connsiteX1" fmla="*/ 3491880 w 3491880"/>
              <a:gd name="connsiteY1" fmla="*/ 0 h 5338723"/>
              <a:gd name="connsiteX2" fmla="*/ 3491880 w 3491880"/>
              <a:gd name="connsiteY2" fmla="*/ 5338723 h 5338723"/>
              <a:gd name="connsiteX3" fmla="*/ 3449275 w 3491880"/>
              <a:gd name="connsiteY3" fmla="*/ 5337645 h 5338723"/>
              <a:gd name="connsiteX4" fmla="*/ 0 w 3491880"/>
              <a:gd name="connsiteY4" fmla="*/ 1705973 h 5338723"/>
              <a:gd name="connsiteX5" fmla="*/ 285767 w 3491880"/>
              <a:gd name="connsiteY5" fmla="*/ 290521 h 533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880" h="5338723">
                <a:moveTo>
                  <a:pt x="425718" y="0"/>
                </a:moveTo>
                <a:lnTo>
                  <a:pt x="3491880" y="0"/>
                </a:lnTo>
                <a:lnTo>
                  <a:pt x="3491880" y="5338723"/>
                </a:lnTo>
                <a:lnTo>
                  <a:pt x="3449275" y="5337645"/>
                </a:lnTo>
                <a:cubicBezTo>
                  <a:pt x="1527910" y="5240251"/>
                  <a:pt x="0" y="3651543"/>
                  <a:pt x="0" y="1705973"/>
                </a:cubicBezTo>
                <a:cubicBezTo>
                  <a:pt x="0" y="1203891"/>
                  <a:pt x="101755" y="725574"/>
                  <a:pt x="285767" y="2905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EB87E7E-43E7-4AF7-8528-C70F5237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xmlns="" id="{FA72BDEA-FCD4-4B6A-8F93-78CEA73264E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39063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3731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3731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77D8F52-0FBD-47DD-A025-CFA3B29BCF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2121" y="-30569"/>
            <a:ext cx="3491880" cy="5338723"/>
          </a:xfrm>
          <a:custGeom>
            <a:avLst/>
            <a:gdLst>
              <a:gd name="connsiteX0" fmla="*/ 425718 w 3491880"/>
              <a:gd name="connsiteY0" fmla="*/ 0 h 5338723"/>
              <a:gd name="connsiteX1" fmla="*/ 3491880 w 3491880"/>
              <a:gd name="connsiteY1" fmla="*/ 0 h 5338723"/>
              <a:gd name="connsiteX2" fmla="*/ 3491880 w 3491880"/>
              <a:gd name="connsiteY2" fmla="*/ 5338723 h 5338723"/>
              <a:gd name="connsiteX3" fmla="*/ 3449275 w 3491880"/>
              <a:gd name="connsiteY3" fmla="*/ 5337645 h 5338723"/>
              <a:gd name="connsiteX4" fmla="*/ 0 w 3491880"/>
              <a:gd name="connsiteY4" fmla="*/ 1705973 h 5338723"/>
              <a:gd name="connsiteX5" fmla="*/ 285767 w 3491880"/>
              <a:gd name="connsiteY5" fmla="*/ 290521 h 533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880" h="5338723">
                <a:moveTo>
                  <a:pt x="425718" y="0"/>
                </a:moveTo>
                <a:lnTo>
                  <a:pt x="3491880" y="0"/>
                </a:lnTo>
                <a:lnTo>
                  <a:pt x="3491880" y="5338723"/>
                </a:lnTo>
                <a:lnTo>
                  <a:pt x="3449275" y="5337645"/>
                </a:lnTo>
                <a:cubicBezTo>
                  <a:pt x="1527910" y="5240251"/>
                  <a:pt x="0" y="3651543"/>
                  <a:pt x="0" y="1705973"/>
                </a:cubicBezTo>
                <a:cubicBezTo>
                  <a:pt x="0" y="1203891"/>
                  <a:pt x="101755" y="725574"/>
                  <a:pt x="285767" y="2905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560269F-271B-4812-A5BD-C4AB8B32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-38694"/>
            <a:ext cx="4969464" cy="1325563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286870"/>
            <a:ext cx="3889344" cy="1325563"/>
          </a:xfrm>
        </p:spPr>
        <p:txBody>
          <a:bodyPr>
            <a:normAutofit/>
          </a:bodyPr>
          <a:lstStyle>
            <a:lvl1pPr marL="0" indent="0" algn="just">
              <a:buNone/>
              <a:defRPr sz="1500" cap="all" baseline="0"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48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48252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л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48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B821264-AC07-4573-9198-981E26063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724401"/>
            <a:ext cx="3308474" cy="1463675"/>
          </a:xfrm>
        </p:spPr>
        <p:txBody>
          <a:bodyPr anchor="ctr">
            <a:normAutofit/>
          </a:bodyPr>
          <a:lstStyle>
            <a:lvl1pPr marL="0" indent="0" algn="just">
              <a:buNone/>
              <a:defRPr sz="1350" cap="all" baseline="0"/>
            </a:lvl1pPr>
          </a:lstStyle>
          <a:p>
            <a:pPr lvl="0"/>
            <a:r>
              <a:rPr lang="en-US" dirty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28373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2852936"/>
            <a:ext cx="3816424" cy="1709539"/>
          </a:xfrm>
        </p:spPr>
        <p:txBody>
          <a:bodyPr anchor="b"/>
          <a:lstStyle>
            <a:lvl1pPr>
              <a:defRPr sz="4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24" y="5047036"/>
            <a:ext cx="3816424" cy="1042614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32297E-EF6D-4FDD-96E6-ACE1CE56D479}"/>
              </a:ext>
            </a:extLst>
          </p:cNvPr>
          <p:cNvSpPr/>
          <p:nvPr userDrawn="1"/>
        </p:nvSpPr>
        <p:spPr>
          <a:xfrm>
            <a:off x="4932040" y="4754879"/>
            <a:ext cx="673331" cy="997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06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4" y="806742"/>
            <a:ext cx="4158462" cy="1709539"/>
          </a:xfrm>
        </p:spPr>
        <p:txBody>
          <a:bodyPr anchor="b"/>
          <a:lstStyle>
            <a:lvl1pPr>
              <a:defRPr sz="45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514" y="3000841"/>
            <a:ext cx="4158462" cy="1042614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12" y="2011650"/>
            <a:ext cx="4886157" cy="3073534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 algn="r">
              <a:buNone/>
              <a:defRPr lang="en-US" sz="21525" b="1" kern="0" spc="8" baseline="0" dirty="0">
                <a:solidFill>
                  <a:srgbClr val="49CEEF"/>
                </a:solidFill>
                <a:latin typeface="Arial Black" panose="020B0A04020102020204" pitchFamily="34" charset="0"/>
              </a:defRPr>
            </a:lvl1pPr>
          </a:lstStyle>
          <a:p>
            <a:pPr marL="171450" lvl="0" indent="-171450"/>
            <a:r>
              <a:rPr lang="en-US" dirty="0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32297E-EF6D-4FDD-96E6-ACE1CE56D479}"/>
              </a:ext>
            </a:extLst>
          </p:cNvPr>
          <p:cNvSpPr/>
          <p:nvPr userDrawn="1"/>
        </p:nvSpPr>
        <p:spPr>
          <a:xfrm>
            <a:off x="251521" y="2708685"/>
            <a:ext cx="673331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10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N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xmlns="" id="{C59143D0-FCAF-41FB-A492-540C43DB83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0" y="365126"/>
            <a:ext cx="66436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407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40715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xmlns="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85220" y="-230809"/>
            <a:ext cx="2456920" cy="1525802"/>
          </a:xfrm>
        </p:spPr>
        <p:txBody>
          <a:bodyPr wrap="square">
            <a:spAutoFit/>
          </a:bodyPr>
          <a:lstStyle>
            <a:lvl1pPr marL="0" indent="0" algn="r">
              <a:buNone/>
              <a:defRPr sz="1035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68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xmlns="" id="{393D0A2B-8CA2-4129-B929-D9E67C2B600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3731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3731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EC362DE-2C35-4627-AE02-92D400E6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 w/ Nber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xmlns="" id="{D7B3B274-7B3E-4E06-9B7D-FB0F9E4DD9B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C4F1F8B5-C38A-4C79-8C7A-E92064C49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2121" y="-30569"/>
            <a:ext cx="3491880" cy="5338723"/>
          </a:xfrm>
          <a:custGeom>
            <a:avLst/>
            <a:gdLst>
              <a:gd name="connsiteX0" fmla="*/ 425718 w 3491880"/>
              <a:gd name="connsiteY0" fmla="*/ 0 h 5338723"/>
              <a:gd name="connsiteX1" fmla="*/ 3491880 w 3491880"/>
              <a:gd name="connsiteY1" fmla="*/ 0 h 5338723"/>
              <a:gd name="connsiteX2" fmla="*/ 3491880 w 3491880"/>
              <a:gd name="connsiteY2" fmla="*/ 5338723 h 5338723"/>
              <a:gd name="connsiteX3" fmla="*/ 3449275 w 3491880"/>
              <a:gd name="connsiteY3" fmla="*/ 5337645 h 5338723"/>
              <a:gd name="connsiteX4" fmla="*/ 0 w 3491880"/>
              <a:gd name="connsiteY4" fmla="*/ 1705973 h 5338723"/>
              <a:gd name="connsiteX5" fmla="*/ 285767 w 3491880"/>
              <a:gd name="connsiteY5" fmla="*/ 290521 h 533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880" h="5338723">
                <a:moveTo>
                  <a:pt x="425718" y="0"/>
                </a:moveTo>
                <a:lnTo>
                  <a:pt x="3491880" y="0"/>
                </a:lnTo>
                <a:lnTo>
                  <a:pt x="3491880" y="5338723"/>
                </a:lnTo>
                <a:lnTo>
                  <a:pt x="3449275" y="5337645"/>
                </a:lnTo>
                <a:cubicBezTo>
                  <a:pt x="1527910" y="5240251"/>
                  <a:pt x="0" y="3651543"/>
                  <a:pt x="0" y="1705973"/>
                </a:cubicBezTo>
                <a:cubicBezTo>
                  <a:pt x="0" y="1203891"/>
                  <a:pt x="101755" y="725574"/>
                  <a:pt x="285767" y="2905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0" y="365126"/>
            <a:ext cx="414758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5812"/>
            <a:ext cx="5390636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4177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4177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85220" y="-230809"/>
            <a:ext cx="2456920" cy="1525802"/>
          </a:xfrm>
        </p:spPr>
        <p:txBody>
          <a:bodyPr wrap="square">
            <a:spAutoFit/>
          </a:bodyPr>
          <a:lstStyle>
            <a:lvl1pPr marL="0" indent="0" algn="r">
              <a:buNone/>
              <a:defRPr sz="1035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19F662AB-A8A3-470F-9DCD-352D470E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xmlns="" id="{246823F7-560F-47A1-9C6B-36CC8094373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39063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5812"/>
            <a:ext cx="5390636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5700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57008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43F1024-EF52-4829-ACC7-45E662D8EA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2121" y="-30569"/>
            <a:ext cx="3491880" cy="5338723"/>
          </a:xfrm>
          <a:custGeom>
            <a:avLst/>
            <a:gdLst>
              <a:gd name="connsiteX0" fmla="*/ 425718 w 3491880"/>
              <a:gd name="connsiteY0" fmla="*/ 0 h 5338723"/>
              <a:gd name="connsiteX1" fmla="*/ 3491880 w 3491880"/>
              <a:gd name="connsiteY1" fmla="*/ 0 h 5338723"/>
              <a:gd name="connsiteX2" fmla="*/ 3491880 w 3491880"/>
              <a:gd name="connsiteY2" fmla="*/ 5338723 h 5338723"/>
              <a:gd name="connsiteX3" fmla="*/ 3449275 w 3491880"/>
              <a:gd name="connsiteY3" fmla="*/ 5337645 h 5338723"/>
              <a:gd name="connsiteX4" fmla="*/ 0 w 3491880"/>
              <a:gd name="connsiteY4" fmla="*/ 1705973 h 5338723"/>
              <a:gd name="connsiteX5" fmla="*/ 285767 w 3491880"/>
              <a:gd name="connsiteY5" fmla="*/ 290521 h 533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880" h="5338723">
                <a:moveTo>
                  <a:pt x="425718" y="0"/>
                </a:moveTo>
                <a:lnTo>
                  <a:pt x="3491880" y="0"/>
                </a:lnTo>
                <a:lnTo>
                  <a:pt x="3491880" y="5338723"/>
                </a:lnTo>
                <a:lnTo>
                  <a:pt x="3449275" y="5337645"/>
                </a:lnTo>
                <a:cubicBezTo>
                  <a:pt x="1527910" y="5240251"/>
                  <a:pt x="0" y="3651543"/>
                  <a:pt x="0" y="1705973"/>
                </a:cubicBezTo>
                <a:cubicBezTo>
                  <a:pt x="0" y="1203891"/>
                  <a:pt x="101755" y="725574"/>
                  <a:pt x="285767" y="2905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B78B0F8-B40D-4A4E-B27D-5EF16C0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xmlns="" id="{90A16866-A797-497B-A805-B8495A4782F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0" y="365126"/>
            <a:ext cx="66436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3731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3731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xmlns="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585220" y="-230809"/>
            <a:ext cx="2456920" cy="1525802"/>
          </a:xfrm>
        </p:spPr>
        <p:txBody>
          <a:bodyPr wrap="square">
            <a:spAutoFit/>
          </a:bodyPr>
          <a:lstStyle>
            <a:lvl1pPr marL="0" indent="0" algn="r">
              <a:buNone/>
              <a:defRPr sz="10350" b="1">
                <a:solidFill>
                  <a:srgbClr val="49CEEF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24781C0-54CA-4BFB-9E7D-758C840C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">
            <a:extLst>
              <a:ext uri="{FF2B5EF4-FFF2-40B4-BE49-F238E27FC236}">
                <a16:creationId xmlns:a16="http://schemas.microsoft.com/office/drawing/2014/main" xmlns="" id="{679304BB-F47B-412D-98CB-4648E454940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227873"/>
            <a:ext cx="9144000" cy="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3731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37312"/>
            <a:ext cx="3086100" cy="365125"/>
          </a:xfrm>
        </p:spPr>
        <p:txBody>
          <a:bodyPr/>
          <a:lstStyle/>
          <a:p>
            <a:r>
              <a:rPr lang="ru-RU" smtClean="0"/>
              <a:t>л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AA8E90-1821-4DCE-98D4-E1849A57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92820E-F81D-4DFD-8733-1D24A4D6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584069-DA73-4ED1-8EA9-C3006B8E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C7D7BE-CE32-4BF8-BBEB-E4E9D6548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Your 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35E2F-C15A-4548-80F5-181D09C67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E0BA0-643A-4B18-BC5E-12B02C3A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D7A131-9B76-4E64-AD97-136DDE626FB1}"/>
              </a:ext>
            </a:extLst>
          </p:cNvPr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315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0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14104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71695434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chart" Target="../charts/chart2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06" y="2996952"/>
            <a:ext cx="8218373" cy="28083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 результатах работы отрасли за 2022 год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предварительные итоги </a:t>
            </a:r>
            <a:r>
              <a:rPr lang="ru-RU" sz="2400" dirty="0">
                <a:solidFill>
                  <a:schemeClr val="tx1"/>
                </a:solidFill>
              </a:rPr>
              <a:t>2022-2023 учебного года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240" y="5877272"/>
            <a:ext cx="2211421" cy="36004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2400" b="1" dirty="0"/>
          </a:p>
        </p:txBody>
      </p:sp>
      <p:pic>
        <p:nvPicPr>
          <p:cNvPr id="5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2" y="806730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66" y="1278241"/>
            <a:ext cx="6372894" cy="2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2987824" y="2430863"/>
            <a:ext cx="3327983" cy="1286169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ru-RU" dirty="0">
                <a:solidFill>
                  <a:schemeClr val="tx1"/>
                </a:solidFill>
              </a:rPr>
              <a:t>Реконструкция </a:t>
            </a:r>
            <a:r>
              <a:rPr lang="ru-RU" dirty="0" smtClean="0">
                <a:solidFill>
                  <a:schemeClr val="tx1"/>
                </a:solidFill>
              </a:rPr>
              <a:t>и ввод в эксплуатацию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средней </a:t>
            </a:r>
            <a:r>
              <a:rPr lang="ru-RU" dirty="0">
                <a:solidFill>
                  <a:schemeClr val="tx1"/>
                </a:solidFill>
              </a:rPr>
              <a:t>образовательной школы №</a:t>
            </a:r>
            <a:r>
              <a:rPr lang="ru-RU" dirty="0">
                <a:solidFill>
                  <a:srgbClr val="C00000"/>
                </a:solidFill>
              </a:rPr>
              <a:t>36 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059832" y="4699087"/>
            <a:ext cx="5872270" cy="1578545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Реконструкция средней </a:t>
            </a:r>
            <a:r>
              <a:rPr lang="ru-RU" dirty="0">
                <a:solidFill>
                  <a:schemeClr val="tx1"/>
                </a:solidFill>
              </a:rPr>
              <a:t>образовательной школы №</a:t>
            </a:r>
            <a:r>
              <a:rPr lang="ru-RU" dirty="0">
                <a:solidFill>
                  <a:srgbClr val="C00000"/>
                </a:solidFill>
              </a:rPr>
              <a:t>47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Устранение аварийной ситуации здания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МБОУ СШ № </a:t>
            </a:r>
            <a:r>
              <a:rPr lang="ru-RU" dirty="0">
                <a:solidFill>
                  <a:srgbClr val="C00000"/>
                </a:solidFill>
              </a:rPr>
              <a:t>86</a:t>
            </a:r>
            <a:r>
              <a:rPr lang="ru-RU" dirty="0">
                <a:solidFill>
                  <a:schemeClr val="tx1"/>
                </a:solidFill>
              </a:rPr>
              <a:t>, расположенного :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г. Красноярск, ул. Лизы Чайкиной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Устранение </a:t>
            </a:r>
            <a:r>
              <a:rPr lang="ru-RU" dirty="0">
                <a:solidFill>
                  <a:schemeClr val="tx1"/>
                </a:solidFill>
              </a:rPr>
              <a:t>аварийной ситуации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здания МБОУ СШ №</a:t>
            </a:r>
            <a:r>
              <a:rPr lang="ru-RU" dirty="0">
                <a:solidFill>
                  <a:srgbClr val="C00000"/>
                </a:solidFill>
              </a:rPr>
              <a:t>21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51520" y="1813136"/>
            <a:ext cx="76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ВВОД В ЭКСПЛУАТАЦИЮ ПОСЛЕ РЕКОНСТРУКЦИИ В 2022 ГОДУ</a:t>
            </a:r>
            <a:endParaRPr lang="ru-RU" b="1" dirty="0"/>
          </a:p>
        </p:txBody>
      </p:sp>
      <p:sp>
        <p:nvSpPr>
          <p:cNvPr id="87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>
                <a:solidFill>
                  <a:srgbClr val="49CEEF"/>
                </a:solidFill>
              </a:rPr>
              <a:t> </a:t>
            </a:r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 smtClean="0">
                <a:solidFill>
                  <a:srgbClr val="0070C0"/>
                </a:solidFill>
              </a:rPr>
              <a:t>3. Укрепление </a:t>
            </a:r>
            <a:r>
              <a:rPr lang="ru-RU" sz="1600" dirty="0">
                <a:solidFill>
                  <a:srgbClr val="0070C0"/>
                </a:solidFill>
              </a:rPr>
              <a:t>материально-технической базы </a:t>
            </a:r>
            <a:r>
              <a:rPr lang="ru-RU" sz="1600" dirty="0" smtClean="0">
                <a:solidFill>
                  <a:srgbClr val="0070C0"/>
                </a:solidFill>
              </a:rPr>
              <a:t>образования,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за </a:t>
            </a:r>
            <a:r>
              <a:rPr lang="ru-RU" sz="1600" dirty="0">
                <a:solidFill>
                  <a:srgbClr val="0070C0"/>
                </a:solidFill>
              </a:rPr>
              <a:t>счет приобретения оборудования, реконструкции </a:t>
            </a:r>
            <a:r>
              <a:rPr lang="ru-RU" sz="1600" dirty="0" smtClean="0">
                <a:solidFill>
                  <a:srgbClr val="0070C0"/>
                </a:solidFill>
              </a:rPr>
              <a:t> и </a:t>
            </a:r>
            <a:r>
              <a:rPr lang="ru-RU" sz="1600" dirty="0">
                <a:solidFill>
                  <a:srgbClr val="0070C0"/>
                </a:solidFill>
              </a:rPr>
              <a:t>проведения капитальных </a:t>
            </a:r>
            <a:r>
              <a:rPr lang="ru-RU" sz="1600" dirty="0" smtClean="0">
                <a:solidFill>
                  <a:srgbClr val="0070C0"/>
                </a:solidFill>
              </a:rPr>
              <a:t>ремонтов</a:t>
            </a:r>
            <a:endParaRPr lang="en-US" sz="2400" noProof="1">
              <a:solidFill>
                <a:srgbClr val="0070C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51520" y="404712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ПРОВЕДЕНИЕ РЕКОНСТРУКЦИИ </a:t>
            </a:r>
            <a:r>
              <a:rPr lang="ru-RU" b="1" dirty="0"/>
              <a:t>И УСТРАНЕНИЕ АВАРИЙНОЙ СИТУАЦИИ </a:t>
            </a:r>
            <a:r>
              <a:rPr lang="ru-RU" b="1" dirty="0" smtClean="0"/>
              <a:t>ЗДАНИЙ ОБЩЕОБРАЗОВАТЕЛЬНЫХ УЧРЕЖДЕНИЙ, ВВОД В ЭКСПЛУАТАЦИЮ В 2023 ГОДУ</a:t>
            </a:r>
            <a:endParaRPr lang="ru-RU" b="1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376083" y="2173176"/>
            <a:ext cx="2395717" cy="1785938"/>
            <a:chOff x="376083" y="1988840"/>
            <a:chExt cx="2395717" cy="1785938"/>
          </a:xfrm>
        </p:grpSpPr>
        <p:sp>
          <p:nvSpPr>
            <p:cNvPr id="95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4" name="Группа 183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89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1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216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7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8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9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0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1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2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3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2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208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3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205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06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 smtClean="0"/>
                    <a:t>155,</a:t>
                  </a:r>
                  <a:r>
                    <a:rPr lang="ru-RU" b="1" dirty="0" smtClean="0"/>
                    <a:t>0</a:t>
                  </a:r>
                  <a:r>
                    <a:rPr lang="en-US" b="1" dirty="0" smtClean="0"/>
                    <a:t>0</a:t>
                  </a:r>
                  <a:endParaRPr lang="ru-RU" b="1" dirty="0"/>
                </a:p>
              </p:txBody>
            </p:sp>
          </p:grpSp>
          <p:grpSp>
            <p:nvGrpSpPr>
              <p:cNvPr id="194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02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03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150,03</a:t>
                  </a:r>
                  <a:endParaRPr lang="ru-RU" b="1" dirty="0"/>
                </a:p>
              </p:txBody>
            </p:sp>
          </p:grpSp>
          <p:grpSp>
            <p:nvGrpSpPr>
              <p:cNvPr id="195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196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85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186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24" name="Группа 223"/>
          <p:cNvGrpSpPr/>
          <p:nvPr/>
        </p:nvGrpSpPr>
        <p:grpSpPr>
          <a:xfrm>
            <a:off x="376083" y="4595390"/>
            <a:ext cx="2395717" cy="1785938"/>
            <a:chOff x="376083" y="1988840"/>
            <a:chExt cx="2395717" cy="1785938"/>
          </a:xfrm>
        </p:grpSpPr>
        <p:sp>
          <p:nvSpPr>
            <p:cNvPr id="225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7" name="Группа 226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232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34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259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0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1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2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3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4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5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6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35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251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2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3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4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5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6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7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8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36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248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49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0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214,08</a:t>
                  </a:r>
                  <a:endParaRPr lang="ru-RU" b="1" dirty="0"/>
                </a:p>
              </p:txBody>
            </p:sp>
          </p:grpSp>
          <p:grpSp>
            <p:nvGrpSpPr>
              <p:cNvPr id="237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45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46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7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213,32</a:t>
                  </a:r>
                  <a:endParaRPr lang="ru-RU" b="1" dirty="0"/>
                </a:p>
              </p:txBody>
            </p:sp>
          </p:grpSp>
          <p:grpSp>
            <p:nvGrpSpPr>
              <p:cNvPr id="238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239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0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1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2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3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4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28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229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7" name="TextBox 04"/>
          <p:cNvSpPr txBox="1"/>
          <p:nvPr/>
        </p:nvSpPr>
        <p:spPr>
          <a:xfrm>
            <a:off x="1187471" y="2636912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98" name="TextBox 04"/>
          <p:cNvSpPr txBox="1"/>
          <p:nvPr/>
        </p:nvSpPr>
        <p:spPr>
          <a:xfrm>
            <a:off x="1187471" y="3592761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99" name="TextBox 04"/>
          <p:cNvSpPr txBox="1"/>
          <p:nvPr/>
        </p:nvSpPr>
        <p:spPr>
          <a:xfrm>
            <a:off x="1187471" y="5085184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00" name="TextBox 04"/>
          <p:cNvSpPr txBox="1"/>
          <p:nvPr/>
        </p:nvSpPr>
        <p:spPr>
          <a:xfrm>
            <a:off x="1187471" y="6041033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pic>
        <p:nvPicPr>
          <p:cNvPr id="2050" name="Picture 2" descr="M:\управление\Отделы\Экономический отдел\БЮДЖЕТ\БЮДЖЕТ 2022\отчеты\Итоги 2022 совещ директоров\Рабочая папка\вспом\СШ 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31610"/>
            <a:ext cx="2593849" cy="172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Прямоугольник 153"/>
          <p:cNvSpPr/>
          <p:nvPr/>
        </p:nvSpPr>
        <p:spPr>
          <a:xfrm>
            <a:off x="251520" y="184656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РЕМОНТНЫЕ РАБОТЫ И ПРИОБРЕТЕНИЕ ОБОРУДОВАНИЯ </a:t>
            </a:r>
            <a:r>
              <a:rPr lang="ru-RU" b="1" dirty="0" smtClean="0"/>
              <a:t>					КАПИТАЛЬНОГО </a:t>
            </a:r>
            <a:r>
              <a:rPr lang="ru-RU" b="1" dirty="0"/>
              <a:t>Х</a:t>
            </a:r>
            <a:r>
              <a:rPr lang="ru-RU" b="1" dirty="0" smtClean="0"/>
              <a:t>АРАКТЕРА </a:t>
            </a:r>
            <a:r>
              <a:rPr lang="ru-RU" b="1" dirty="0"/>
              <a:t>В </a:t>
            </a:r>
            <a:r>
              <a:rPr lang="ru-RU" b="1" dirty="0" smtClean="0"/>
              <a:t>ОБРАЗОВАТЕЛЬНЫХ УЧРЕЖДЕНИЯХ</a:t>
            </a:r>
            <a:endParaRPr lang="ru-RU" b="1" dirty="0"/>
          </a:p>
        </p:txBody>
      </p:sp>
      <p:sp>
        <p:nvSpPr>
          <p:cNvPr id="129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>
                <a:solidFill>
                  <a:srgbClr val="49CEEF"/>
                </a:solidFill>
              </a:rPr>
              <a:t> </a:t>
            </a:r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 smtClean="0">
                <a:solidFill>
                  <a:srgbClr val="0070C0"/>
                </a:solidFill>
              </a:rPr>
              <a:t>3. Укрепление </a:t>
            </a:r>
            <a:r>
              <a:rPr lang="ru-RU" sz="1600" dirty="0">
                <a:solidFill>
                  <a:srgbClr val="0070C0"/>
                </a:solidFill>
              </a:rPr>
              <a:t>материально-технической базы </a:t>
            </a:r>
            <a:r>
              <a:rPr lang="ru-RU" sz="1600" dirty="0" smtClean="0">
                <a:solidFill>
                  <a:srgbClr val="0070C0"/>
                </a:solidFill>
              </a:rPr>
              <a:t>образования,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за </a:t>
            </a:r>
            <a:r>
              <a:rPr lang="ru-RU" sz="1600" dirty="0">
                <a:solidFill>
                  <a:srgbClr val="0070C0"/>
                </a:solidFill>
              </a:rPr>
              <a:t>счет приобретения оборудования, реконструкции </a:t>
            </a:r>
            <a:r>
              <a:rPr lang="ru-RU" sz="1600" dirty="0" smtClean="0">
                <a:solidFill>
                  <a:srgbClr val="0070C0"/>
                </a:solidFill>
              </a:rPr>
              <a:t>и </a:t>
            </a:r>
            <a:r>
              <a:rPr lang="ru-RU" sz="1600" dirty="0">
                <a:solidFill>
                  <a:srgbClr val="0070C0"/>
                </a:solidFill>
              </a:rPr>
              <a:t>проведения капитальных </a:t>
            </a:r>
            <a:r>
              <a:rPr lang="ru-RU" sz="1600" dirty="0" smtClean="0">
                <a:solidFill>
                  <a:srgbClr val="0070C0"/>
                </a:solidFill>
              </a:rPr>
              <a:t>ремонтов</a:t>
            </a:r>
            <a:endParaRPr lang="en-US" sz="2400" noProof="1">
              <a:solidFill>
                <a:srgbClr val="0070C0"/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323528" y="2867198"/>
            <a:ext cx="2395717" cy="1785938"/>
            <a:chOff x="376083" y="1988840"/>
            <a:chExt cx="2395717" cy="1785938"/>
          </a:xfrm>
        </p:grpSpPr>
        <p:sp>
          <p:nvSpPr>
            <p:cNvPr id="89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96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8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123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9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115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0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112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13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482,07</a:t>
                  </a:r>
                  <a:endParaRPr lang="ru-RU" b="1" dirty="0"/>
                </a:p>
              </p:txBody>
            </p:sp>
          </p:grpSp>
          <p:grpSp>
            <p:nvGrpSpPr>
              <p:cNvPr id="101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109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10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468,37</a:t>
                  </a:r>
                  <a:endParaRPr lang="ru-RU" b="1" dirty="0"/>
                </a:p>
              </p:txBody>
            </p:sp>
          </p:grpSp>
          <p:grpSp>
            <p:nvGrpSpPr>
              <p:cNvPr id="102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103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2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93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843807" y="2492896"/>
            <a:ext cx="6216947" cy="4176464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1463" indent="-271463" algn="just">
              <a:spcAft>
                <a:spcPts val="2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В рамках работ капитального характера проведены и оплачены следующие работы:</a:t>
            </a:r>
          </a:p>
          <a:p>
            <a:pPr marL="271463" indent="-271463" algn="just">
              <a:spcAft>
                <a:spcPts val="200"/>
              </a:spcAft>
            </a:pPr>
            <a:r>
              <a:rPr lang="ru-RU" dirty="0">
                <a:solidFill>
                  <a:schemeClr val="tx1"/>
                </a:solidFill>
              </a:rPr>
              <a:t>- снос здания школы № 50, приобретение модульного здания школы, благоустройство </a:t>
            </a:r>
            <a:r>
              <a:rPr lang="ru-RU" dirty="0" smtClean="0">
                <a:solidFill>
                  <a:schemeClr val="tx1"/>
                </a:solidFill>
              </a:rPr>
              <a:t>территории</a:t>
            </a:r>
            <a:endParaRPr lang="ru-RU" dirty="0">
              <a:solidFill>
                <a:schemeClr val="tx1"/>
              </a:solidFill>
            </a:endParaRPr>
          </a:p>
          <a:p>
            <a:pPr marL="271463" indent="-271463" algn="just">
              <a:spcAft>
                <a:spcPts val="200"/>
              </a:spcAft>
            </a:pPr>
            <a:r>
              <a:rPr lang="ru-RU" dirty="0">
                <a:solidFill>
                  <a:schemeClr val="tx1"/>
                </a:solidFill>
              </a:rPr>
              <a:t>- проведение ремонтных работ в 41 образовательном учреждении (из них в 12 учреждениях с разработкой ПСД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marL="271463" indent="-271463" algn="just">
              <a:spcAft>
                <a:spcPts val="200"/>
              </a:spcAft>
            </a:pPr>
            <a:r>
              <a:rPr lang="ru-RU" dirty="0">
                <a:solidFill>
                  <a:schemeClr val="tx1"/>
                </a:solidFill>
              </a:rPr>
              <a:t>- проведение прочих мероприятий в 37 образовательных учреждениях (детальное (инструментальное) обследование строительных конструкций и систем инженерного обеспечения зданий и помещений, разработка ПСД на работы капитального характера, прохождение экспертизы ПСД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TextBox 04"/>
          <p:cNvSpPr txBox="1"/>
          <p:nvPr/>
        </p:nvSpPr>
        <p:spPr>
          <a:xfrm>
            <a:off x="1187471" y="3356992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52" name="TextBox 04"/>
          <p:cNvSpPr txBox="1"/>
          <p:nvPr/>
        </p:nvSpPr>
        <p:spPr>
          <a:xfrm>
            <a:off x="1187471" y="4293096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56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Прямоугольник 153"/>
          <p:cNvSpPr/>
          <p:nvPr/>
        </p:nvSpPr>
        <p:spPr>
          <a:xfrm>
            <a:off x="251520" y="170080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АНТИТЕРРОРИСТИЧЕСКИЕ МЕРОПРИЯТИЯ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060848"/>
            <a:ext cx="6048672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Тревожная </a:t>
            </a:r>
            <a:r>
              <a:rPr lang="ru-RU" sz="1600" dirty="0" smtClean="0"/>
              <a:t>кнопка в каждом учреждении</a:t>
            </a:r>
            <a:endParaRPr lang="ru-RU" sz="1600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Обслуживание системы видеонаблюдения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Охрана зданий частными охранными предприятиями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Система управления контролем доступа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Ремонт ограждений </a:t>
            </a:r>
            <a:r>
              <a:rPr lang="ru-RU" sz="1600" dirty="0" smtClean="0"/>
              <a:t> в </a:t>
            </a:r>
            <a:r>
              <a:rPr lang="ru-RU" sz="1600" b="1" dirty="0" smtClean="0">
                <a:solidFill>
                  <a:srgbClr val="C00000"/>
                </a:solidFill>
              </a:rPr>
              <a:t>4</a:t>
            </a:r>
            <a:r>
              <a:rPr lang="ru-RU" sz="1600" dirty="0" smtClean="0"/>
              <a:t> учреждениях образования</a:t>
            </a:r>
            <a:br>
              <a:rPr lang="ru-RU" sz="1600" dirty="0" smtClean="0"/>
            </a:br>
            <a:r>
              <a:rPr lang="ru-RU" sz="1600" dirty="0" smtClean="0"/>
              <a:t>(Гимназия № 7, Лицей </a:t>
            </a:r>
            <a:r>
              <a:rPr lang="ru-RU" sz="1600" dirty="0"/>
              <a:t>№7, </a:t>
            </a:r>
            <a:r>
              <a:rPr lang="ru-RU" sz="1600" dirty="0" smtClean="0"/>
              <a:t>ДОУ </a:t>
            </a:r>
            <a:r>
              <a:rPr lang="ru-RU" sz="1600" dirty="0"/>
              <a:t>№ </a:t>
            </a:r>
            <a:r>
              <a:rPr lang="ru-RU" sz="1600" dirty="0" smtClean="0"/>
              <a:t>80, ДО ЦДО «Спектр»)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обеспечение </a:t>
            </a:r>
            <a:r>
              <a:rPr lang="ru-RU" sz="1600" dirty="0"/>
              <a:t>антитеррористической защищенности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15</a:t>
            </a:r>
            <a:r>
              <a:rPr lang="ru-RU" sz="1600" dirty="0" smtClean="0"/>
              <a:t> объектов образования (инженерно-техническое </a:t>
            </a:r>
            <a:r>
              <a:rPr lang="ru-RU" sz="1600" dirty="0"/>
              <a:t>обеспечение зданий, сооружений и прилегающей </a:t>
            </a:r>
            <a:r>
              <a:rPr lang="ru-RU" sz="1600" dirty="0" smtClean="0"/>
              <a:t>территории)</a:t>
            </a:r>
            <a:endParaRPr lang="ru-RU" sz="16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3059832" y="537321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15</a:t>
            </a:r>
            <a:r>
              <a:rPr lang="ru-RU" dirty="0" smtClean="0"/>
              <a:t> </a:t>
            </a:r>
            <a:r>
              <a:rPr lang="ru-RU" dirty="0"/>
              <a:t>действующих маршрутов </a:t>
            </a: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20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специализированных автобусов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251520" y="4499828"/>
            <a:ext cx="76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ПРИОБРЕТЕНИЕ 2 </a:t>
            </a:r>
            <a:r>
              <a:rPr lang="ru-RU" b="1" dirty="0" smtClean="0"/>
              <a:t>АВТОБУСОВ </a:t>
            </a:r>
            <a:r>
              <a:rPr lang="ru-RU" b="1" dirty="0"/>
              <a:t>ДЛЯ ПЕРЕВОЗКИ УЧАЩИХСЯ</a:t>
            </a:r>
          </a:p>
        </p:txBody>
      </p:sp>
      <p:grpSp>
        <p:nvGrpSpPr>
          <p:cNvPr id="205" name="Группа 204"/>
          <p:cNvGrpSpPr/>
          <p:nvPr/>
        </p:nvGrpSpPr>
        <p:grpSpPr>
          <a:xfrm>
            <a:off x="323528" y="2276872"/>
            <a:ext cx="2395717" cy="1785938"/>
            <a:chOff x="376083" y="1988840"/>
            <a:chExt cx="2395717" cy="1785938"/>
          </a:xfrm>
        </p:grpSpPr>
        <p:sp>
          <p:nvSpPr>
            <p:cNvPr id="206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8" name="Группа 207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213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5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241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2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3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4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6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7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8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6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233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4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6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7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8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9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0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7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230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31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2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318,6</a:t>
                  </a:r>
                  <a:endParaRPr lang="ru-RU" b="1" dirty="0"/>
                </a:p>
              </p:txBody>
            </p:sp>
          </p:grpSp>
          <p:grpSp>
            <p:nvGrpSpPr>
              <p:cNvPr id="218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27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28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9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318,18</a:t>
                  </a:r>
                  <a:endParaRPr lang="ru-RU" b="1" dirty="0"/>
                </a:p>
              </p:txBody>
            </p:sp>
          </p:grpSp>
          <p:grpSp>
            <p:nvGrpSpPr>
              <p:cNvPr id="219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220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1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2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4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6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9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210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81328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5" name="TextBox 04"/>
          <p:cNvSpPr txBox="1"/>
          <p:nvPr/>
        </p:nvSpPr>
        <p:spPr>
          <a:xfrm>
            <a:off x="1187471" y="2741438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96" name="TextBox 04"/>
          <p:cNvSpPr txBox="1"/>
          <p:nvPr/>
        </p:nvSpPr>
        <p:spPr>
          <a:xfrm>
            <a:off x="1187471" y="3697287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4811414"/>
            <a:ext cx="2395717" cy="1785938"/>
            <a:chOff x="323528" y="4653136"/>
            <a:chExt cx="2395717" cy="1785938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323528" y="4653136"/>
              <a:ext cx="2395717" cy="1785938"/>
              <a:chOff x="376083" y="1988840"/>
              <a:chExt cx="2395717" cy="1785938"/>
            </a:xfrm>
          </p:grpSpPr>
          <p:sp>
            <p:nvSpPr>
              <p:cNvPr id="163" name="Freeform 525"/>
              <p:cNvSpPr>
                <a:spLocks/>
              </p:cNvSpPr>
              <p:nvPr/>
            </p:nvSpPr>
            <p:spPr bwMode="auto">
              <a:xfrm>
                <a:off x="376263" y="1998132"/>
                <a:ext cx="2395358" cy="851133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525"/>
              <p:cNvSpPr>
                <a:spLocks/>
              </p:cNvSpPr>
              <p:nvPr/>
            </p:nvSpPr>
            <p:spPr bwMode="auto">
              <a:xfrm>
                <a:off x="376083" y="2912468"/>
                <a:ext cx="2395538" cy="860425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5" name="Группа 164"/>
              <p:cNvGrpSpPr/>
              <p:nvPr/>
            </p:nvGrpSpPr>
            <p:grpSpPr>
              <a:xfrm>
                <a:off x="376262" y="1988840"/>
                <a:ext cx="2395538" cy="1785938"/>
                <a:chOff x="251520" y="2060848"/>
                <a:chExt cx="2395538" cy="1785938"/>
              </a:xfrm>
            </p:grpSpPr>
            <p:sp>
              <p:nvSpPr>
                <p:cNvPr id="170" name="Circle B"/>
                <p:cNvSpPr>
                  <a:spLocks noChangeArrowheads="1"/>
                </p:cNvSpPr>
                <p:nvPr/>
              </p:nvSpPr>
              <p:spPr bwMode="auto">
                <a:xfrm>
                  <a:off x="388045" y="3121298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" name="Circle A"/>
                <p:cNvSpPr>
                  <a:spLocks noChangeArrowheads="1"/>
                </p:cNvSpPr>
                <p:nvPr/>
              </p:nvSpPr>
              <p:spPr bwMode="auto">
                <a:xfrm>
                  <a:off x="388045" y="2198960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2" name="Secondary lines A"/>
                <p:cNvGrpSpPr/>
                <p:nvPr/>
              </p:nvGrpSpPr>
              <p:grpSpPr>
                <a:xfrm>
                  <a:off x="251520" y="2060848"/>
                  <a:ext cx="2395538" cy="862013"/>
                  <a:chOff x="4337050" y="301626"/>
                  <a:chExt cx="2395538" cy="862013"/>
                </a:xfrm>
              </p:grpSpPr>
              <p:sp>
                <p:nvSpPr>
                  <p:cNvPr id="197" name="Freeform 537"/>
                  <p:cNvSpPr>
                    <a:spLocks/>
                  </p:cNvSpPr>
                  <p:nvPr/>
                </p:nvSpPr>
                <p:spPr bwMode="auto">
                  <a:xfrm>
                    <a:off x="4549775" y="301626"/>
                    <a:ext cx="215900" cy="571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8" name="Freeform 538"/>
                  <p:cNvSpPr>
                    <a:spLocks/>
                  </p:cNvSpPr>
                  <p:nvPr/>
                </p:nvSpPr>
                <p:spPr bwMode="auto">
                  <a:xfrm>
                    <a:off x="4465638" y="407988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3" y="7"/>
                          <a:pt x="7" y="3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9" name="Freeform 539"/>
                  <p:cNvSpPr>
                    <a:spLocks/>
                  </p:cNvSpPr>
                  <p:nvPr/>
                </p:nvSpPr>
                <p:spPr bwMode="auto">
                  <a:xfrm>
                    <a:off x="4337050" y="476251"/>
                    <a:ext cx="80963" cy="203200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8"/>
                          <a:pt x="29" y="45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0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30162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1" name="Freeform 541"/>
                  <p:cNvSpPr>
                    <a:spLocks/>
                  </p:cNvSpPr>
                  <p:nvPr/>
                </p:nvSpPr>
                <p:spPr bwMode="auto">
                  <a:xfrm>
                    <a:off x="6303963" y="1104901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2" name="Freeform 542"/>
                  <p:cNvSpPr>
                    <a:spLocks/>
                  </p:cNvSpPr>
                  <p:nvPr/>
                </p:nvSpPr>
                <p:spPr bwMode="auto">
                  <a:xfrm>
                    <a:off x="6588125" y="1041401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2" h="10">
                        <a:moveTo>
                          <a:pt x="12" y="0"/>
                        </a:moveTo>
                        <a:cubicBezTo>
                          <a:pt x="8" y="3"/>
                          <a:pt x="4" y="7"/>
                          <a:pt x="0" y="1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3" name="Freeform 543"/>
                  <p:cNvSpPr>
                    <a:spLocks/>
                  </p:cNvSpPr>
                  <p:nvPr/>
                </p:nvSpPr>
                <p:spPr bwMode="auto">
                  <a:xfrm>
                    <a:off x="6650038" y="784226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7"/>
                          <a:pt x="33" y="110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4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1162051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3" name="Secondary lines B"/>
                <p:cNvGrpSpPr/>
                <p:nvPr/>
              </p:nvGrpSpPr>
              <p:grpSpPr>
                <a:xfrm>
                  <a:off x="251520" y="2981598"/>
                  <a:ext cx="2395538" cy="865188"/>
                  <a:chOff x="4337050" y="1222376"/>
                  <a:chExt cx="2395538" cy="865188"/>
                </a:xfrm>
              </p:grpSpPr>
              <p:sp>
                <p:nvSpPr>
                  <p:cNvPr id="189" name="Freeform 545"/>
                  <p:cNvSpPr>
                    <a:spLocks/>
                  </p:cNvSpPr>
                  <p:nvPr/>
                </p:nvSpPr>
                <p:spPr bwMode="auto">
                  <a:xfrm>
                    <a:off x="4549775" y="1222376"/>
                    <a:ext cx="215900" cy="58738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0" name="Freeform 546"/>
                  <p:cNvSpPr>
                    <a:spLocks/>
                  </p:cNvSpPr>
                  <p:nvPr/>
                </p:nvSpPr>
                <p:spPr bwMode="auto">
                  <a:xfrm>
                    <a:off x="4465638" y="1330326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cubicBezTo>
                          <a:pt x="3" y="7"/>
                          <a:pt x="7" y="4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1" name="Freeform 547"/>
                  <p:cNvSpPr>
                    <a:spLocks/>
                  </p:cNvSpPr>
                  <p:nvPr/>
                </p:nvSpPr>
                <p:spPr bwMode="auto">
                  <a:xfrm>
                    <a:off x="4337050" y="1398588"/>
                    <a:ext cx="80963" cy="204788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7"/>
                          <a:pt x="29" y="44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2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12223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3" name="Freeform 549"/>
                  <p:cNvSpPr>
                    <a:spLocks/>
                  </p:cNvSpPr>
                  <p:nvPr/>
                </p:nvSpPr>
                <p:spPr bwMode="auto">
                  <a:xfrm>
                    <a:off x="6303963" y="2028826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4" name="Freeform 550"/>
                  <p:cNvSpPr>
                    <a:spLocks/>
                  </p:cNvSpPr>
                  <p:nvPr/>
                </p:nvSpPr>
                <p:spPr bwMode="auto">
                  <a:xfrm>
                    <a:off x="6588125" y="1963738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2" h="11">
                        <a:moveTo>
                          <a:pt x="12" y="0"/>
                        </a:moveTo>
                        <a:cubicBezTo>
                          <a:pt x="8" y="4"/>
                          <a:pt x="4" y="7"/>
                          <a:pt x="0" y="11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5" name="Freeform 551"/>
                  <p:cNvSpPr>
                    <a:spLocks/>
                  </p:cNvSpPr>
                  <p:nvPr/>
                </p:nvSpPr>
                <p:spPr bwMode="auto">
                  <a:xfrm>
                    <a:off x="6650038" y="1706563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8"/>
                          <a:pt x="33" y="111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6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20859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4" name="Text inside A"/>
                <p:cNvGrpSpPr/>
                <p:nvPr/>
              </p:nvGrpSpPr>
              <p:grpSpPr>
                <a:xfrm>
                  <a:off x="1062729" y="2162448"/>
                  <a:ext cx="1455741" cy="541079"/>
                  <a:chOff x="5148259" y="403226"/>
                  <a:chExt cx="1455741" cy="541079"/>
                </a:xfrm>
              </p:grpSpPr>
              <p:sp>
                <p:nvSpPr>
                  <p:cNvPr id="186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403226"/>
                    <a:ext cx="351058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ПЛАН</a:t>
                    </a:r>
                    <a:endParaRPr kumimoji="0" lang="ru-RU" sz="18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449263"/>
                    <a:ext cx="52388" cy="52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8" name="TextBox 04"/>
                  <p:cNvSpPr txBox="1"/>
                  <p:nvPr/>
                </p:nvSpPr>
                <p:spPr>
                  <a:xfrm>
                    <a:off x="5148259" y="574973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8,33</a:t>
                    </a:r>
                    <a:endParaRPr lang="ru-RU" b="1" dirty="0"/>
                  </a:p>
                </p:txBody>
              </p:sp>
            </p:grpSp>
            <p:grpSp>
              <p:nvGrpSpPr>
                <p:cNvPr id="175" name="Text inside B"/>
                <p:cNvGrpSpPr/>
                <p:nvPr/>
              </p:nvGrpSpPr>
              <p:grpSpPr>
                <a:xfrm>
                  <a:off x="1062729" y="3087960"/>
                  <a:ext cx="1455741" cy="562491"/>
                  <a:chOff x="5148259" y="1328738"/>
                  <a:chExt cx="1455741" cy="562491"/>
                </a:xfrm>
              </p:grpSpPr>
              <p:sp>
                <p:nvSpPr>
                  <p:cNvPr id="183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1328738"/>
                    <a:ext cx="783869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ИСПОЛНЕНО</a:t>
                    </a:r>
                    <a:endParaRPr kumimoji="0" lang="ru-RU" sz="24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1371601"/>
                    <a:ext cx="52388" cy="539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5" name="TextBox 04"/>
                  <p:cNvSpPr txBox="1"/>
                  <p:nvPr/>
                </p:nvSpPr>
                <p:spPr>
                  <a:xfrm>
                    <a:off x="5148259" y="1521897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8,33</a:t>
                    </a:r>
                    <a:endParaRPr lang="ru-RU" b="1" dirty="0"/>
                  </a:p>
                </p:txBody>
              </p:sp>
            </p:grpSp>
            <p:grpSp>
              <p:nvGrpSpPr>
                <p:cNvPr id="176" name="File transfer"/>
                <p:cNvGrpSpPr/>
                <p:nvPr/>
              </p:nvGrpSpPr>
              <p:grpSpPr>
                <a:xfrm>
                  <a:off x="538249" y="2322506"/>
                  <a:ext cx="309191" cy="321613"/>
                  <a:chOff x="5648326" y="1141413"/>
                  <a:chExt cx="354012" cy="352425"/>
                </a:xfrm>
              </p:grpSpPr>
              <p:sp>
                <p:nvSpPr>
                  <p:cNvPr id="177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76938" y="1323975"/>
                    <a:ext cx="20638" cy="16510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8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5875338" y="1319213"/>
                    <a:ext cx="127000" cy="174625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47" y="0"/>
                      </a:cxn>
                      <a:cxn ang="0">
                        <a:pos x="46" y="0"/>
                      </a:cxn>
                      <a:cxn ang="0">
                        <a:pos x="45" y="0"/>
                      </a:cxn>
                      <a:cxn ang="0">
                        <a:pos x="45" y="0"/>
                      </a:cxn>
                      <a:cxn ang="0">
                        <a:pos x="44" y="1"/>
                      </a:cxn>
                      <a:cxn ang="0">
                        <a:pos x="44" y="1"/>
                      </a:cxn>
                      <a:cxn ang="0">
                        <a:pos x="1" y="43"/>
                      </a:cxn>
                      <a:cxn ang="0">
                        <a:pos x="1" y="43"/>
                      </a:cxn>
                      <a:cxn ang="0">
                        <a:pos x="1" y="44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151"/>
                      </a:cxn>
                      <a:cxn ang="0">
                        <a:pos x="4" y="155"/>
                      </a:cxn>
                      <a:cxn ang="0">
                        <a:pos x="109" y="155"/>
                      </a:cxn>
                      <a:cxn ang="0">
                        <a:pos x="113" y="151"/>
                      </a:cxn>
                      <a:cxn ang="0">
                        <a:pos x="113" y="4"/>
                      </a:cxn>
                      <a:cxn ang="0">
                        <a:pos x="109" y="0"/>
                      </a:cxn>
                      <a:cxn ang="0">
                        <a:pos x="43" y="13"/>
                      </a:cxn>
                      <a:cxn ang="0">
                        <a:pos x="43" y="42"/>
                      </a:cxn>
                      <a:cxn ang="0">
                        <a:pos x="14" y="42"/>
                      </a:cxn>
                      <a:cxn ang="0">
                        <a:pos x="43" y="13"/>
                      </a:cxn>
                      <a:cxn ang="0">
                        <a:pos x="105" y="147"/>
                      </a:cxn>
                      <a:cxn ang="0">
                        <a:pos x="8" y="147"/>
                      </a:cxn>
                      <a:cxn ang="0">
                        <a:pos x="8" y="50"/>
                      </a:cxn>
                      <a:cxn ang="0">
                        <a:pos x="47" y="50"/>
                      </a:cxn>
                      <a:cxn ang="0">
                        <a:pos x="51" y="46"/>
                      </a:cxn>
                      <a:cxn ang="0">
                        <a:pos x="51" y="8"/>
                      </a:cxn>
                      <a:cxn ang="0">
                        <a:pos x="105" y="8"/>
                      </a:cxn>
                      <a:cxn ang="0">
                        <a:pos x="105" y="147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86" y="85"/>
                      </a:cxn>
                      <a:cxn ang="0">
                        <a:pos x="90" y="81"/>
                      </a:cxn>
                      <a:cxn ang="0">
                        <a:pos x="86" y="77"/>
                      </a:cxn>
                      <a:cxn ang="0">
                        <a:pos x="27" y="77"/>
                      </a:cxn>
                      <a:cxn ang="0">
                        <a:pos x="23" y="81"/>
                      </a:cxn>
                      <a:cxn ang="0">
                        <a:pos x="70" y="99"/>
                      </a:cxn>
                      <a:cxn ang="0">
                        <a:pos x="27" y="99"/>
                      </a:cxn>
                      <a:cxn ang="0">
                        <a:pos x="23" y="103"/>
                      </a:cxn>
                      <a:cxn ang="0">
                        <a:pos x="27" y="107"/>
                      </a:cxn>
                      <a:cxn ang="0">
                        <a:pos x="70" y="107"/>
                      </a:cxn>
                      <a:cxn ang="0">
                        <a:pos x="74" y="103"/>
                      </a:cxn>
                      <a:cxn ang="0">
                        <a:pos x="70" y="99"/>
                      </a:cxn>
                    </a:cxnLst>
                    <a:rect l="0" t="0" r="r" b="b"/>
                    <a:pathLst>
                      <a:path w="113" h="155">
                        <a:moveTo>
                          <a:pt x="109" y="0"/>
                        </a:move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46" y="0"/>
                          <a:pt x="45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0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1" y="45"/>
                          <a:pt x="0" y="45"/>
                        </a:cubicBezTo>
                        <a:cubicBezTo>
                          <a:pt x="0" y="45"/>
                          <a:pt x="0" y="45"/>
                          <a:pt x="0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4"/>
                          <a:pt x="2" y="155"/>
                          <a:pt x="4" y="155"/>
                        </a:cubicBezTo>
                        <a:cubicBezTo>
                          <a:pt x="109" y="155"/>
                          <a:pt x="109" y="155"/>
                          <a:pt x="109" y="155"/>
                        </a:cubicBezTo>
                        <a:cubicBezTo>
                          <a:pt x="111" y="155"/>
                          <a:pt x="113" y="154"/>
                          <a:pt x="113" y="151"/>
                        </a:cubicBezTo>
                        <a:cubicBezTo>
                          <a:pt x="113" y="4"/>
                          <a:pt x="113" y="4"/>
                          <a:pt x="113" y="4"/>
                        </a:cubicBezTo>
                        <a:cubicBezTo>
                          <a:pt x="113" y="2"/>
                          <a:pt x="111" y="0"/>
                          <a:pt x="109" y="0"/>
                        </a:cubicBezTo>
                        <a:close/>
                        <a:moveTo>
                          <a:pt x="43" y="13"/>
                        </a:moveTo>
                        <a:cubicBezTo>
                          <a:pt x="43" y="42"/>
                          <a:pt x="43" y="42"/>
                          <a:pt x="43" y="42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lnTo>
                          <a:pt x="43" y="13"/>
                        </a:lnTo>
                        <a:close/>
                        <a:moveTo>
                          <a:pt x="105" y="147"/>
                        </a:moveTo>
                        <a:cubicBezTo>
                          <a:pt x="8" y="147"/>
                          <a:pt x="8" y="147"/>
                          <a:pt x="8" y="147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9" y="50"/>
                          <a:pt x="51" y="48"/>
                          <a:pt x="51" y="46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105" y="8"/>
                          <a:pt x="105" y="8"/>
                          <a:pt x="105" y="8"/>
                        </a:cubicBezTo>
                        <a:lnTo>
                          <a:pt x="105" y="147"/>
                        </a:lnTo>
                        <a:close/>
                        <a:moveTo>
                          <a:pt x="23" y="81"/>
                        </a:moveTo>
                        <a:cubicBezTo>
                          <a:pt x="23" y="83"/>
                          <a:pt x="25" y="85"/>
                          <a:pt x="27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8" y="85"/>
                          <a:pt x="90" y="83"/>
                          <a:pt x="90" y="81"/>
                        </a:cubicBezTo>
                        <a:cubicBezTo>
                          <a:pt x="90" y="79"/>
                          <a:pt x="88" y="77"/>
                          <a:pt x="86" y="77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5" y="77"/>
                          <a:pt x="23" y="79"/>
                          <a:pt x="23" y="81"/>
                        </a:cubicBezTo>
                        <a:close/>
                        <a:moveTo>
                          <a:pt x="70" y="99"/>
                        </a:moveTo>
                        <a:cubicBezTo>
                          <a:pt x="27" y="99"/>
                          <a:pt x="27" y="99"/>
                          <a:pt x="27" y="99"/>
                        </a:cubicBezTo>
                        <a:cubicBezTo>
                          <a:pt x="25" y="99"/>
                          <a:pt x="23" y="100"/>
                          <a:pt x="23" y="103"/>
                        </a:cubicBezTo>
                        <a:cubicBezTo>
                          <a:pt x="23" y="105"/>
                          <a:pt x="25" y="107"/>
                          <a:pt x="27" y="107"/>
                        </a:cubicBezTo>
                        <a:cubicBezTo>
                          <a:pt x="70" y="107"/>
                          <a:pt x="70" y="107"/>
                          <a:pt x="70" y="107"/>
                        </a:cubicBezTo>
                        <a:cubicBezTo>
                          <a:pt x="72" y="107"/>
                          <a:pt x="74" y="105"/>
                          <a:pt x="74" y="103"/>
                        </a:cubicBezTo>
                        <a:cubicBezTo>
                          <a:pt x="74" y="100"/>
                          <a:pt x="72" y="99"/>
                          <a:pt x="70" y="9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9" name="Freeform 279"/>
                  <p:cNvSpPr>
                    <a:spLocks/>
                  </p:cNvSpPr>
                  <p:nvPr/>
                </p:nvSpPr>
                <p:spPr bwMode="auto">
                  <a:xfrm>
                    <a:off x="5653088" y="1146175"/>
                    <a:ext cx="171450" cy="117475"/>
                  </a:xfrm>
                  <a:custGeom>
                    <a:avLst/>
                    <a:gdLst/>
                    <a:ahLst/>
                    <a:cxnLst>
                      <a:cxn ang="0">
                        <a:pos x="146" y="14"/>
                      </a:cxn>
                      <a:cxn ang="0">
                        <a:pos x="63" y="14"/>
                      </a:cxn>
                      <a:cxn ang="0">
                        <a:pos x="55" y="5"/>
                      </a:cxn>
                      <a:cxn ang="0">
                        <a:pos x="46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0" y="99"/>
                      </a:cxn>
                      <a:cxn ang="0">
                        <a:pos x="5" y="104"/>
                      </a:cxn>
                      <a:cxn ang="0">
                        <a:pos x="146" y="104"/>
                      </a:cxn>
                      <a:cxn ang="0">
                        <a:pos x="152" y="99"/>
                      </a:cxn>
                      <a:cxn ang="0">
                        <a:pos x="152" y="19"/>
                      </a:cxn>
                      <a:cxn ang="0">
                        <a:pos x="146" y="14"/>
                      </a:cxn>
                    </a:cxnLst>
                    <a:rect l="0" t="0" r="r" b="b"/>
                    <a:pathLst>
                      <a:path w="152" h="104">
                        <a:moveTo>
                          <a:pt x="146" y="14"/>
                        </a:moveTo>
                        <a:cubicBezTo>
                          <a:pt x="63" y="14"/>
                          <a:pt x="63" y="14"/>
                          <a:pt x="63" y="1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2"/>
                          <a:pt x="49" y="0"/>
                          <a:pt x="4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0" y="102"/>
                          <a:pt x="2" y="104"/>
                          <a:pt x="5" y="104"/>
                        </a:cubicBezTo>
                        <a:cubicBezTo>
                          <a:pt x="146" y="104"/>
                          <a:pt x="146" y="104"/>
                          <a:pt x="146" y="104"/>
                        </a:cubicBezTo>
                        <a:cubicBezTo>
                          <a:pt x="149" y="104"/>
                          <a:pt x="152" y="102"/>
                          <a:pt x="152" y="9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6"/>
                          <a:pt x="149" y="14"/>
                          <a:pt x="146" y="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0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5648326" y="1141413"/>
                    <a:ext cx="180975" cy="127000"/>
                  </a:xfrm>
                  <a:custGeom>
                    <a:avLst/>
                    <a:gdLst/>
                    <a:ahLst/>
                    <a:cxnLst>
                      <a:cxn ang="0">
                        <a:pos x="150" y="14"/>
                      </a:cxn>
                      <a:cxn ang="0">
                        <a:pos x="67" y="14"/>
                      </a:cxn>
                      <a:cxn ang="0">
                        <a:pos x="70" y="15"/>
                      </a:cxn>
                      <a:cxn ang="0">
                        <a:pos x="62" y="6"/>
                      </a:cxn>
                      <a:cxn ang="0">
                        <a:pos x="50" y="0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0" y="103"/>
                      </a:cxn>
                      <a:cxn ang="0">
                        <a:pos x="9" y="112"/>
                      </a:cxn>
                      <a:cxn ang="0">
                        <a:pos x="150" y="112"/>
                      </a:cxn>
                      <a:cxn ang="0">
                        <a:pos x="160" y="103"/>
                      </a:cxn>
                      <a:cxn ang="0">
                        <a:pos x="160" y="23"/>
                      </a:cxn>
                      <a:cxn ang="0">
                        <a:pos x="150" y="14"/>
                      </a:cxn>
                      <a:cxn ang="0">
                        <a:pos x="152" y="23"/>
                      </a:cxn>
                      <a:cxn ang="0">
                        <a:pos x="152" y="103"/>
                      </a:cxn>
                      <a:cxn ang="0">
                        <a:pos x="150" y="104"/>
                      </a:cxn>
                      <a:cxn ang="0">
                        <a:pos x="9" y="104"/>
                      </a:cxn>
                      <a:cxn ang="0">
                        <a:pos x="8" y="103"/>
                      </a:cxn>
                      <a:cxn ang="0">
                        <a:pos x="8" y="10"/>
                      </a:cxn>
                      <a:cxn ang="0">
                        <a:pos x="9" y="8"/>
                      </a:cxn>
                      <a:cxn ang="0">
                        <a:pos x="50" y="8"/>
                      </a:cxn>
                      <a:cxn ang="0">
                        <a:pos x="56" y="11"/>
                      </a:cxn>
                      <a:cxn ang="0">
                        <a:pos x="64" y="21"/>
                      </a:cxn>
                      <a:cxn ang="0">
                        <a:pos x="67" y="22"/>
                      </a:cxn>
                      <a:cxn ang="0">
                        <a:pos x="150" y="22"/>
                      </a:cxn>
                      <a:cxn ang="0">
                        <a:pos x="152" y="23"/>
                      </a:cxn>
                    </a:cxnLst>
                    <a:rect l="0" t="0" r="r" b="b"/>
                    <a:pathLst>
                      <a:path w="160" h="112">
                        <a:moveTo>
                          <a:pt x="150" y="14"/>
                        </a:move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68" y="14"/>
                          <a:pt x="69" y="15"/>
                          <a:pt x="70" y="15"/>
                        </a:cubicBezTo>
                        <a:cubicBezTo>
                          <a:pt x="62" y="6"/>
                          <a:pt x="62" y="6"/>
                          <a:pt x="62" y="6"/>
                        </a:cubicBezTo>
                        <a:cubicBezTo>
                          <a:pt x="60" y="3"/>
                          <a:pt x="54" y="0"/>
                          <a:pt x="5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8"/>
                          <a:pt x="4" y="112"/>
                          <a:pt x="9" y="112"/>
                        </a:cubicBezTo>
                        <a:cubicBezTo>
                          <a:pt x="150" y="112"/>
                          <a:pt x="150" y="112"/>
                          <a:pt x="150" y="112"/>
                        </a:cubicBezTo>
                        <a:cubicBezTo>
                          <a:pt x="155" y="112"/>
                          <a:pt x="160" y="108"/>
                          <a:pt x="160" y="103"/>
                        </a:cubicBezTo>
                        <a:cubicBezTo>
                          <a:pt x="160" y="23"/>
                          <a:pt x="160" y="23"/>
                          <a:pt x="160" y="23"/>
                        </a:cubicBezTo>
                        <a:cubicBezTo>
                          <a:pt x="160" y="18"/>
                          <a:pt x="155" y="14"/>
                          <a:pt x="150" y="14"/>
                        </a:cubicBezTo>
                        <a:close/>
                        <a:moveTo>
                          <a:pt x="152" y="23"/>
                        </a:move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4"/>
                          <a:pt x="151" y="104"/>
                          <a:pt x="150" y="104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9" y="104"/>
                          <a:pt x="8" y="104"/>
                          <a:pt x="8" y="10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9" y="8"/>
                          <a:pt x="9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2" y="8"/>
                          <a:pt x="55" y="10"/>
                          <a:pt x="56" y="11"/>
                        </a:cubicBezTo>
                        <a:cubicBezTo>
                          <a:pt x="64" y="21"/>
                          <a:pt x="64" y="21"/>
                          <a:pt x="64" y="21"/>
                        </a:cubicBezTo>
                        <a:cubicBezTo>
                          <a:pt x="65" y="22"/>
                          <a:pt x="66" y="22"/>
                          <a:pt x="67" y="22"/>
                        </a:cubicBezTo>
                        <a:cubicBezTo>
                          <a:pt x="150" y="22"/>
                          <a:pt x="150" y="22"/>
                          <a:pt x="150" y="22"/>
                        </a:cubicBezTo>
                        <a:cubicBezTo>
                          <a:pt x="151" y="22"/>
                          <a:pt x="152" y="23"/>
                          <a:pt x="152" y="2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1" name="Freeform 281"/>
                  <p:cNvSpPr>
                    <a:spLocks/>
                  </p:cNvSpPr>
                  <p:nvPr/>
                </p:nvSpPr>
                <p:spPr bwMode="auto">
                  <a:xfrm>
                    <a:off x="5865813" y="1203325"/>
                    <a:ext cx="96838" cy="84138"/>
                  </a:xfrm>
                  <a:custGeom>
                    <a:avLst/>
                    <a:gdLst/>
                    <a:ahLst/>
                    <a:cxnLst>
                      <a:cxn ang="0">
                        <a:pos x="84" y="52"/>
                      </a:cxn>
                      <a:cxn ang="0">
                        <a:pos x="78" y="52"/>
                      </a:cxn>
                      <a:cxn ang="0">
                        <a:pos x="70" y="60"/>
                      </a:cxn>
                      <a:cxn ang="0">
                        <a:pos x="70" y="4"/>
                      </a:cxn>
                      <a:cxn ang="0">
                        <a:pos x="66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62" y="8"/>
                      </a:cxn>
                      <a:cxn ang="0">
                        <a:pos x="62" y="60"/>
                      </a:cxn>
                      <a:cxn ang="0">
                        <a:pos x="54" y="52"/>
                      </a:cxn>
                      <a:cxn ang="0">
                        <a:pos x="49" y="52"/>
                      </a:cxn>
                      <a:cxn ang="0">
                        <a:pos x="49" y="58"/>
                      </a:cxn>
                      <a:cxn ang="0">
                        <a:pos x="64" y="73"/>
                      </a:cxn>
                      <a:cxn ang="0">
                        <a:pos x="65" y="73"/>
                      </a:cxn>
                      <a:cxn ang="0">
                        <a:pos x="68" y="73"/>
                      </a:cxn>
                      <a:cxn ang="0">
                        <a:pos x="69" y="73"/>
                      </a:cxn>
                      <a:cxn ang="0">
                        <a:pos x="84" y="58"/>
                      </a:cxn>
                      <a:cxn ang="0">
                        <a:pos x="84" y="52"/>
                      </a:cxn>
                    </a:cxnLst>
                    <a:rect l="0" t="0" r="r" b="b"/>
                    <a:pathLst>
                      <a:path w="85" h="74">
                        <a:moveTo>
                          <a:pt x="84" y="52"/>
                        </a:moveTo>
                        <a:cubicBezTo>
                          <a:pt x="82" y="51"/>
                          <a:pt x="80" y="51"/>
                          <a:pt x="78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cubicBezTo>
                          <a:pt x="70" y="2"/>
                          <a:pt x="69" y="0"/>
                          <a:pt x="6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2" y="8"/>
                          <a:pt x="62" y="8"/>
                          <a:pt x="62" y="8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53" y="51"/>
                          <a:pt x="50" y="51"/>
                          <a:pt x="49" y="52"/>
                        </a:cubicBezTo>
                        <a:cubicBezTo>
                          <a:pt x="47" y="54"/>
                          <a:pt x="47" y="56"/>
                          <a:pt x="49" y="58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5" y="73"/>
                        </a:cubicBezTo>
                        <a:cubicBezTo>
                          <a:pt x="66" y="74"/>
                          <a:pt x="67" y="74"/>
                          <a:pt x="68" y="73"/>
                        </a:cubicBezTo>
                        <a:cubicBezTo>
                          <a:pt x="68" y="73"/>
                          <a:pt x="69" y="73"/>
                          <a:pt x="69" y="73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5" y="56"/>
                          <a:pt x="85" y="54"/>
                          <a:pt x="84" y="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2" name="Freeform 282"/>
                  <p:cNvSpPr>
                    <a:spLocks/>
                  </p:cNvSpPr>
                  <p:nvPr/>
                </p:nvSpPr>
                <p:spPr bwMode="auto">
                  <a:xfrm>
                    <a:off x="5689601" y="1303338"/>
                    <a:ext cx="149225" cy="128588"/>
                  </a:xfrm>
                  <a:custGeom>
                    <a:avLst/>
                    <a:gdLst/>
                    <a:ahLst/>
                    <a:cxnLst>
                      <a:cxn ang="0">
                        <a:pos x="128" y="107"/>
                      </a:cxn>
                      <a:cxn ang="0">
                        <a:pos x="23" y="107"/>
                      </a:cxn>
                      <a:cxn ang="0">
                        <a:pos x="23" y="14"/>
                      </a:cxn>
                      <a:cxn ang="0">
                        <a:pos x="31" y="22"/>
                      </a:cxn>
                      <a:cxn ang="0">
                        <a:pos x="36" y="22"/>
                      </a:cxn>
                      <a:cxn ang="0">
                        <a:pos x="36" y="16"/>
                      </a:cxn>
                      <a:cxn ang="0">
                        <a:pos x="22" y="2"/>
                      </a:cxn>
                      <a:cxn ang="0">
                        <a:pos x="20" y="1"/>
                      </a:cxn>
                      <a:cxn ang="0">
                        <a:pos x="17" y="1"/>
                      </a:cxn>
                      <a:cxn ang="0">
                        <a:pos x="16" y="2"/>
                      </a:cxn>
                      <a:cxn ang="0">
                        <a:pos x="1" y="16"/>
                      </a:cxn>
                      <a:cxn ang="0">
                        <a:pos x="1" y="22"/>
                      </a:cxn>
                      <a:cxn ang="0">
                        <a:pos x="7" y="22"/>
                      </a:cxn>
                      <a:cxn ang="0">
                        <a:pos x="15" y="14"/>
                      </a:cxn>
                      <a:cxn ang="0">
                        <a:pos x="15" y="111"/>
                      </a:cxn>
                      <a:cxn ang="0">
                        <a:pos x="19" y="115"/>
                      </a:cxn>
                      <a:cxn ang="0">
                        <a:pos x="128" y="115"/>
                      </a:cxn>
                      <a:cxn ang="0">
                        <a:pos x="132" y="111"/>
                      </a:cxn>
                      <a:cxn ang="0">
                        <a:pos x="128" y="107"/>
                      </a:cxn>
                    </a:cxnLst>
                    <a:rect l="0" t="0" r="r" b="b"/>
                    <a:pathLst>
                      <a:path w="132" h="115">
                        <a:moveTo>
                          <a:pt x="128" y="107"/>
                        </a:moveTo>
                        <a:cubicBezTo>
                          <a:pt x="23" y="107"/>
                          <a:pt x="23" y="107"/>
                          <a:pt x="23" y="107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23"/>
                          <a:pt x="35" y="23"/>
                          <a:pt x="36" y="22"/>
                        </a:cubicBezTo>
                        <a:cubicBezTo>
                          <a:pt x="38" y="20"/>
                          <a:pt x="38" y="18"/>
                          <a:pt x="36" y="16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1"/>
                          <a:pt x="21" y="1"/>
                          <a:pt x="20" y="1"/>
                        </a:cubicBezTo>
                        <a:cubicBezTo>
                          <a:pt x="19" y="0"/>
                          <a:pt x="18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18"/>
                          <a:pt x="0" y="20"/>
                          <a:pt x="1" y="22"/>
                        </a:cubicBezTo>
                        <a:cubicBezTo>
                          <a:pt x="3" y="23"/>
                          <a:pt x="5" y="23"/>
                          <a:pt x="7" y="22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11"/>
                          <a:pt x="15" y="111"/>
                          <a:pt x="15" y="111"/>
                        </a:cubicBezTo>
                        <a:cubicBezTo>
                          <a:pt x="15" y="114"/>
                          <a:pt x="17" y="115"/>
                          <a:pt x="19" y="115"/>
                        </a:cubicBezTo>
                        <a:cubicBezTo>
                          <a:pt x="128" y="115"/>
                          <a:pt x="128" y="115"/>
                          <a:pt x="128" y="115"/>
                        </a:cubicBezTo>
                        <a:cubicBezTo>
                          <a:pt x="130" y="115"/>
                          <a:pt x="132" y="114"/>
                          <a:pt x="132" y="111"/>
                        </a:cubicBezTo>
                        <a:cubicBezTo>
                          <a:pt x="132" y="109"/>
                          <a:pt x="130" y="107"/>
                          <a:pt x="128" y="107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6" name="Paper sheet"/>
              <p:cNvGrpSpPr/>
              <p:nvPr/>
            </p:nvGrpSpPr>
            <p:grpSpPr>
              <a:xfrm>
                <a:off x="698599" y="3193752"/>
                <a:ext cx="238920" cy="301625"/>
                <a:chOff x="3189296" y="2646364"/>
                <a:chExt cx="263526" cy="347663"/>
              </a:xfrm>
            </p:grpSpPr>
            <p:sp>
              <p:nvSpPr>
                <p:cNvPr id="167" name="Freeform 173"/>
                <p:cNvSpPr>
                  <a:spLocks noEditPoints="1"/>
                </p:cNvSpPr>
                <p:nvPr/>
              </p:nvSpPr>
              <p:spPr bwMode="auto">
                <a:xfrm>
                  <a:off x="3189296" y="2651127"/>
                  <a:ext cx="260351" cy="3429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0"/>
                    </a:cxn>
                    <a:cxn ang="0">
                      <a:pos x="0" y="305"/>
                    </a:cxn>
                    <a:cxn ang="0">
                      <a:pos x="230" y="305"/>
                    </a:cxn>
                    <a:cxn ang="0">
                      <a:pos x="230" y="86"/>
                    </a:cxn>
                    <a:cxn ang="0">
                      <a:pos x="143" y="0"/>
                    </a:cxn>
                    <a:cxn ang="0">
                      <a:pos x="115" y="282"/>
                    </a:cxn>
                    <a:cxn ang="0">
                      <a:pos x="75" y="242"/>
                    </a:cxn>
                    <a:cxn ang="0">
                      <a:pos x="115" y="202"/>
                    </a:cxn>
                    <a:cxn ang="0">
                      <a:pos x="155" y="242"/>
                    </a:cxn>
                    <a:cxn ang="0">
                      <a:pos x="115" y="282"/>
                    </a:cxn>
                  </a:cxnLst>
                  <a:rect l="0" t="0" r="r" b="b"/>
                  <a:pathLst>
                    <a:path w="230" h="305">
                      <a:moveTo>
                        <a:pt x="14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230" y="305"/>
                        <a:pt x="230" y="305"/>
                        <a:pt x="230" y="305"/>
                      </a:cubicBezTo>
                      <a:cubicBezTo>
                        <a:pt x="230" y="86"/>
                        <a:pt x="230" y="86"/>
                        <a:pt x="230" y="86"/>
                      </a:cubicBezTo>
                      <a:lnTo>
                        <a:pt x="143" y="0"/>
                      </a:lnTo>
                      <a:close/>
                      <a:moveTo>
                        <a:pt x="115" y="282"/>
                      </a:moveTo>
                      <a:cubicBezTo>
                        <a:pt x="93" y="282"/>
                        <a:pt x="75" y="264"/>
                        <a:pt x="75" y="242"/>
                      </a:cubicBezTo>
                      <a:cubicBezTo>
                        <a:pt x="75" y="220"/>
                        <a:pt x="93" y="202"/>
                        <a:pt x="115" y="202"/>
                      </a:cubicBezTo>
                      <a:cubicBezTo>
                        <a:pt x="137" y="202"/>
                        <a:pt x="155" y="220"/>
                        <a:pt x="155" y="242"/>
                      </a:cubicBezTo>
                      <a:cubicBezTo>
                        <a:pt x="155" y="264"/>
                        <a:pt x="137" y="282"/>
                        <a:pt x="115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" name="Freeform 174"/>
                <p:cNvSpPr>
                  <a:spLocks noEditPoints="1"/>
                </p:cNvSpPr>
                <p:nvPr/>
              </p:nvSpPr>
              <p:spPr bwMode="auto">
                <a:xfrm>
                  <a:off x="3270259" y="2646364"/>
                  <a:ext cx="182563" cy="327025"/>
                </a:xfrm>
                <a:custGeom>
                  <a:avLst/>
                  <a:gdLst/>
                  <a:ahLst/>
                  <a:cxnLst>
                    <a:cxn ang="0">
                      <a:pos x="159" y="86"/>
                    </a:cxn>
                    <a:cxn ang="0">
                      <a:pos x="76" y="86"/>
                    </a:cxn>
                    <a:cxn ang="0">
                      <a:pos x="76" y="4"/>
                    </a:cxn>
                    <a:cxn ang="0">
                      <a:pos x="72" y="0"/>
                    </a:cxn>
                    <a:cxn ang="0">
                      <a:pos x="68" y="4"/>
                    </a:cxn>
                    <a:cxn ang="0">
                      <a:pos x="68" y="90"/>
                    </a:cxn>
                    <a:cxn ang="0">
                      <a:pos x="72" y="94"/>
                    </a:cxn>
                    <a:cxn ang="0">
                      <a:pos x="159" y="94"/>
                    </a:cxn>
                    <a:cxn ang="0">
                      <a:pos x="163" y="90"/>
                    </a:cxn>
                    <a:cxn ang="0">
                      <a:pos x="159" y="86"/>
                    </a:cxn>
                    <a:cxn ang="0">
                      <a:pos x="44" y="202"/>
                    </a:cxn>
                    <a:cxn ang="0">
                      <a:pos x="0" y="246"/>
                    </a:cxn>
                    <a:cxn ang="0">
                      <a:pos x="44" y="290"/>
                    </a:cxn>
                    <a:cxn ang="0">
                      <a:pos x="88" y="246"/>
                    </a:cxn>
                    <a:cxn ang="0">
                      <a:pos x="44" y="202"/>
                    </a:cxn>
                    <a:cxn ang="0">
                      <a:pos x="44" y="282"/>
                    </a:cxn>
                    <a:cxn ang="0">
                      <a:pos x="8" y="246"/>
                    </a:cxn>
                    <a:cxn ang="0">
                      <a:pos x="44" y="210"/>
                    </a:cxn>
                    <a:cxn ang="0">
                      <a:pos x="80" y="246"/>
                    </a:cxn>
                    <a:cxn ang="0">
                      <a:pos x="44" y="282"/>
                    </a:cxn>
                    <a:cxn ang="0">
                      <a:pos x="122" y="106"/>
                    </a:cxn>
                    <a:cxn ang="0">
                      <a:pos x="6" y="106"/>
                    </a:cxn>
                    <a:cxn ang="0">
                      <a:pos x="2" y="110"/>
                    </a:cxn>
                    <a:cxn ang="0">
                      <a:pos x="6" y="114"/>
                    </a:cxn>
                    <a:cxn ang="0">
                      <a:pos x="122" y="114"/>
                    </a:cxn>
                    <a:cxn ang="0">
                      <a:pos x="126" y="110"/>
                    </a:cxn>
                    <a:cxn ang="0">
                      <a:pos x="122" y="106"/>
                    </a:cxn>
                    <a:cxn ang="0">
                      <a:pos x="122" y="128"/>
                    </a:cxn>
                    <a:cxn ang="0">
                      <a:pos x="6" y="128"/>
                    </a:cxn>
                    <a:cxn ang="0">
                      <a:pos x="2" y="132"/>
                    </a:cxn>
                    <a:cxn ang="0">
                      <a:pos x="6" y="136"/>
                    </a:cxn>
                    <a:cxn ang="0">
                      <a:pos x="122" y="136"/>
                    </a:cxn>
                    <a:cxn ang="0">
                      <a:pos x="126" y="132"/>
                    </a:cxn>
                    <a:cxn ang="0">
                      <a:pos x="122" y="128"/>
                    </a:cxn>
                    <a:cxn ang="0">
                      <a:pos x="122" y="149"/>
                    </a:cxn>
                    <a:cxn ang="0">
                      <a:pos x="6" y="149"/>
                    </a:cxn>
                    <a:cxn ang="0">
                      <a:pos x="2" y="153"/>
                    </a:cxn>
                    <a:cxn ang="0">
                      <a:pos x="6" y="157"/>
                    </a:cxn>
                    <a:cxn ang="0">
                      <a:pos x="122" y="157"/>
                    </a:cxn>
                    <a:cxn ang="0">
                      <a:pos x="126" y="153"/>
                    </a:cxn>
                    <a:cxn ang="0">
                      <a:pos x="122" y="149"/>
                    </a:cxn>
                    <a:cxn ang="0">
                      <a:pos x="104" y="171"/>
                    </a:cxn>
                    <a:cxn ang="0">
                      <a:pos x="6" y="171"/>
                    </a:cxn>
                    <a:cxn ang="0">
                      <a:pos x="2" y="175"/>
                    </a:cxn>
                    <a:cxn ang="0">
                      <a:pos x="6" y="179"/>
                    </a:cxn>
                    <a:cxn ang="0">
                      <a:pos x="104" y="179"/>
                    </a:cxn>
                    <a:cxn ang="0">
                      <a:pos x="108" y="175"/>
                    </a:cxn>
                    <a:cxn ang="0">
                      <a:pos x="104" y="171"/>
                    </a:cxn>
                  </a:cxnLst>
                  <a:rect l="0" t="0" r="r" b="b"/>
                  <a:pathLst>
                    <a:path w="163" h="290">
                      <a:moveTo>
                        <a:pt x="159" y="86"/>
                      </a:move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1"/>
                        <a:pt x="74" y="0"/>
                        <a:pt x="72" y="0"/>
                      </a:cubicBezTo>
                      <a:cubicBezTo>
                        <a:pt x="70" y="0"/>
                        <a:pt x="68" y="1"/>
                        <a:pt x="68" y="4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70" y="94"/>
                        <a:pt x="72" y="94"/>
                      </a:cubicBezTo>
                      <a:cubicBezTo>
                        <a:pt x="159" y="94"/>
                        <a:pt x="159" y="94"/>
                        <a:pt x="159" y="94"/>
                      </a:cubicBezTo>
                      <a:cubicBezTo>
                        <a:pt x="161" y="94"/>
                        <a:pt x="163" y="92"/>
                        <a:pt x="163" y="90"/>
                      </a:cubicBezTo>
                      <a:cubicBezTo>
                        <a:pt x="163" y="88"/>
                        <a:pt x="161" y="86"/>
                        <a:pt x="159" y="86"/>
                      </a:cubicBezTo>
                      <a:close/>
                      <a:moveTo>
                        <a:pt x="44" y="202"/>
                      </a:moveTo>
                      <a:cubicBezTo>
                        <a:pt x="20" y="202"/>
                        <a:pt x="0" y="222"/>
                        <a:pt x="0" y="246"/>
                      </a:cubicBezTo>
                      <a:cubicBezTo>
                        <a:pt x="0" y="270"/>
                        <a:pt x="20" y="290"/>
                        <a:pt x="44" y="290"/>
                      </a:cubicBezTo>
                      <a:cubicBezTo>
                        <a:pt x="68" y="290"/>
                        <a:pt x="88" y="270"/>
                        <a:pt x="88" y="246"/>
                      </a:cubicBezTo>
                      <a:cubicBezTo>
                        <a:pt x="88" y="222"/>
                        <a:pt x="68" y="202"/>
                        <a:pt x="44" y="202"/>
                      </a:cubicBezTo>
                      <a:close/>
                      <a:moveTo>
                        <a:pt x="44" y="282"/>
                      </a:moveTo>
                      <a:cubicBezTo>
                        <a:pt x="24" y="282"/>
                        <a:pt x="8" y="266"/>
                        <a:pt x="8" y="246"/>
                      </a:cubicBezTo>
                      <a:cubicBezTo>
                        <a:pt x="8" y="226"/>
                        <a:pt x="24" y="210"/>
                        <a:pt x="44" y="210"/>
                      </a:cubicBezTo>
                      <a:cubicBezTo>
                        <a:pt x="64" y="210"/>
                        <a:pt x="80" y="226"/>
                        <a:pt x="80" y="246"/>
                      </a:cubicBezTo>
                      <a:cubicBezTo>
                        <a:pt x="80" y="266"/>
                        <a:pt x="64" y="282"/>
                        <a:pt x="44" y="282"/>
                      </a:cubicBezTo>
                      <a:close/>
                      <a:moveTo>
                        <a:pt x="122" y="106"/>
                      </a:move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4" y="106"/>
                        <a:pt x="2" y="108"/>
                        <a:pt x="2" y="110"/>
                      </a:cubicBezTo>
                      <a:cubicBezTo>
                        <a:pt x="2" y="112"/>
                        <a:pt x="4" y="114"/>
                        <a:pt x="6" y="114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24" y="114"/>
                        <a:pt x="126" y="112"/>
                        <a:pt x="126" y="110"/>
                      </a:cubicBezTo>
                      <a:cubicBezTo>
                        <a:pt x="126" y="108"/>
                        <a:pt x="124" y="106"/>
                        <a:pt x="122" y="106"/>
                      </a:cubicBezTo>
                      <a:close/>
                      <a:moveTo>
                        <a:pt x="122" y="128"/>
                      </a:move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4" y="128"/>
                        <a:pt x="2" y="129"/>
                        <a:pt x="2" y="132"/>
                      </a:cubicBezTo>
                      <a:cubicBezTo>
                        <a:pt x="2" y="134"/>
                        <a:pt x="4" y="136"/>
                        <a:pt x="6" y="136"/>
                      </a:cubicBezTo>
                      <a:cubicBezTo>
                        <a:pt x="122" y="136"/>
                        <a:pt x="122" y="136"/>
                        <a:pt x="122" y="136"/>
                      </a:cubicBezTo>
                      <a:cubicBezTo>
                        <a:pt x="124" y="136"/>
                        <a:pt x="126" y="134"/>
                        <a:pt x="126" y="132"/>
                      </a:cubicBezTo>
                      <a:cubicBezTo>
                        <a:pt x="126" y="129"/>
                        <a:pt x="124" y="128"/>
                        <a:pt x="122" y="128"/>
                      </a:cubicBezTo>
                      <a:close/>
                      <a:moveTo>
                        <a:pt x="122" y="149"/>
                      </a:moveTo>
                      <a:cubicBezTo>
                        <a:pt x="6" y="149"/>
                        <a:pt x="6" y="149"/>
                        <a:pt x="6" y="149"/>
                      </a:cubicBezTo>
                      <a:cubicBezTo>
                        <a:pt x="4" y="149"/>
                        <a:pt x="2" y="151"/>
                        <a:pt x="2" y="153"/>
                      </a:cubicBezTo>
                      <a:cubicBezTo>
                        <a:pt x="2" y="155"/>
                        <a:pt x="4" y="157"/>
                        <a:pt x="6" y="157"/>
                      </a:cubicBezTo>
                      <a:cubicBezTo>
                        <a:pt x="122" y="157"/>
                        <a:pt x="122" y="157"/>
                        <a:pt x="122" y="157"/>
                      </a:cubicBezTo>
                      <a:cubicBezTo>
                        <a:pt x="124" y="157"/>
                        <a:pt x="126" y="155"/>
                        <a:pt x="126" y="153"/>
                      </a:cubicBezTo>
                      <a:cubicBezTo>
                        <a:pt x="126" y="151"/>
                        <a:pt x="124" y="149"/>
                        <a:pt x="122" y="149"/>
                      </a:cubicBezTo>
                      <a:close/>
                      <a:moveTo>
                        <a:pt x="104" y="171"/>
                      </a:moveTo>
                      <a:cubicBezTo>
                        <a:pt x="6" y="171"/>
                        <a:pt x="6" y="171"/>
                        <a:pt x="6" y="171"/>
                      </a:cubicBezTo>
                      <a:cubicBezTo>
                        <a:pt x="4" y="171"/>
                        <a:pt x="2" y="173"/>
                        <a:pt x="2" y="175"/>
                      </a:cubicBezTo>
                      <a:cubicBezTo>
                        <a:pt x="2" y="177"/>
                        <a:pt x="4" y="179"/>
                        <a:pt x="6" y="179"/>
                      </a:cubicBezTo>
                      <a:cubicBezTo>
                        <a:pt x="104" y="179"/>
                        <a:pt x="104" y="179"/>
                        <a:pt x="104" y="179"/>
                      </a:cubicBezTo>
                      <a:cubicBezTo>
                        <a:pt x="106" y="179"/>
                        <a:pt x="108" y="177"/>
                        <a:pt x="108" y="175"/>
                      </a:cubicBezTo>
                      <a:cubicBezTo>
                        <a:pt x="108" y="173"/>
                        <a:pt x="106" y="171"/>
                        <a:pt x="104" y="17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Freeform 175"/>
                <p:cNvSpPr>
                  <a:spLocks/>
                </p:cNvSpPr>
                <p:nvPr/>
              </p:nvSpPr>
              <p:spPr bwMode="auto">
                <a:xfrm>
                  <a:off x="3292484" y="2906714"/>
                  <a:ext cx="52388" cy="41275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15" y="27"/>
                    </a:cxn>
                    <a:cxn ang="0">
                      <a:pos x="7" y="20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12" y="36"/>
                    </a:cxn>
                    <a:cxn ang="0">
                      <a:pos x="18" y="36"/>
                    </a:cxn>
                    <a:cxn ang="0">
                      <a:pos x="46" y="7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47" h="37">
                      <a:moveTo>
                        <a:pt x="46" y="2"/>
                      </a:moveTo>
                      <a:cubicBezTo>
                        <a:pt x="44" y="0"/>
                        <a:pt x="42" y="0"/>
                        <a:pt x="40" y="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18"/>
                        <a:pt x="3" y="18"/>
                        <a:pt x="1" y="20"/>
                      </a:cubicBezTo>
                      <a:cubicBezTo>
                        <a:pt x="0" y="21"/>
                        <a:pt x="0" y="24"/>
                        <a:pt x="1" y="2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7"/>
                        <a:pt x="16" y="37"/>
                        <a:pt x="18" y="36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3"/>
                        <a:pt x="46" y="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97" name="TextBox 04"/>
            <p:cNvSpPr txBox="1"/>
            <p:nvPr/>
          </p:nvSpPr>
          <p:spPr>
            <a:xfrm>
              <a:off x="1187471" y="5157192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  <p:sp>
          <p:nvSpPr>
            <p:cNvPr id="98" name="TextBox 04"/>
            <p:cNvSpPr txBox="1"/>
            <p:nvPr/>
          </p:nvSpPr>
          <p:spPr>
            <a:xfrm>
              <a:off x="1187471" y="6113041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</p:grpSp>
      <p:sp>
        <p:nvSpPr>
          <p:cNvPr id="100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>
                <a:solidFill>
                  <a:srgbClr val="49CEEF"/>
                </a:solidFill>
              </a:rPr>
              <a:t> </a:t>
            </a:r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 smtClean="0">
                <a:solidFill>
                  <a:srgbClr val="0070C0"/>
                </a:solidFill>
              </a:rPr>
              <a:t>3. Укрепление </a:t>
            </a:r>
            <a:r>
              <a:rPr lang="ru-RU" sz="1600" dirty="0">
                <a:solidFill>
                  <a:srgbClr val="0070C0"/>
                </a:solidFill>
              </a:rPr>
              <a:t>материально-технической базы </a:t>
            </a:r>
            <a:r>
              <a:rPr lang="ru-RU" sz="1600" dirty="0" smtClean="0">
                <a:solidFill>
                  <a:srgbClr val="0070C0"/>
                </a:solidFill>
              </a:rPr>
              <a:t>образования,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за </a:t>
            </a:r>
            <a:r>
              <a:rPr lang="ru-RU" sz="1600" dirty="0">
                <a:solidFill>
                  <a:srgbClr val="0070C0"/>
                </a:solidFill>
              </a:rPr>
              <a:t>счет приобретения оборудования, реконструкции </a:t>
            </a:r>
            <a:r>
              <a:rPr lang="ru-RU" sz="1600" dirty="0" smtClean="0">
                <a:solidFill>
                  <a:srgbClr val="0070C0"/>
                </a:solidFill>
              </a:rPr>
              <a:t>и </a:t>
            </a:r>
            <a:r>
              <a:rPr lang="ru-RU" sz="1600" dirty="0">
                <a:solidFill>
                  <a:srgbClr val="0070C0"/>
                </a:solidFill>
              </a:rPr>
              <a:t>проведения капитальных </a:t>
            </a:r>
            <a:r>
              <a:rPr lang="ru-RU" sz="1600" dirty="0" smtClean="0">
                <a:solidFill>
                  <a:srgbClr val="0070C0"/>
                </a:solidFill>
              </a:rPr>
              <a:t>ремонтов</a:t>
            </a:r>
            <a:endParaRPr lang="en-US" sz="24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1" name="Text box E"/>
          <p:cNvGrpSpPr/>
          <p:nvPr/>
        </p:nvGrpSpPr>
        <p:grpSpPr>
          <a:xfrm>
            <a:off x="4716016" y="1961208"/>
            <a:ext cx="2228166" cy="1323776"/>
            <a:chOff x="5646342" y="657551"/>
            <a:chExt cx="1442166" cy="1387145"/>
          </a:xfrm>
        </p:grpSpPr>
        <p:sp>
          <p:nvSpPr>
            <p:cNvPr id="242" name="Rectangle 8"/>
            <p:cNvSpPr>
              <a:spLocks noChangeArrowheads="1"/>
            </p:cNvSpPr>
            <p:nvPr/>
          </p:nvSpPr>
          <p:spPr bwMode="auto">
            <a:xfrm>
              <a:off x="6234581" y="657551"/>
              <a:ext cx="259383" cy="45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TextBox 04"/>
            <p:cNvSpPr txBox="1"/>
            <p:nvPr/>
          </p:nvSpPr>
          <p:spPr>
            <a:xfrm>
              <a:off x="5646342" y="1077166"/>
              <a:ext cx="1442166" cy="96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УЧРЖДЕНИЕ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ПЕРЕШЛИ В СТАТУС </a:t>
              </a:r>
              <a:r>
                <a:rPr lang="ru-RU" b="1" dirty="0" smtClean="0">
                  <a:cs typeface="Arial" panose="020B0604020202020204" pitchFamily="34" charset="0"/>
                </a:rPr>
                <a:t>АВТОНОМНОГО </a:t>
              </a:r>
            </a:p>
          </p:txBody>
        </p:sp>
      </p:grpSp>
      <p:grpSp>
        <p:nvGrpSpPr>
          <p:cNvPr id="244" name="Text box E"/>
          <p:cNvGrpSpPr/>
          <p:nvPr/>
        </p:nvGrpSpPr>
        <p:grpSpPr>
          <a:xfrm>
            <a:off x="6056900" y="3387039"/>
            <a:ext cx="2979596" cy="2683030"/>
            <a:chOff x="5399314" y="986002"/>
            <a:chExt cx="1689194" cy="2394678"/>
          </a:xfrm>
        </p:grpSpPr>
        <p:sp>
          <p:nvSpPr>
            <p:cNvPr id="245" name="Rectangle 8"/>
            <p:cNvSpPr>
              <a:spLocks noChangeArrowheads="1"/>
            </p:cNvSpPr>
            <p:nvPr/>
          </p:nvSpPr>
          <p:spPr bwMode="auto">
            <a:xfrm>
              <a:off x="6543495" y="986002"/>
              <a:ext cx="95962" cy="38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TextBox 04"/>
            <p:cNvSpPr txBox="1"/>
            <p:nvPr/>
          </p:nvSpPr>
          <p:spPr>
            <a:xfrm>
              <a:off x="5399314" y="1100678"/>
              <a:ext cx="1689194" cy="2280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СОЗДАНО</a:t>
              </a:r>
            </a:p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ОБРАЗОВАТЕЛЬНЫХ УЧРЕЖДЕНИЯ: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«СРЕДНЯЯ ШКОЛА № 159»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Детский сад № 327</a:t>
              </a:r>
            </a:p>
            <a:p>
              <a:pPr algn="ctr"/>
              <a:endPara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ОТКРЫТО </a:t>
              </a:r>
            </a:p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НОВОЕ СТРУКТУРНОЕ ПОДРАЗДЕЛЕНИЕ В </a:t>
              </a:r>
            </a:p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ДЕТСКОГО САДА № 56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7" name="Text box E"/>
          <p:cNvGrpSpPr/>
          <p:nvPr/>
        </p:nvGrpSpPr>
        <p:grpSpPr>
          <a:xfrm>
            <a:off x="107504" y="3346748"/>
            <a:ext cx="2228166" cy="1323776"/>
            <a:chOff x="5646342" y="657551"/>
            <a:chExt cx="1442166" cy="1387145"/>
          </a:xfrm>
        </p:grpSpPr>
        <p:sp>
          <p:nvSpPr>
            <p:cNvPr id="248" name="Rectangle 8"/>
            <p:cNvSpPr>
              <a:spLocks noChangeArrowheads="1"/>
            </p:cNvSpPr>
            <p:nvPr/>
          </p:nvSpPr>
          <p:spPr bwMode="auto">
            <a:xfrm>
              <a:off x="6299426" y="657551"/>
              <a:ext cx="129691" cy="45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TextBox 04"/>
            <p:cNvSpPr txBox="1"/>
            <p:nvPr/>
          </p:nvSpPr>
          <p:spPr>
            <a:xfrm>
              <a:off x="5646342" y="1077166"/>
              <a:ext cx="1442166" cy="96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УЧРЖДЕНИЙ</a:t>
              </a:r>
            </a:p>
            <a:p>
              <a:pPr algn="ctr"/>
              <a:r>
                <a:rPr lang="ru-RU" b="1" dirty="0" smtClean="0">
                  <a:cs typeface="Arial" panose="020B0604020202020204" pitchFamily="34" charset="0"/>
                </a:rPr>
                <a:t>РЕОРГАНИЗОВАНО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ПУТЕМ СЛИЯНИЯ</a:t>
              </a:r>
            </a:p>
          </p:txBody>
        </p:sp>
      </p:grpSp>
      <p:sp>
        <p:nvSpPr>
          <p:cNvPr id="266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87624" y="1844824"/>
            <a:ext cx="5097643" cy="4608512"/>
            <a:chOff x="1915309" y="2310614"/>
            <a:chExt cx="4600907" cy="414272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915309" y="2310614"/>
              <a:ext cx="4600907" cy="4142722"/>
              <a:chOff x="2757491" y="2348791"/>
              <a:chExt cx="3722687" cy="3429000"/>
            </a:xfrm>
          </p:grpSpPr>
          <p:grpSp>
            <p:nvGrpSpPr>
              <p:cNvPr id="106" name="Circle B"/>
              <p:cNvGrpSpPr/>
              <p:nvPr/>
            </p:nvGrpSpPr>
            <p:grpSpPr>
              <a:xfrm>
                <a:off x="5084766" y="4383966"/>
                <a:ext cx="1274762" cy="1274763"/>
                <a:chOff x="5160963" y="2974975"/>
                <a:chExt cx="1274762" cy="1274763"/>
              </a:xfrm>
            </p:grpSpPr>
            <p:sp>
              <p:nvSpPr>
                <p:cNvPr id="107" name="Freeform 8"/>
                <p:cNvSpPr>
                  <a:spLocks/>
                </p:cNvSpPr>
                <p:nvPr/>
              </p:nvSpPr>
              <p:spPr bwMode="auto">
                <a:xfrm>
                  <a:off x="5854700" y="3132138"/>
                  <a:ext cx="168275" cy="50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34"/>
                    </a:cxn>
                  </a:cxnLst>
                  <a:rect l="0" t="0" r="r" b="b"/>
                  <a:pathLst>
                    <a:path w="112" h="34">
                      <a:moveTo>
                        <a:pt x="0" y="0"/>
                      </a:moveTo>
                      <a:cubicBezTo>
                        <a:pt x="38" y="4"/>
                        <a:pt x="76" y="15"/>
                        <a:pt x="112" y="34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Freeform 9"/>
                <p:cNvSpPr>
                  <a:spLocks/>
                </p:cNvSpPr>
                <p:nvPr/>
              </p:nvSpPr>
              <p:spPr bwMode="auto">
                <a:xfrm>
                  <a:off x="5599113" y="3130550"/>
                  <a:ext cx="163512" cy="39688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109" h="27">
                      <a:moveTo>
                        <a:pt x="0" y="27"/>
                      </a:moveTo>
                      <a:cubicBezTo>
                        <a:pt x="35" y="12"/>
                        <a:pt x="71" y="2"/>
                        <a:pt x="109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Freeform 10"/>
                <p:cNvSpPr>
                  <a:spLocks/>
                </p:cNvSpPr>
                <p:nvPr/>
              </p:nvSpPr>
              <p:spPr bwMode="auto">
                <a:xfrm>
                  <a:off x="5160963" y="2974975"/>
                  <a:ext cx="1274762" cy="1274763"/>
                </a:xfrm>
                <a:custGeom>
                  <a:avLst/>
                  <a:gdLst/>
                  <a:ahLst/>
                  <a:cxnLst>
                    <a:cxn ang="0">
                      <a:pos x="103" y="238"/>
                    </a:cxn>
                    <a:cxn ang="0">
                      <a:pos x="611" y="102"/>
                    </a:cxn>
                    <a:cxn ang="0">
                      <a:pos x="747" y="610"/>
                    </a:cxn>
                    <a:cxn ang="0">
                      <a:pos x="239" y="746"/>
                    </a:cxn>
                    <a:cxn ang="0">
                      <a:pos x="103" y="238"/>
                    </a:cxn>
                  </a:cxnLst>
                  <a:rect l="0" t="0" r="r" b="b"/>
                  <a:pathLst>
                    <a:path w="849" h="849">
                      <a:moveTo>
                        <a:pt x="103" y="238"/>
                      </a:moveTo>
                      <a:cubicBezTo>
                        <a:pt x="206" y="60"/>
                        <a:pt x="433" y="0"/>
                        <a:pt x="611" y="102"/>
                      </a:cubicBezTo>
                      <a:cubicBezTo>
                        <a:pt x="788" y="205"/>
                        <a:pt x="849" y="432"/>
                        <a:pt x="747" y="610"/>
                      </a:cubicBezTo>
                      <a:cubicBezTo>
                        <a:pt x="644" y="788"/>
                        <a:pt x="417" y="849"/>
                        <a:pt x="239" y="746"/>
                      </a:cubicBezTo>
                      <a:cubicBezTo>
                        <a:pt x="61" y="643"/>
                        <a:pt x="0" y="416"/>
                        <a:pt x="103" y="23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0" name="Secondary lines B"/>
              <p:cNvGrpSpPr/>
              <p:nvPr/>
            </p:nvGrpSpPr>
            <p:grpSpPr>
              <a:xfrm>
                <a:off x="4879978" y="3756904"/>
                <a:ext cx="1600200" cy="1927225"/>
                <a:chOff x="4956175" y="2347913"/>
                <a:chExt cx="1600200" cy="1927225"/>
              </a:xfrm>
            </p:grpSpPr>
            <p:sp>
              <p:nvSpPr>
                <p:cNvPr id="111" name="Freeform 5"/>
                <p:cNvSpPr>
                  <a:spLocks/>
                </p:cNvSpPr>
                <p:nvPr/>
              </p:nvSpPr>
              <p:spPr bwMode="auto">
                <a:xfrm>
                  <a:off x="5522913" y="4214813"/>
                  <a:ext cx="109537" cy="38100"/>
                </a:xfrm>
                <a:custGeom>
                  <a:avLst/>
                  <a:gdLst/>
                  <a:ahLst/>
                  <a:cxnLst>
                    <a:cxn ang="0">
                      <a:pos x="73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" h="26">
                      <a:moveTo>
                        <a:pt x="73" y="26"/>
                      </a:moveTo>
                      <a:cubicBezTo>
                        <a:pt x="49" y="20"/>
                        <a:pt x="24" y="11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Freeform 6"/>
                <p:cNvSpPr>
                  <a:spLocks/>
                </p:cNvSpPr>
                <p:nvPr/>
              </p:nvSpPr>
              <p:spPr bwMode="auto">
                <a:xfrm>
                  <a:off x="5726113" y="4270375"/>
                  <a:ext cx="53975" cy="4763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3">
                      <a:moveTo>
                        <a:pt x="36" y="3"/>
                      </a:moveTo>
                      <a:cubicBezTo>
                        <a:pt x="24" y="3"/>
                        <a:pt x="12" y="2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Freeform 7"/>
                <p:cNvSpPr>
                  <a:spLocks/>
                </p:cNvSpPr>
                <p:nvPr/>
              </p:nvSpPr>
              <p:spPr bwMode="auto">
                <a:xfrm>
                  <a:off x="5889625" y="4129088"/>
                  <a:ext cx="323850" cy="139700"/>
                </a:xfrm>
                <a:custGeom>
                  <a:avLst/>
                  <a:gdLst/>
                  <a:ahLst/>
                  <a:cxnLst>
                    <a:cxn ang="0">
                      <a:pos x="216" y="0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216" h="93">
                      <a:moveTo>
                        <a:pt x="216" y="0"/>
                      </a:moveTo>
                      <a:cubicBezTo>
                        <a:pt x="153" y="50"/>
                        <a:pt x="78" y="82"/>
                        <a:pt x="0" y="93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Freeform 11"/>
                <p:cNvSpPr>
                  <a:spLocks/>
                </p:cNvSpPr>
                <p:nvPr/>
              </p:nvSpPr>
              <p:spPr bwMode="auto">
                <a:xfrm>
                  <a:off x="4984750" y="2376488"/>
                  <a:ext cx="1571625" cy="1566863"/>
                </a:xfrm>
                <a:custGeom>
                  <a:avLst/>
                  <a:gdLst/>
                  <a:ahLst/>
                  <a:cxnLst>
                    <a:cxn ang="0">
                      <a:pos x="925" y="1044"/>
                    </a:cxn>
                    <a:cxn ang="0">
                      <a:pos x="763" y="44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7" h="1044">
                      <a:moveTo>
                        <a:pt x="925" y="1044"/>
                      </a:moveTo>
                      <a:cubicBezTo>
                        <a:pt x="1047" y="833"/>
                        <a:pt x="974" y="563"/>
                        <a:pt x="763" y="44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270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Freeform 12"/>
                <p:cNvSpPr>
                  <a:spLocks/>
                </p:cNvSpPr>
                <p:nvPr/>
              </p:nvSpPr>
              <p:spPr bwMode="auto">
                <a:xfrm>
                  <a:off x="6345238" y="3916363"/>
                  <a:ext cx="57150" cy="55563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27" y="4"/>
                    </a:cxn>
                    <a:cxn ang="0">
                      <a:pos x="33" y="27"/>
                    </a:cxn>
                    <a:cxn ang="0">
                      <a:pos x="11" y="33"/>
                    </a:cxn>
                    <a:cxn ang="0">
                      <a:pos x="4" y="10"/>
                    </a:cxn>
                  </a:cxnLst>
                  <a:rect l="0" t="0" r="r" b="b"/>
                  <a:pathLst>
                    <a:path w="38" h="37">
                      <a:moveTo>
                        <a:pt x="4" y="10"/>
                      </a:moveTo>
                      <a:cubicBezTo>
                        <a:pt x="9" y="2"/>
                        <a:pt x="19" y="0"/>
                        <a:pt x="27" y="4"/>
                      </a:cubicBezTo>
                      <a:cubicBezTo>
                        <a:pt x="35" y="9"/>
                        <a:pt x="38" y="19"/>
                        <a:pt x="33" y="27"/>
                      </a:cubicBezTo>
                      <a:cubicBezTo>
                        <a:pt x="28" y="35"/>
                        <a:pt x="18" y="37"/>
                        <a:pt x="11" y="33"/>
                      </a:cubicBezTo>
                      <a:cubicBezTo>
                        <a:pt x="3" y="28"/>
                        <a:pt x="0" y="18"/>
                        <a:pt x="4" y="1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Freeform 13"/>
                <p:cNvSpPr>
                  <a:spLocks/>
                </p:cNvSpPr>
                <p:nvPr/>
              </p:nvSpPr>
              <p:spPr bwMode="auto">
                <a:xfrm>
                  <a:off x="4956175" y="2347913"/>
                  <a:ext cx="55562" cy="57150"/>
                </a:xfrm>
                <a:custGeom>
                  <a:avLst/>
                  <a:gdLst/>
                  <a:ahLst/>
                  <a:cxnLst>
                    <a:cxn ang="0">
                      <a:pos x="4" y="11"/>
                    </a:cxn>
                    <a:cxn ang="0">
                      <a:pos x="27" y="5"/>
                    </a:cxn>
                    <a:cxn ang="0">
                      <a:pos x="33" y="27"/>
                    </a:cxn>
                    <a:cxn ang="0">
                      <a:pos x="10" y="33"/>
                    </a:cxn>
                    <a:cxn ang="0">
                      <a:pos x="4" y="11"/>
                    </a:cxn>
                  </a:cxnLst>
                  <a:rect l="0" t="0" r="r" b="b"/>
                  <a:pathLst>
                    <a:path w="37" h="38">
                      <a:moveTo>
                        <a:pt x="4" y="11"/>
                      </a:moveTo>
                      <a:cubicBezTo>
                        <a:pt x="9" y="3"/>
                        <a:pt x="19" y="0"/>
                        <a:pt x="27" y="5"/>
                      </a:cubicBezTo>
                      <a:cubicBezTo>
                        <a:pt x="35" y="9"/>
                        <a:pt x="37" y="20"/>
                        <a:pt x="33" y="27"/>
                      </a:cubicBezTo>
                      <a:cubicBezTo>
                        <a:pt x="28" y="35"/>
                        <a:pt x="18" y="38"/>
                        <a:pt x="10" y="33"/>
                      </a:cubicBezTo>
                      <a:cubicBezTo>
                        <a:pt x="2" y="29"/>
                        <a:pt x="0" y="19"/>
                        <a:pt x="4" y="1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7" name="Circle C"/>
              <p:cNvGrpSpPr/>
              <p:nvPr/>
            </p:nvGrpSpPr>
            <p:grpSpPr>
              <a:xfrm>
                <a:off x="2792416" y="4383966"/>
                <a:ext cx="1274762" cy="1274763"/>
                <a:chOff x="2868613" y="2974975"/>
                <a:chExt cx="1274762" cy="1274763"/>
              </a:xfrm>
            </p:grpSpPr>
            <p:sp>
              <p:nvSpPr>
                <p:cNvPr id="118" name="Freeform 17"/>
                <p:cNvSpPr>
                  <a:spLocks/>
                </p:cNvSpPr>
                <p:nvPr/>
              </p:nvSpPr>
              <p:spPr bwMode="auto">
                <a:xfrm>
                  <a:off x="3765550" y="3902075"/>
                  <a:ext cx="128587" cy="119063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86" h="79">
                      <a:moveTo>
                        <a:pt x="86" y="0"/>
                      </a:moveTo>
                      <a:cubicBezTo>
                        <a:pt x="63" y="30"/>
                        <a:pt x="34" y="57"/>
                        <a:pt x="0" y="79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Freeform 18"/>
                <p:cNvSpPr>
                  <a:spLocks/>
                </p:cNvSpPr>
                <p:nvPr/>
              </p:nvSpPr>
              <p:spPr bwMode="auto">
                <a:xfrm>
                  <a:off x="3943350" y="3659188"/>
                  <a:ext cx="44450" cy="16192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30" h="108">
                      <a:moveTo>
                        <a:pt x="30" y="0"/>
                      </a:moveTo>
                      <a:cubicBezTo>
                        <a:pt x="26" y="38"/>
                        <a:pt x="16" y="74"/>
                        <a:pt x="0" y="108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Freeform 19"/>
                <p:cNvSpPr>
                  <a:spLocks/>
                </p:cNvSpPr>
                <p:nvPr/>
              </p:nvSpPr>
              <p:spPr bwMode="auto">
                <a:xfrm>
                  <a:off x="2868613" y="2974975"/>
                  <a:ext cx="1274762" cy="1274763"/>
                </a:xfrm>
                <a:custGeom>
                  <a:avLst/>
                  <a:gdLst/>
                  <a:ahLst/>
                  <a:cxnLst>
                    <a:cxn ang="0">
                      <a:pos x="746" y="238"/>
                    </a:cxn>
                    <a:cxn ang="0">
                      <a:pos x="610" y="746"/>
                    </a:cxn>
                    <a:cxn ang="0">
                      <a:pos x="102" y="610"/>
                    </a:cxn>
                    <a:cxn ang="0">
                      <a:pos x="238" y="102"/>
                    </a:cxn>
                    <a:cxn ang="0">
                      <a:pos x="746" y="238"/>
                    </a:cxn>
                  </a:cxnLst>
                  <a:rect l="0" t="0" r="r" b="b"/>
                  <a:pathLst>
                    <a:path w="849" h="849">
                      <a:moveTo>
                        <a:pt x="746" y="238"/>
                      </a:moveTo>
                      <a:cubicBezTo>
                        <a:pt x="849" y="416"/>
                        <a:pt x="788" y="643"/>
                        <a:pt x="610" y="746"/>
                      </a:cubicBezTo>
                      <a:cubicBezTo>
                        <a:pt x="432" y="849"/>
                        <a:pt x="205" y="788"/>
                        <a:pt x="102" y="610"/>
                      </a:cubicBezTo>
                      <a:cubicBezTo>
                        <a:pt x="0" y="432"/>
                        <a:pt x="61" y="205"/>
                        <a:pt x="238" y="102"/>
                      </a:cubicBezTo>
                      <a:cubicBezTo>
                        <a:pt x="416" y="0"/>
                        <a:pt x="643" y="60"/>
                        <a:pt x="746" y="23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1" name="Secondary lines C"/>
              <p:cNvGrpSpPr/>
              <p:nvPr/>
            </p:nvGrpSpPr>
            <p:grpSpPr>
              <a:xfrm>
                <a:off x="2757491" y="4482391"/>
                <a:ext cx="2178049" cy="1295400"/>
                <a:chOff x="2833688" y="3073400"/>
                <a:chExt cx="2178049" cy="1295400"/>
              </a:xfrm>
            </p:grpSpPr>
            <p:sp>
              <p:nvSpPr>
                <p:cNvPr id="122" name="Freeform 14"/>
                <p:cNvSpPr>
                  <a:spLocks/>
                </p:cNvSpPr>
                <p:nvPr/>
              </p:nvSpPr>
              <p:spPr bwMode="auto">
                <a:xfrm>
                  <a:off x="3035300" y="3073400"/>
                  <a:ext cx="87312" cy="74613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50">
                      <a:moveTo>
                        <a:pt x="0" y="50"/>
                      </a:moveTo>
                      <a:cubicBezTo>
                        <a:pt x="18" y="32"/>
                        <a:pt x="37" y="15"/>
                        <a:pt x="59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" name="Freeform 15"/>
                <p:cNvSpPr>
                  <a:spLocks/>
                </p:cNvSpPr>
                <p:nvPr/>
              </p:nvSpPr>
              <p:spPr bwMode="auto">
                <a:xfrm>
                  <a:off x="2943225" y="3221038"/>
                  <a:ext cx="30162" cy="42863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29">
                      <a:moveTo>
                        <a:pt x="0" y="29"/>
                      </a:moveTo>
                      <a:cubicBezTo>
                        <a:pt x="6" y="19"/>
                        <a:pt x="13" y="9"/>
                        <a:pt x="2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" name="Freeform 16"/>
                <p:cNvSpPr>
                  <a:spLocks/>
                </p:cNvSpPr>
                <p:nvPr/>
              </p:nvSpPr>
              <p:spPr bwMode="auto">
                <a:xfrm>
                  <a:off x="2833688" y="3362325"/>
                  <a:ext cx="60325" cy="350838"/>
                </a:xfrm>
                <a:custGeom>
                  <a:avLst/>
                  <a:gdLst/>
                  <a:ahLst/>
                  <a:cxnLst>
                    <a:cxn ang="0">
                      <a:pos x="12" y="233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233">
                      <a:moveTo>
                        <a:pt x="12" y="233"/>
                      </a:moveTo>
                      <a:cubicBezTo>
                        <a:pt x="0" y="153"/>
                        <a:pt x="10" y="73"/>
                        <a:pt x="4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Freeform 20"/>
                <p:cNvSpPr>
                  <a:spLocks/>
                </p:cNvSpPr>
                <p:nvPr/>
              </p:nvSpPr>
              <p:spPr bwMode="auto">
                <a:xfrm>
                  <a:off x="2932113" y="3524250"/>
                  <a:ext cx="2051050" cy="844550"/>
                </a:xfrm>
                <a:custGeom>
                  <a:avLst/>
                  <a:gdLst/>
                  <a:ahLst/>
                  <a:cxnLst>
                    <a:cxn ang="0">
                      <a:pos x="0" y="280"/>
                    </a:cxn>
                    <a:cxn ang="0">
                      <a:pos x="603" y="441"/>
                    </a:cxn>
                    <a:cxn ang="0">
                      <a:pos x="1366" y="0"/>
                    </a:cxn>
                  </a:cxnLst>
                  <a:rect l="0" t="0" r="r" b="b"/>
                  <a:pathLst>
                    <a:path w="1366" h="563">
                      <a:moveTo>
                        <a:pt x="0" y="280"/>
                      </a:moveTo>
                      <a:cubicBezTo>
                        <a:pt x="122" y="490"/>
                        <a:pt x="392" y="563"/>
                        <a:pt x="603" y="441"/>
                      </a:cubicBezTo>
                      <a:cubicBezTo>
                        <a:pt x="1366" y="0"/>
                        <a:pt x="1366" y="0"/>
                        <a:pt x="1366" y="0"/>
                      </a:cubicBezTo>
                    </a:path>
                  </a:pathLst>
                </a:custGeom>
                <a:noFill/>
                <a:ln w="1270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Freeform 21"/>
                <p:cNvSpPr>
                  <a:spLocks/>
                </p:cNvSpPr>
                <p:nvPr/>
              </p:nvSpPr>
              <p:spPr bwMode="auto">
                <a:xfrm>
                  <a:off x="2903538" y="3916363"/>
                  <a:ext cx="57150" cy="55563"/>
                </a:xfrm>
                <a:custGeom>
                  <a:avLst/>
                  <a:gdLst/>
                  <a:ahLst/>
                  <a:cxnLst>
                    <a:cxn ang="0">
                      <a:pos x="33" y="10"/>
                    </a:cxn>
                    <a:cxn ang="0">
                      <a:pos x="27" y="33"/>
                    </a:cxn>
                    <a:cxn ang="0">
                      <a:pos x="5" y="27"/>
                    </a:cxn>
                    <a:cxn ang="0">
                      <a:pos x="11" y="4"/>
                    </a:cxn>
                    <a:cxn ang="0">
                      <a:pos x="33" y="10"/>
                    </a:cxn>
                  </a:cxnLst>
                  <a:rect l="0" t="0" r="r" b="b"/>
                  <a:pathLst>
                    <a:path w="38" h="37">
                      <a:moveTo>
                        <a:pt x="33" y="10"/>
                      </a:moveTo>
                      <a:cubicBezTo>
                        <a:pt x="38" y="18"/>
                        <a:pt x="35" y="28"/>
                        <a:pt x="27" y="33"/>
                      </a:cubicBezTo>
                      <a:cubicBezTo>
                        <a:pt x="20" y="37"/>
                        <a:pt x="9" y="35"/>
                        <a:pt x="5" y="27"/>
                      </a:cubicBezTo>
                      <a:cubicBezTo>
                        <a:pt x="0" y="19"/>
                        <a:pt x="3" y="9"/>
                        <a:pt x="11" y="4"/>
                      </a:cubicBezTo>
                      <a:cubicBezTo>
                        <a:pt x="19" y="0"/>
                        <a:pt x="29" y="2"/>
                        <a:pt x="33" y="1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Freeform 22"/>
                <p:cNvSpPr>
                  <a:spLocks/>
                </p:cNvSpPr>
                <p:nvPr/>
              </p:nvSpPr>
              <p:spPr bwMode="auto">
                <a:xfrm>
                  <a:off x="4956175" y="3495675"/>
                  <a:ext cx="55562" cy="57150"/>
                </a:xfrm>
                <a:custGeom>
                  <a:avLst/>
                  <a:gdLst/>
                  <a:ahLst/>
                  <a:cxnLst>
                    <a:cxn ang="0">
                      <a:pos x="33" y="11"/>
                    </a:cxn>
                    <a:cxn ang="0">
                      <a:pos x="27" y="33"/>
                    </a:cxn>
                    <a:cxn ang="0">
                      <a:pos x="4" y="27"/>
                    </a:cxn>
                    <a:cxn ang="0">
                      <a:pos x="10" y="5"/>
                    </a:cxn>
                    <a:cxn ang="0">
                      <a:pos x="33" y="11"/>
                    </a:cxn>
                  </a:cxnLst>
                  <a:rect l="0" t="0" r="r" b="b"/>
                  <a:pathLst>
                    <a:path w="37" h="38">
                      <a:moveTo>
                        <a:pt x="33" y="11"/>
                      </a:moveTo>
                      <a:cubicBezTo>
                        <a:pt x="37" y="19"/>
                        <a:pt x="34" y="29"/>
                        <a:pt x="27" y="33"/>
                      </a:cubicBezTo>
                      <a:cubicBezTo>
                        <a:pt x="19" y="38"/>
                        <a:pt x="9" y="35"/>
                        <a:pt x="4" y="27"/>
                      </a:cubicBezTo>
                      <a:cubicBezTo>
                        <a:pt x="0" y="19"/>
                        <a:pt x="2" y="9"/>
                        <a:pt x="10" y="5"/>
                      </a:cubicBezTo>
                      <a:cubicBezTo>
                        <a:pt x="18" y="0"/>
                        <a:pt x="28" y="3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8" name="Circle A"/>
              <p:cNvGrpSpPr/>
              <p:nvPr/>
            </p:nvGrpSpPr>
            <p:grpSpPr>
              <a:xfrm>
                <a:off x="4017966" y="2475791"/>
                <a:ext cx="1117600" cy="1117600"/>
                <a:chOff x="4094163" y="1066800"/>
                <a:chExt cx="1117600" cy="1117600"/>
              </a:xfrm>
            </p:grpSpPr>
            <p:sp>
              <p:nvSpPr>
                <p:cNvPr id="149" name="Freeform 26"/>
                <p:cNvSpPr>
                  <a:spLocks/>
                </p:cNvSpPr>
                <p:nvPr/>
              </p:nvSpPr>
              <p:spPr bwMode="auto">
                <a:xfrm>
                  <a:off x="4168775" y="1646238"/>
                  <a:ext cx="39687" cy="171450"/>
                </a:xfrm>
                <a:custGeom>
                  <a:avLst/>
                  <a:gdLst/>
                  <a:ahLst/>
                  <a:cxnLst>
                    <a:cxn ang="0">
                      <a:pos x="26" y="1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114">
                      <a:moveTo>
                        <a:pt x="26" y="114"/>
                      </a:moveTo>
                      <a:cubicBezTo>
                        <a:pt x="11" y="79"/>
                        <a:pt x="2" y="40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4252913" y="1898650"/>
                  <a:ext cx="117475" cy="120650"/>
                </a:xfrm>
                <a:custGeom>
                  <a:avLst/>
                  <a:gdLst/>
                  <a:ahLst/>
                  <a:cxnLst>
                    <a:cxn ang="0">
                      <a:pos x="78" y="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80">
                      <a:moveTo>
                        <a:pt x="78" y="80"/>
                      </a:moveTo>
                      <a:cubicBezTo>
                        <a:pt x="48" y="58"/>
                        <a:pt x="21" y="31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" name="Oval 28"/>
                <p:cNvSpPr>
                  <a:spLocks noChangeArrowheads="1"/>
                </p:cNvSpPr>
                <p:nvPr/>
              </p:nvSpPr>
              <p:spPr bwMode="auto">
                <a:xfrm>
                  <a:off x="4094163" y="1066800"/>
                  <a:ext cx="1117600" cy="1117600"/>
                </a:xfrm>
                <a:prstGeom prst="ellipse">
                  <a:avLst/>
                </a:prstGeom>
                <a:noFill/>
                <a:ln w="127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65" name="Secondary lines A"/>
              <p:cNvGrpSpPr/>
              <p:nvPr/>
            </p:nvGrpSpPr>
            <p:grpSpPr>
              <a:xfrm>
                <a:off x="3890966" y="2348791"/>
                <a:ext cx="1344612" cy="2033588"/>
                <a:chOff x="3967163" y="939800"/>
                <a:chExt cx="1344612" cy="2033588"/>
              </a:xfrm>
            </p:grpSpPr>
            <p:sp>
              <p:nvSpPr>
                <p:cNvPr id="182" name="Freeform 23"/>
                <p:cNvSpPr>
                  <a:spLocks/>
                </p:cNvSpPr>
                <p:nvPr/>
              </p:nvSpPr>
              <p:spPr bwMode="auto">
                <a:xfrm>
                  <a:off x="5291138" y="1447800"/>
                  <a:ext cx="20637" cy="1143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76"/>
                    </a:cxn>
                  </a:cxnLst>
                  <a:rect l="0" t="0" r="r" b="b"/>
                  <a:pathLst>
                    <a:path w="14" h="76">
                      <a:moveTo>
                        <a:pt x="0" y="0"/>
                      </a:moveTo>
                      <a:cubicBezTo>
                        <a:pt x="7" y="25"/>
                        <a:pt x="12" y="50"/>
                        <a:pt x="14" y="76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3" name="Freeform 24"/>
                <p:cNvSpPr>
                  <a:spLocks/>
                </p:cNvSpPr>
                <p:nvPr/>
              </p:nvSpPr>
              <p:spPr bwMode="auto">
                <a:xfrm>
                  <a:off x="5235575" y="1311275"/>
                  <a:ext cx="23812" cy="492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6" y="11"/>
                        <a:pt x="11" y="21"/>
                        <a:pt x="16" y="32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4" name="Freeform 25"/>
                <p:cNvSpPr>
                  <a:spLocks/>
                </p:cNvSpPr>
                <p:nvPr/>
              </p:nvSpPr>
              <p:spPr bwMode="auto">
                <a:xfrm>
                  <a:off x="4892675" y="1008063"/>
                  <a:ext cx="282575" cy="2127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8" y="141"/>
                    </a:cxn>
                  </a:cxnLst>
                  <a:rect l="0" t="0" r="r" b="b"/>
                  <a:pathLst>
                    <a:path w="188" h="141">
                      <a:moveTo>
                        <a:pt x="0" y="0"/>
                      </a:moveTo>
                      <a:cubicBezTo>
                        <a:pt x="75" y="29"/>
                        <a:pt x="140" y="78"/>
                        <a:pt x="188" y="14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5" name="Freeform 29"/>
                <p:cNvSpPr>
                  <a:spLocks/>
                </p:cNvSpPr>
                <p:nvPr/>
              </p:nvSpPr>
              <p:spPr bwMode="auto">
                <a:xfrm>
                  <a:off x="3990975" y="963613"/>
                  <a:ext cx="661987" cy="1985963"/>
                </a:xfrm>
                <a:custGeom>
                  <a:avLst/>
                  <a:gdLst/>
                  <a:ahLst/>
                  <a:cxnLst>
                    <a:cxn ang="0">
                      <a:pos x="441" y="0"/>
                    </a:cxn>
                    <a:cxn ang="0">
                      <a:pos x="0" y="441"/>
                    </a:cxn>
                    <a:cxn ang="0">
                      <a:pos x="0" y="1323"/>
                    </a:cxn>
                  </a:cxnLst>
                  <a:rect l="0" t="0" r="r" b="b"/>
                  <a:pathLst>
                    <a:path w="441" h="1323">
                      <a:moveTo>
                        <a:pt x="441" y="0"/>
                      </a:moveTo>
                      <a:cubicBezTo>
                        <a:pt x="197" y="0"/>
                        <a:pt x="0" y="198"/>
                        <a:pt x="0" y="441"/>
                      </a:cubicBezTo>
                      <a:cubicBezTo>
                        <a:pt x="0" y="1323"/>
                        <a:pt x="0" y="1323"/>
                        <a:pt x="0" y="1323"/>
                      </a:cubicBezTo>
                    </a:path>
                  </a:pathLst>
                </a:custGeom>
                <a:noFill/>
                <a:ln w="1270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6" name="Oval 30"/>
                <p:cNvSpPr>
                  <a:spLocks noChangeArrowheads="1"/>
                </p:cNvSpPr>
                <p:nvPr/>
              </p:nvSpPr>
              <p:spPr bwMode="auto">
                <a:xfrm>
                  <a:off x="4629150" y="939800"/>
                  <a:ext cx="47625" cy="4921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7" name="Oval 31"/>
                <p:cNvSpPr>
                  <a:spLocks noChangeArrowheads="1"/>
                </p:cNvSpPr>
                <p:nvPr/>
              </p:nvSpPr>
              <p:spPr bwMode="auto">
                <a:xfrm>
                  <a:off x="3967163" y="2924175"/>
                  <a:ext cx="49212" cy="4921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88" name="Dashed circle"/>
              <p:cNvSpPr/>
              <p:nvPr/>
            </p:nvSpPr>
            <p:spPr>
              <a:xfrm>
                <a:off x="4017962" y="3801415"/>
                <a:ext cx="1111254" cy="1111254"/>
              </a:xfrm>
              <a:prstGeom prst="ellips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0" name="Bar graph"/>
            <p:cNvGrpSpPr/>
            <p:nvPr/>
          </p:nvGrpSpPr>
          <p:grpSpPr>
            <a:xfrm>
              <a:off x="3830612" y="4374065"/>
              <a:ext cx="658462" cy="668933"/>
              <a:chOff x="2641601" y="1644650"/>
              <a:chExt cx="352425" cy="352426"/>
            </a:xfrm>
          </p:grpSpPr>
          <p:sp>
            <p:nvSpPr>
              <p:cNvPr id="261" name="Rectangle 260"/>
              <p:cNvSpPr>
                <a:spLocks noChangeArrowheads="1"/>
              </p:cNvSpPr>
              <p:nvPr/>
            </p:nvSpPr>
            <p:spPr bwMode="auto">
              <a:xfrm>
                <a:off x="2722563" y="1887538"/>
                <a:ext cx="38100" cy="1047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Rectangle 261"/>
              <p:cNvSpPr>
                <a:spLocks noChangeArrowheads="1"/>
              </p:cNvSpPr>
              <p:nvPr/>
            </p:nvSpPr>
            <p:spPr bwMode="auto">
              <a:xfrm>
                <a:off x="2874963" y="1784350"/>
                <a:ext cx="39688" cy="20796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62"/>
              <p:cNvSpPr>
                <a:spLocks noEditPoints="1"/>
              </p:cNvSpPr>
              <p:nvPr/>
            </p:nvSpPr>
            <p:spPr bwMode="auto">
              <a:xfrm>
                <a:off x="2641601" y="1779588"/>
                <a:ext cx="352425" cy="217488"/>
              </a:xfrm>
              <a:custGeom>
                <a:avLst/>
                <a:gdLst/>
                <a:ahLst/>
                <a:cxnLst>
                  <a:cxn ang="0">
                    <a:pos x="4" y="123"/>
                  </a:cxn>
                  <a:cxn ang="0">
                    <a:pos x="0" y="188"/>
                  </a:cxn>
                  <a:cxn ang="0">
                    <a:pos x="39" y="192"/>
                  </a:cxn>
                  <a:cxn ang="0">
                    <a:pos x="43" y="127"/>
                  </a:cxn>
                  <a:cxn ang="0">
                    <a:pos x="35" y="184"/>
                  </a:cxn>
                  <a:cxn ang="0">
                    <a:pos x="8" y="131"/>
                  </a:cxn>
                  <a:cxn ang="0">
                    <a:pos x="35" y="184"/>
                  </a:cxn>
                  <a:cxn ang="0">
                    <a:pos x="72" y="91"/>
                  </a:cxn>
                  <a:cxn ang="0">
                    <a:pos x="68" y="188"/>
                  </a:cxn>
                  <a:cxn ang="0">
                    <a:pos x="106" y="192"/>
                  </a:cxn>
                  <a:cxn ang="0">
                    <a:pos x="110" y="95"/>
                  </a:cxn>
                  <a:cxn ang="0">
                    <a:pos x="102" y="184"/>
                  </a:cxn>
                  <a:cxn ang="0">
                    <a:pos x="76" y="99"/>
                  </a:cxn>
                  <a:cxn ang="0">
                    <a:pos x="102" y="184"/>
                  </a:cxn>
                  <a:cxn ang="0">
                    <a:pos x="139" y="41"/>
                  </a:cxn>
                  <a:cxn ang="0">
                    <a:pos x="135" y="188"/>
                  </a:cxn>
                  <a:cxn ang="0">
                    <a:pos x="174" y="192"/>
                  </a:cxn>
                  <a:cxn ang="0">
                    <a:pos x="178" y="45"/>
                  </a:cxn>
                  <a:cxn ang="0">
                    <a:pos x="170" y="184"/>
                  </a:cxn>
                  <a:cxn ang="0">
                    <a:pos x="143" y="49"/>
                  </a:cxn>
                  <a:cxn ang="0">
                    <a:pos x="170" y="184"/>
                  </a:cxn>
                  <a:cxn ang="0">
                    <a:pos x="207" y="0"/>
                  </a:cxn>
                  <a:cxn ang="0">
                    <a:pos x="203" y="188"/>
                  </a:cxn>
                  <a:cxn ang="0">
                    <a:pos x="242" y="192"/>
                  </a:cxn>
                  <a:cxn ang="0">
                    <a:pos x="246" y="4"/>
                  </a:cxn>
                  <a:cxn ang="0">
                    <a:pos x="238" y="184"/>
                  </a:cxn>
                  <a:cxn ang="0">
                    <a:pos x="211" y="8"/>
                  </a:cxn>
                  <a:cxn ang="0">
                    <a:pos x="238" y="184"/>
                  </a:cxn>
                  <a:cxn ang="0">
                    <a:pos x="275" y="78"/>
                  </a:cxn>
                  <a:cxn ang="0">
                    <a:pos x="271" y="188"/>
                  </a:cxn>
                  <a:cxn ang="0">
                    <a:pos x="309" y="192"/>
                  </a:cxn>
                  <a:cxn ang="0">
                    <a:pos x="313" y="82"/>
                  </a:cxn>
                  <a:cxn ang="0">
                    <a:pos x="305" y="184"/>
                  </a:cxn>
                  <a:cxn ang="0">
                    <a:pos x="279" y="86"/>
                  </a:cxn>
                  <a:cxn ang="0">
                    <a:pos x="305" y="184"/>
                  </a:cxn>
                </a:cxnLst>
                <a:rect l="0" t="0" r="r" b="b"/>
                <a:pathLst>
                  <a:path w="313" h="192">
                    <a:moveTo>
                      <a:pt x="39" y="123"/>
                    </a:moveTo>
                    <a:cubicBezTo>
                      <a:pt x="4" y="123"/>
                      <a:pt x="4" y="123"/>
                      <a:pt x="4" y="123"/>
                    </a:cubicBezTo>
                    <a:cubicBezTo>
                      <a:pt x="2" y="123"/>
                      <a:pt x="0" y="125"/>
                      <a:pt x="0" y="127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39" y="192"/>
                      <a:pt x="39" y="192"/>
                      <a:pt x="39" y="192"/>
                    </a:cubicBezTo>
                    <a:cubicBezTo>
                      <a:pt x="41" y="192"/>
                      <a:pt x="43" y="190"/>
                      <a:pt x="43" y="188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5"/>
                      <a:pt x="41" y="123"/>
                      <a:pt x="39" y="123"/>
                    </a:cubicBezTo>
                    <a:close/>
                    <a:moveTo>
                      <a:pt x="35" y="184"/>
                    </a:moveTo>
                    <a:cubicBezTo>
                      <a:pt x="8" y="184"/>
                      <a:pt x="8" y="184"/>
                      <a:pt x="8" y="184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35" y="131"/>
                      <a:pt x="35" y="131"/>
                      <a:pt x="35" y="131"/>
                    </a:cubicBezTo>
                    <a:lnTo>
                      <a:pt x="35" y="184"/>
                    </a:lnTo>
                    <a:close/>
                    <a:moveTo>
                      <a:pt x="106" y="91"/>
                    </a:moveTo>
                    <a:cubicBezTo>
                      <a:pt x="72" y="91"/>
                      <a:pt x="72" y="91"/>
                      <a:pt x="72" y="91"/>
                    </a:cubicBezTo>
                    <a:cubicBezTo>
                      <a:pt x="70" y="91"/>
                      <a:pt x="68" y="92"/>
                      <a:pt x="68" y="95"/>
                    </a:cubicBezTo>
                    <a:cubicBezTo>
                      <a:pt x="68" y="188"/>
                      <a:pt x="68" y="188"/>
                      <a:pt x="68" y="188"/>
                    </a:cubicBezTo>
                    <a:cubicBezTo>
                      <a:pt x="68" y="190"/>
                      <a:pt x="70" y="192"/>
                      <a:pt x="72" y="192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09" y="192"/>
                      <a:pt x="110" y="190"/>
                      <a:pt x="110" y="188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2"/>
                      <a:pt x="109" y="91"/>
                      <a:pt x="106" y="91"/>
                    </a:cubicBezTo>
                    <a:close/>
                    <a:moveTo>
                      <a:pt x="102" y="184"/>
                    </a:moveTo>
                    <a:cubicBezTo>
                      <a:pt x="76" y="184"/>
                      <a:pt x="76" y="184"/>
                      <a:pt x="76" y="184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102" y="99"/>
                      <a:pt x="102" y="99"/>
                      <a:pt x="102" y="99"/>
                    </a:cubicBezTo>
                    <a:lnTo>
                      <a:pt x="102" y="184"/>
                    </a:lnTo>
                    <a:close/>
                    <a:moveTo>
                      <a:pt x="174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7" y="41"/>
                      <a:pt x="135" y="43"/>
                      <a:pt x="135" y="45"/>
                    </a:cubicBezTo>
                    <a:cubicBezTo>
                      <a:pt x="135" y="188"/>
                      <a:pt x="135" y="188"/>
                      <a:pt x="135" y="188"/>
                    </a:cubicBezTo>
                    <a:cubicBezTo>
                      <a:pt x="135" y="190"/>
                      <a:pt x="137" y="192"/>
                      <a:pt x="139" y="192"/>
                    </a:cubicBezTo>
                    <a:cubicBezTo>
                      <a:pt x="174" y="192"/>
                      <a:pt x="174" y="192"/>
                      <a:pt x="174" y="192"/>
                    </a:cubicBezTo>
                    <a:cubicBezTo>
                      <a:pt x="176" y="192"/>
                      <a:pt x="178" y="190"/>
                      <a:pt x="178" y="188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3"/>
                      <a:pt x="176" y="41"/>
                      <a:pt x="174" y="41"/>
                    </a:cubicBezTo>
                    <a:close/>
                    <a:moveTo>
                      <a:pt x="170" y="184"/>
                    </a:moveTo>
                    <a:cubicBezTo>
                      <a:pt x="143" y="184"/>
                      <a:pt x="143" y="184"/>
                      <a:pt x="143" y="184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70" y="49"/>
                      <a:pt x="170" y="49"/>
                      <a:pt x="170" y="49"/>
                    </a:cubicBezTo>
                    <a:lnTo>
                      <a:pt x="170" y="184"/>
                    </a:lnTo>
                    <a:close/>
                    <a:moveTo>
                      <a:pt x="242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5" y="0"/>
                      <a:pt x="203" y="2"/>
                      <a:pt x="203" y="4"/>
                    </a:cubicBezTo>
                    <a:cubicBezTo>
                      <a:pt x="203" y="188"/>
                      <a:pt x="203" y="188"/>
                      <a:pt x="203" y="188"/>
                    </a:cubicBezTo>
                    <a:cubicBezTo>
                      <a:pt x="203" y="190"/>
                      <a:pt x="205" y="192"/>
                      <a:pt x="207" y="192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44" y="192"/>
                      <a:pt x="246" y="190"/>
                      <a:pt x="246" y="188"/>
                    </a:cubicBezTo>
                    <a:cubicBezTo>
                      <a:pt x="246" y="4"/>
                      <a:pt x="246" y="4"/>
                      <a:pt x="246" y="4"/>
                    </a:cubicBezTo>
                    <a:cubicBezTo>
                      <a:pt x="246" y="2"/>
                      <a:pt x="244" y="0"/>
                      <a:pt x="242" y="0"/>
                    </a:cubicBezTo>
                    <a:close/>
                    <a:moveTo>
                      <a:pt x="238" y="184"/>
                    </a:moveTo>
                    <a:cubicBezTo>
                      <a:pt x="211" y="184"/>
                      <a:pt x="211" y="184"/>
                      <a:pt x="211" y="184"/>
                    </a:cubicBezTo>
                    <a:cubicBezTo>
                      <a:pt x="211" y="8"/>
                      <a:pt x="211" y="8"/>
                      <a:pt x="211" y="8"/>
                    </a:cubicBezTo>
                    <a:cubicBezTo>
                      <a:pt x="238" y="8"/>
                      <a:pt x="238" y="8"/>
                      <a:pt x="238" y="8"/>
                    </a:cubicBezTo>
                    <a:lnTo>
                      <a:pt x="238" y="184"/>
                    </a:lnTo>
                    <a:close/>
                    <a:moveTo>
                      <a:pt x="309" y="78"/>
                    </a:moveTo>
                    <a:cubicBezTo>
                      <a:pt x="275" y="78"/>
                      <a:pt x="275" y="78"/>
                      <a:pt x="275" y="78"/>
                    </a:cubicBezTo>
                    <a:cubicBezTo>
                      <a:pt x="272" y="78"/>
                      <a:pt x="271" y="79"/>
                      <a:pt x="271" y="82"/>
                    </a:cubicBezTo>
                    <a:cubicBezTo>
                      <a:pt x="271" y="188"/>
                      <a:pt x="271" y="188"/>
                      <a:pt x="271" y="188"/>
                    </a:cubicBezTo>
                    <a:cubicBezTo>
                      <a:pt x="271" y="190"/>
                      <a:pt x="272" y="192"/>
                      <a:pt x="275" y="192"/>
                    </a:cubicBezTo>
                    <a:cubicBezTo>
                      <a:pt x="309" y="192"/>
                      <a:pt x="309" y="192"/>
                      <a:pt x="309" y="192"/>
                    </a:cubicBezTo>
                    <a:cubicBezTo>
                      <a:pt x="311" y="192"/>
                      <a:pt x="313" y="190"/>
                      <a:pt x="313" y="188"/>
                    </a:cubicBezTo>
                    <a:cubicBezTo>
                      <a:pt x="313" y="82"/>
                      <a:pt x="313" y="82"/>
                      <a:pt x="313" y="82"/>
                    </a:cubicBezTo>
                    <a:cubicBezTo>
                      <a:pt x="313" y="79"/>
                      <a:pt x="311" y="78"/>
                      <a:pt x="309" y="78"/>
                    </a:cubicBezTo>
                    <a:close/>
                    <a:moveTo>
                      <a:pt x="305" y="184"/>
                    </a:moveTo>
                    <a:cubicBezTo>
                      <a:pt x="279" y="184"/>
                      <a:pt x="279" y="184"/>
                      <a:pt x="279" y="184"/>
                    </a:cubicBezTo>
                    <a:cubicBezTo>
                      <a:pt x="279" y="86"/>
                      <a:pt x="279" y="86"/>
                      <a:pt x="279" y="86"/>
                    </a:cubicBezTo>
                    <a:cubicBezTo>
                      <a:pt x="305" y="86"/>
                      <a:pt x="305" y="86"/>
                      <a:pt x="305" y="86"/>
                    </a:cubicBezTo>
                    <a:lnTo>
                      <a:pt x="305" y="18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2705101" y="1747838"/>
                <a:ext cx="74613" cy="101600"/>
              </a:xfrm>
              <a:custGeom>
                <a:avLst/>
                <a:gdLst/>
                <a:ahLst/>
                <a:cxnLst>
                  <a:cxn ang="0">
                    <a:pos x="65" y="55"/>
                  </a:cxn>
                  <a:cxn ang="0">
                    <a:pos x="59" y="55"/>
                  </a:cxn>
                  <a:cxn ang="0">
                    <a:pos x="37" y="76"/>
                  </a:cxn>
                  <a:cxn ang="0">
                    <a:pos x="37" y="4"/>
                  </a:cxn>
                  <a:cxn ang="0">
                    <a:pos x="33" y="0"/>
                  </a:cxn>
                  <a:cxn ang="0">
                    <a:pos x="29" y="4"/>
                  </a:cxn>
                  <a:cxn ang="0">
                    <a:pos x="29" y="76"/>
                  </a:cxn>
                  <a:cxn ang="0">
                    <a:pos x="7" y="55"/>
                  </a:cxn>
                  <a:cxn ang="0">
                    <a:pos x="2" y="55"/>
                  </a:cxn>
                  <a:cxn ang="0">
                    <a:pos x="2" y="60"/>
                  </a:cxn>
                  <a:cxn ang="0">
                    <a:pos x="30" y="89"/>
                  </a:cxn>
                  <a:cxn ang="0">
                    <a:pos x="32" y="90"/>
                  </a:cxn>
                  <a:cxn ang="0">
                    <a:pos x="33" y="90"/>
                  </a:cxn>
                  <a:cxn ang="0">
                    <a:pos x="35" y="90"/>
                  </a:cxn>
                  <a:cxn ang="0">
                    <a:pos x="36" y="89"/>
                  </a:cxn>
                  <a:cxn ang="0">
                    <a:pos x="65" y="60"/>
                  </a:cxn>
                  <a:cxn ang="0">
                    <a:pos x="65" y="55"/>
                  </a:cxn>
                </a:cxnLst>
                <a:rect l="0" t="0" r="r" b="b"/>
                <a:pathLst>
                  <a:path w="66" h="90">
                    <a:moveTo>
                      <a:pt x="65" y="55"/>
                    </a:moveTo>
                    <a:cubicBezTo>
                      <a:pt x="63" y="53"/>
                      <a:pt x="60" y="53"/>
                      <a:pt x="59" y="55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1" y="0"/>
                      <a:pt x="29" y="2"/>
                      <a:pt x="29" y="4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6" y="53"/>
                      <a:pt x="3" y="53"/>
                      <a:pt x="2" y="55"/>
                    </a:cubicBezTo>
                    <a:cubicBezTo>
                      <a:pt x="0" y="56"/>
                      <a:pt x="0" y="59"/>
                      <a:pt x="2" y="60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1" y="89"/>
                      <a:pt x="32" y="90"/>
                    </a:cubicBezTo>
                    <a:cubicBezTo>
                      <a:pt x="32" y="90"/>
                      <a:pt x="33" y="90"/>
                      <a:pt x="33" y="90"/>
                    </a:cubicBezTo>
                    <a:cubicBezTo>
                      <a:pt x="34" y="90"/>
                      <a:pt x="34" y="90"/>
                      <a:pt x="35" y="90"/>
                    </a:cubicBezTo>
                    <a:cubicBezTo>
                      <a:pt x="35" y="89"/>
                      <a:pt x="36" y="89"/>
                      <a:pt x="36" y="89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6" y="59"/>
                      <a:pt x="66" y="56"/>
                      <a:pt x="65" y="5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2857501" y="1644650"/>
                <a:ext cx="73025" cy="93663"/>
              </a:xfrm>
              <a:custGeom>
                <a:avLst/>
                <a:gdLst/>
                <a:ahLst/>
                <a:cxnLst>
                  <a:cxn ang="0">
                    <a:pos x="64" y="29"/>
                  </a:cxn>
                  <a:cxn ang="0">
                    <a:pos x="36" y="1"/>
                  </a:cxn>
                  <a:cxn ang="0">
                    <a:pos x="34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1" y="29"/>
                  </a:cxn>
                  <a:cxn ang="0">
                    <a:pos x="1" y="35"/>
                  </a:cxn>
                  <a:cxn ang="0">
                    <a:pos x="7" y="35"/>
                  </a:cxn>
                  <a:cxn ang="0">
                    <a:pos x="29" y="13"/>
                  </a:cxn>
                  <a:cxn ang="0">
                    <a:pos x="29" y="79"/>
                  </a:cxn>
                  <a:cxn ang="0">
                    <a:pos x="33" y="83"/>
                  </a:cxn>
                  <a:cxn ang="0">
                    <a:pos x="37" y="79"/>
                  </a:cxn>
                  <a:cxn ang="0">
                    <a:pos x="37" y="13"/>
                  </a:cxn>
                  <a:cxn ang="0">
                    <a:pos x="59" y="35"/>
                  </a:cxn>
                  <a:cxn ang="0">
                    <a:pos x="64" y="35"/>
                  </a:cxn>
                  <a:cxn ang="0">
                    <a:pos x="64" y="29"/>
                  </a:cxn>
                </a:cxnLst>
                <a:rect l="0" t="0" r="r" b="b"/>
                <a:pathLst>
                  <a:path w="66" h="83">
                    <a:moveTo>
                      <a:pt x="64" y="29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0" y="0"/>
                      <a:pt x="30" y="1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1" y="35"/>
                    </a:cubicBezTo>
                    <a:cubicBezTo>
                      <a:pt x="3" y="37"/>
                      <a:pt x="6" y="37"/>
                      <a:pt x="7" y="35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81"/>
                      <a:pt x="31" y="83"/>
                      <a:pt x="33" y="83"/>
                    </a:cubicBezTo>
                    <a:cubicBezTo>
                      <a:pt x="35" y="83"/>
                      <a:pt x="37" y="81"/>
                      <a:pt x="37" y="79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0" y="37"/>
                      <a:pt x="63" y="37"/>
                      <a:pt x="64" y="35"/>
                    </a:cubicBezTo>
                    <a:cubicBezTo>
                      <a:pt x="66" y="33"/>
                      <a:pt x="66" y="31"/>
                      <a:pt x="64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7" name="Workflow structure"/>
            <p:cNvGrpSpPr/>
            <p:nvPr/>
          </p:nvGrpSpPr>
          <p:grpSpPr>
            <a:xfrm>
              <a:off x="2378864" y="5277738"/>
              <a:ext cx="734707" cy="599534"/>
              <a:chOff x="6151578" y="2184402"/>
              <a:chExt cx="352426" cy="273050"/>
            </a:xfrm>
          </p:grpSpPr>
          <p:sp>
            <p:nvSpPr>
              <p:cNvPr id="268" name="Freeform 188"/>
              <p:cNvSpPr>
                <a:spLocks/>
              </p:cNvSpPr>
              <p:nvPr/>
            </p:nvSpPr>
            <p:spPr bwMode="auto">
              <a:xfrm>
                <a:off x="6438916" y="2290764"/>
                <a:ext cx="60325" cy="587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7"/>
                  </a:cxn>
                  <a:cxn ang="0">
                    <a:pos x="0" y="19"/>
                  </a:cxn>
                </a:cxnLst>
                <a:rect l="0" t="0" r="r" b="b"/>
                <a:pathLst>
                  <a:path w="38" h="37">
                    <a:moveTo>
                      <a:pt x="0" y="19"/>
                    </a:moveTo>
                    <a:lnTo>
                      <a:pt x="19" y="0"/>
                    </a:lnTo>
                    <a:lnTo>
                      <a:pt x="38" y="19"/>
                    </a:lnTo>
                    <a:lnTo>
                      <a:pt x="19" y="3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Rectangle 189"/>
              <p:cNvSpPr>
                <a:spLocks noChangeArrowheads="1"/>
              </p:cNvSpPr>
              <p:nvPr/>
            </p:nvSpPr>
            <p:spPr bwMode="auto">
              <a:xfrm>
                <a:off x="6288103" y="2298702"/>
                <a:ext cx="74613" cy="428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Rectangle 190"/>
              <p:cNvSpPr>
                <a:spLocks noChangeArrowheads="1"/>
              </p:cNvSpPr>
              <p:nvPr/>
            </p:nvSpPr>
            <p:spPr bwMode="auto">
              <a:xfrm>
                <a:off x="6288103" y="2189164"/>
                <a:ext cx="74613" cy="428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Oval 191"/>
              <p:cNvSpPr>
                <a:spLocks noChangeArrowheads="1"/>
              </p:cNvSpPr>
              <p:nvPr/>
            </p:nvSpPr>
            <p:spPr bwMode="auto">
              <a:xfrm>
                <a:off x="6448441" y="2203452"/>
                <a:ext cx="41275" cy="4127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92"/>
              <p:cNvSpPr>
                <a:spLocks noEditPoints="1"/>
              </p:cNvSpPr>
              <p:nvPr/>
            </p:nvSpPr>
            <p:spPr bwMode="auto">
              <a:xfrm>
                <a:off x="6151578" y="2184402"/>
                <a:ext cx="352426" cy="273050"/>
              </a:xfrm>
              <a:custGeom>
                <a:avLst/>
                <a:gdLst/>
                <a:ahLst/>
                <a:cxnLst>
                  <a:cxn ang="0">
                    <a:pos x="286" y="93"/>
                  </a:cxn>
                  <a:cxn ang="0">
                    <a:pos x="298" y="51"/>
                  </a:cxn>
                  <a:cxn ang="0">
                    <a:pos x="298" y="20"/>
                  </a:cxn>
                  <a:cxn ang="0">
                    <a:pos x="260" y="36"/>
                  </a:cxn>
                  <a:cxn ang="0">
                    <a:pos x="278" y="58"/>
                  </a:cxn>
                  <a:cxn ang="0">
                    <a:pos x="254" y="117"/>
                  </a:cxn>
                  <a:cxn ang="0">
                    <a:pos x="237" y="23"/>
                  </a:cxn>
                  <a:cxn ang="0">
                    <a:pos x="192" y="19"/>
                  </a:cxn>
                  <a:cxn ang="0">
                    <a:pos x="188" y="0"/>
                  </a:cxn>
                  <a:cxn ang="0">
                    <a:pos x="118" y="4"/>
                  </a:cxn>
                  <a:cxn ang="0">
                    <a:pos x="78" y="19"/>
                  </a:cxn>
                  <a:cxn ang="0">
                    <a:pos x="74" y="117"/>
                  </a:cxn>
                  <a:cxn ang="0">
                    <a:pos x="45" y="102"/>
                  </a:cxn>
                  <a:cxn ang="0">
                    <a:pos x="4" y="98"/>
                  </a:cxn>
                  <a:cxn ang="0">
                    <a:pos x="0" y="140"/>
                  </a:cxn>
                  <a:cxn ang="0">
                    <a:pos x="41" y="144"/>
                  </a:cxn>
                  <a:cxn ang="0">
                    <a:pos x="45" y="125"/>
                  </a:cxn>
                  <a:cxn ang="0">
                    <a:pos x="74" y="219"/>
                  </a:cxn>
                  <a:cxn ang="0">
                    <a:pos x="118" y="223"/>
                  </a:cxn>
                  <a:cxn ang="0">
                    <a:pos x="122" y="242"/>
                  </a:cxn>
                  <a:cxn ang="0">
                    <a:pos x="192" y="238"/>
                  </a:cxn>
                  <a:cxn ang="0">
                    <a:pos x="233" y="223"/>
                  </a:cxn>
                  <a:cxn ang="0">
                    <a:pos x="237" y="125"/>
                  </a:cxn>
                  <a:cxn ang="0">
                    <a:pos x="279" y="150"/>
                  </a:cxn>
                  <a:cxn ang="0">
                    <a:pos x="312" y="124"/>
                  </a:cxn>
                  <a:cxn ang="0">
                    <a:pos x="37" y="136"/>
                  </a:cxn>
                  <a:cxn ang="0">
                    <a:pos x="8" y="106"/>
                  </a:cxn>
                  <a:cxn ang="0">
                    <a:pos x="37" y="136"/>
                  </a:cxn>
                  <a:cxn ang="0">
                    <a:pos x="184" y="8"/>
                  </a:cxn>
                  <a:cxn ang="0">
                    <a:pos x="126" y="38"/>
                  </a:cxn>
                  <a:cxn ang="0">
                    <a:pos x="82" y="27"/>
                  </a:cxn>
                  <a:cxn ang="0">
                    <a:pos x="118" y="42"/>
                  </a:cxn>
                  <a:cxn ang="0">
                    <a:pos x="188" y="46"/>
                  </a:cxn>
                  <a:cxn ang="0">
                    <a:pos x="192" y="27"/>
                  </a:cxn>
                  <a:cxn ang="0">
                    <a:pos x="229" y="117"/>
                  </a:cxn>
                  <a:cxn ang="0">
                    <a:pos x="192" y="102"/>
                  </a:cxn>
                  <a:cxn ang="0">
                    <a:pos x="122" y="98"/>
                  </a:cxn>
                  <a:cxn ang="0">
                    <a:pos x="118" y="117"/>
                  </a:cxn>
                  <a:cxn ang="0">
                    <a:pos x="82" y="27"/>
                  </a:cxn>
                  <a:cxn ang="0">
                    <a:pos x="184" y="106"/>
                  </a:cxn>
                  <a:cxn ang="0">
                    <a:pos x="126" y="136"/>
                  </a:cxn>
                  <a:cxn ang="0">
                    <a:pos x="184" y="234"/>
                  </a:cxn>
                  <a:cxn ang="0">
                    <a:pos x="126" y="204"/>
                  </a:cxn>
                  <a:cxn ang="0">
                    <a:pos x="184" y="234"/>
                  </a:cxn>
                  <a:cxn ang="0">
                    <a:pos x="192" y="215"/>
                  </a:cxn>
                  <a:cxn ang="0">
                    <a:pos x="188" y="196"/>
                  </a:cxn>
                  <a:cxn ang="0">
                    <a:pos x="118" y="200"/>
                  </a:cxn>
                  <a:cxn ang="0">
                    <a:pos x="82" y="215"/>
                  </a:cxn>
                  <a:cxn ang="0">
                    <a:pos x="118" y="125"/>
                  </a:cxn>
                  <a:cxn ang="0">
                    <a:pos x="122" y="144"/>
                  </a:cxn>
                  <a:cxn ang="0">
                    <a:pos x="192" y="140"/>
                  </a:cxn>
                  <a:cxn ang="0">
                    <a:pos x="229" y="125"/>
                  </a:cxn>
                  <a:cxn ang="0">
                    <a:pos x="268" y="36"/>
                  </a:cxn>
                  <a:cxn ang="0">
                    <a:pos x="292" y="26"/>
                  </a:cxn>
                  <a:cxn ang="0">
                    <a:pos x="292" y="46"/>
                  </a:cxn>
                  <a:cxn ang="0">
                    <a:pos x="272" y="46"/>
                  </a:cxn>
                  <a:cxn ang="0">
                    <a:pos x="261" y="121"/>
                  </a:cxn>
                  <a:cxn ang="0">
                    <a:pos x="303" y="121"/>
                  </a:cxn>
                  <a:cxn ang="0">
                    <a:pos x="261" y="121"/>
                  </a:cxn>
                </a:cxnLst>
                <a:rect l="0" t="0" r="r" b="b"/>
                <a:pathLst>
                  <a:path w="313" h="242">
                    <a:moveTo>
                      <a:pt x="312" y="118"/>
                    </a:moveTo>
                    <a:cubicBezTo>
                      <a:pt x="286" y="93"/>
                      <a:pt x="286" y="93"/>
                      <a:pt x="286" y="93"/>
                    </a:cubicBezTo>
                    <a:cubicBezTo>
                      <a:pt x="286" y="58"/>
                      <a:pt x="286" y="58"/>
                      <a:pt x="286" y="58"/>
                    </a:cubicBezTo>
                    <a:cubicBezTo>
                      <a:pt x="291" y="57"/>
                      <a:pt x="295" y="55"/>
                      <a:pt x="298" y="51"/>
                    </a:cubicBezTo>
                    <a:cubicBezTo>
                      <a:pt x="302" y="47"/>
                      <a:pt x="305" y="42"/>
                      <a:pt x="305" y="36"/>
                    </a:cubicBezTo>
                    <a:cubicBezTo>
                      <a:pt x="305" y="30"/>
                      <a:pt x="302" y="24"/>
                      <a:pt x="298" y="20"/>
                    </a:cubicBezTo>
                    <a:cubicBezTo>
                      <a:pt x="294" y="16"/>
                      <a:pt x="288" y="13"/>
                      <a:pt x="282" y="13"/>
                    </a:cubicBezTo>
                    <a:cubicBezTo>
                      <a:pt x="270" y="13"/>
                      <a:pt x="260" y="23"/>
                      <a:pt x="260" y="36"/>
                    </a:cubicBezTo>
                    <a:cubicBezTo>
                      <a:pt x="260" y="42"/>
                      <a:pt x="262" y="47"/>
                      <a:pt x="266" y="51"/>
                    </a:cubicBezTo>
                    <a:cubicBezTo>
                      <a:pt x="270" y="55"/>
                      <a:pt x="274" y="57"/>
                      <a:pt x="278" y="58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54" y="117"/>
                      <a:pt x="254" y="117"/>
                      <a:pt x="254" y="117"/>
                    </a:cubicBezTo>
                    <a:cubicBezTo>
                      <a:pt x="237" y="117"/>
                      <a:pt x="237" y="117"/>
                      <a:pt x="237" y="117"/>
                    </a:cubicBezTo>
                    <a:cubicBezTo>
                      <a:pt x="237" y="23"/>
                      <a:pt x="237" y="23"/>
                      <a:pt x="237" y="23"/>
                    </a:cubicBezTo>
                    <a:cubicBezTo>
                      <a:pt x="237" y="21"/>
                      <a:pt x="235" y="19"/>
                      <a:pt x="233" y="19"/>
                    </a:cubicBezTo>
                    <a:cubicBezTo>
                      <a:pt x="192" y="19"/>
                      <a:pt x="192" y="19"/>
                      <a:pt x="192" y="19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0"/>
                      <a:pt x="118" y="2"/>
                      <a:pt x="118" y="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5" y="19"/>
                      <a:pt x="74" y="21"/>
                      <a:pt x="74" y="23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0"/>
                      <a:pt x="44" y="98"/>
                      <a:pt x="41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8"/>
                      <a:pt x="0" y="100"/>
                      <a:pt x="0" y="10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2"/>
                      <a:pt x="2" y="144"/>
                      <a:pt x="4" y="144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4" y="144"/>
                      <a:pt x="45" y="142"/>
                      <a:pt x="45" y="140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4" y="219"/>
                      <a:pt x="74" y="219"/>
                      <a:pt x="74" y="219"/>
                    </a:cubicBezTo>
                    <a:cubicBezTo>
                      <a:pt x="74" y="221"/>
                      <a:pt x="75" y="223"/>
                      <a:pt x="78" y="223"/>
                    </a:cubicBezTo>
                    <a:cubicBezTo>
                      <a:pt x="118" y="223"/>
                      <a:pt x="118" y="223"/>
                      <a:pt x="118" y="223"/>
                    </a:cubicBezTo>
                    <a:cubicBezTo>
                      <a:pt x="118" y="238"/>
                      <a:pt x="118" y="238"/>
                      <a:pt x="118" y="238"/>
                    </a:cubicBezTo>
                    <a:cubicBezTo>
                      <a:pt x="118" y="240"/>
                      <a:pt x="120" y="242"/>
                      <a:pt x="122" y="242"/>
                    </a:cubicBezTo>
                    <a:cubicBezTo>
                      <a:pt x="188" y="242"/>
                      <a:pt x="188" y="242"/>
                      <a:pt x="188" y="242"/>
                    </a:cubicBezTo>
                    <a:cubicBezTo>
                      <a:pt x="190" y="242"/>
                      <a:pt x="192" y="240"/>
                      <a:pt x="192" y="238"/>
                    </a:cubicBezTo>
                    <a:cubicBezTo>
                      <a:pt x="192" y="223"/>
                      <a:pt x="192" y="223"/>
                      <a:pt x="192" y="223"/>
                    </a:cubicBezTo>
                    <a:cubicBezTo>
                      <a:pt x="233" y="223"/>
                      <a:pt x="233" y="223"/>
                      <a:pt x="233" y="223"/>
                    </a:cubicBezTo>
                    <a:cubicBezTo>
                      <a:pt x="235" y="223"/>
                      <a:pt x="237" y="221"/>
                      <a:pt x="237" y="219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81" y="152"/>
                      <a:pt x="283" y="152"/>
                      <a:pt x="285" y="150"/>
                    </a:cubicBezTo>
                    <a:cubicBezTo>
                      <a:pt x="312" y="124"/>
                      <a:pt x="312" y="124"/>
                      <a:pt x="312" y="124"/>
                    </a:cubicBezTo>
                    <a:cubicBezTo>
                      <a:pt x="313" y="122"/>
                      <a:pt x="313" y="120"/>
                      <a:pt x="312" y="118"/>
                    </a:cubicBezTo>
                    <a:close/>
                    <a:moveTo>
                      <a:pt x="37" y="136"/>
                    </a:moveTo>
                    <a:cubicBezTo>
                      <a:pt x="8" y="136"/>
                      <a:pt x="8" y="136"/>
                      <a:pt x="8" y="13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37" y="106"/>
                      <a:pt x="37" y="106"/>
                      <a:pt x="37" y="106"/>
                    </a:cubicBezTo>
                    <a:lnTo>
                      <a:pt x="37" y="136"/>
                    </a:lnTo>
                    <a:close/>
                    <a:moveTo>
                      <a:pt x="126" y="8"/>
                    </a:move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38"/>
                      <a:pt x="184" y="38"/>
                      <a:pt x="184" y="38"/>
                    </a:cubicBezTo>
                    <a:cubicBezTo>
                      <a:pt x="126" y="38"/>
                      <a:pt x="126" y="38"/>
                      <a:pt x="126" y="38"/>
                    </a:cubicBezTo>
                    <a:lnTo>
                      <a:pt x="126" y="8"/>
                    </a:lnTo>
                    <a:close/>
                    <a:moveTo>
                      <a:pt x="82" y="27"/>
                    </a:moveTo>
                    <a:cubicBezTo>
                      <a:pt x="118" y="27"/>
                      <a:pt x="118" y="27"/>
                      <a:pt x="118" y="27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44"/>
                      <a:pt x="120" y="46"/>
                      <a:pt x="122" y="46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90" y="46"/>
                      <a:pt x="192" y="44"/>
                      <a:pt x="192" y="42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92" y="102"/>
                      <a:pt x="192" y="102"/>
                      <a:pt x="192" y="102"/>
                    </a:cubicBezTo>
                    <a:cubicBezTo>
                      <a:pt x="192" y="100"/>
                      <a:pt x="190" y="98"/>
                      <a:pt x="188" y="98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0" y="98"/>
                      <a:pt x="118" y="100"/>
                      <a:pt x="118" y="102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82" y="117"/>
                      <a:pt x="82" y="117"/>
                      <a:pt x="82" y="117"/>
                    </a:cubicBezTo>
                    <a:lnTo>
                      <a:pt x="82" y="27"/>
                    </a:lnTo>
                    <a:close/>
                    <a:moveTo>
                      <a:pt x="126" y="106"/>
                    </a:move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36"/>
                      <a:pt x="184" y="136"/>
                      <a:pt x="184" y="136"/>
                    </a:cubicBezTo>
                    <a:cubicBezTo>
                      <a:pt x="126" y="136"/>
                      <a:pt x="126" y="136"/>
                      <a:pt x="126" y="136"/>
                    </a:cubicBezTo>
                    <a:lnTo>
                      <a:pt x="126" y="106"/>
                    </a:lnTo>
                    <a:close/>
                    <a:moveTo>
                      <a:pt x="184" y="234"/>
                    </a:move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84" y="204"/>
                      <a:pt x="184" y="204"/>
                      <a:pt x="184" y="204"/>
                    </a:cubicBezTo>
                    <a:lnTo>
                      <a:pt x="184" y="234"/>
                    </a:lnTo>
                    <a:close/>
                    <a:moveTo>
                      <a:pt x="229" y="215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2" y="198"/>
                      <a:pt x="190" y="196"/>
                      <a:pt x="188" y="196"/>
                    </a:cubicBezTo>
                    <a:cubicBezTo>
                      <a:pt x="122" y="196"/>
                      <a:pt x="122" y="196"/>
                      <a:pt x="122" y="196"/>
                    </a:cubicBezTo>
                    <a:cubicBezTo>
                      <a:pt x="120" y="196"/>
                      <a:pt x="118" y="198"/>
                      <a:pt x="118" y="200"/>
                    </a:cubicBezTo>
                    <a:cubicBezTo>
                      <a:pt x="118" y="215"/>
                      <a:pt x="118" y="215"/>
                      <a:pt x="118" y="215"/>
                    </a:cubicBezTo>
                    <a:cubicBezTo>
                      <a:pt x="82" y="215"/>
                      <a:pt x="82" y="215"/>
                      <a:pt x="82" y="21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2"/>
                      <a:pt x="120" y="144"/>
                      <a:pt x="122" y="144"/>
                    </a:cubicBezTo>
                    <a:cubicBezTo>
                      <a:pt x="188" y="144"/>
                      <a:pt x="188" y="144"/>
                      <a:pt x="188" y="144"/>
                    </a:cubicBezTo>
                    <a:cubicBezTo>
                      <a:pt x="190" y="144"/>
                      <a:pt x="192" y="142"/>
                      <a:pt x="192" y="140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29" y="125"/>
                      <a:pt x="229" y="125"/>
                      <a:pt x="229" y="125"/>
                    </a:cubicBezTo>
                    <a:lnTo>
                      <a:pt x="229" y="215"/>
                    </a:lnTo>
                    <a:close/>
                    <a:moveTo>
                      <a:pt x="268" y="36"/>
                    </a:moveTo>
                    <a:cubicBezTo>
                      <a:pt x="268" y="28"/>
                      <a:pt x="274" y="21"/>
                      <a:pt x="282" y="21"/>
                    </a:cubicBezTo>
                    <a:cubicBezTo>
                      <a:pt x="286" y="21"/>
                      <a:pt x="290" y="23"/>
                      <a:pt x="292" y="26"/>
                    </a:cubicBezTo>
                    <a:cubicBezTo>
                      <a:pt x="295" y="28"/>
                      <a:pt x="297" y="32"/>
                      <a:pt x="297" y="36"/>
                    </a:cubicBezTo>
                    <a:cubicBezTo>
                      <a:pt x="297" y="39"/>
                      <a:pt x="295" y="43"/>
                      <a:pt x="292" y="46"/>
                    </a:cubicBezTo>
                    <a:cubicBezTo>
                      <a:pt x="290" y="48"/>
                      <a:pt x="286" y="50"/>
                      <a:pt x="282" y="50"/>
                    </a:cubicBezTo>
                    <a:cubicBezTo>
                      <a:pt x="278" y="50"/>
                      <a:pt x="275" y="48"/>
                      <a:pt x="272" y="46"/>
                    </a:cubicBezTo>
                    <a:cubicBezTo>
                      <a:pt x="269" y="43"/>
                      <a:pt x="268" y="39"/>
                      <a:pt x="268" y="36"/>
                    </a:cubicBezTo>
                    <a:close/>
                    <a:moveTo>
                      <a:pt x="261" y="121"/>
                    </a:moveTo>
                    <a:cubicBezTo>
                      <a:pt x="282" y="100"/>
                      <a:pt x="282" y="100"/>
                      <a:pt x="282" y="100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282" y="142"/>
                      <a:pt x="282" y="142"/>
                      <a:pt x="282" y="142"/>
                    </a:cubicBezTo>
                    <a:lnTo>
                      <a:pt x="261" y="1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7" name="Arrow with gear"/>
            <p:cNvGrpSpPr/>
            <p:nvPr/>
          </p:nvGrpSpPr>
          <p:grpSpPr>
            <a:xfrm>
              <a:off x="5248432" y="5226819"/>
              <a:ext cx="660764" cy="625653"/>
              <a:chOff x="6069013" y="2351088"/>
              <a:chExt cx="465138" cy="465138"/>
            </a:xfrm>
          </p:grpSpPr>
          <p:sp>
            <p:nvSpPr>
              <p:cNvPr id="278" name="Oval 74"/>
              <p:cNvSpPr>
                <a:spLocks noChangeArrowheads="1"/>
              </p:cNvSpPr>
              <p:nvPr/>
            </p:nvSpPr>
            <p:spPr bwMode="auto">
              <a:xfrm>
                <a:off x="6208713" y="2490788"/>
                <a:ext cx="187325" cy="185738"/>
              </a:xfrm>
              <a:prstGeom prst="ellipse">
                <a:avLst/>
              </a:pr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75"/>
              <p:cNvSpPr>
                <a:spLocks/>
              </p:cNvSpPr>
              <p:nvPr/>
            </p:nvSpPr>
            <p:spPr bwMode="auto">
              <a:xfrm>
                <a:off x="6169025" y="2451100"/>
                <a:ext cx="133350" cy="133350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101" y="0"/>
                  </a:cxn>
                </a:cxnLst>
                <a:rect l="0" t="0" r="r" b="b"/>
                <a:pathLst>
                  <a:path w="101" h="101">
                    <a:moveTo>
                      <a:pt x="0" y="101"/>
                    </a:moveTo>
                    <a:cubicBezTo>
                      <a:pt x="0" y="45"/>
                      <a:pt x="45" y="0"/>
                      <a:pt x="101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76"/>
              <p:cNvSpPr>
                <a:spLocks/>
              </p:cNvSpPr>
              <p:nvPr/>
            </p:nvSpPr>
            <p:spPr bwMode="auto">
              <a:xfrm>
                <a:off x="6350000" y="2459038"/>
                <a:ext cx="381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8"/>
                  </a:cxn>
                </a:cxnLst>
                <a:rect l="0" t="0" r="r" b="b"/>
                <a:pathLst>
                  <a:path w="30" h="18">
                    <a:moveTo>
                      <a:pt x="0" y="0"/>
                    </a:moveTo>
                    <a:cubicBezTo>
                      <a:pt x="11" y="5"/>
                      <a:pt x="21" y="11"/>
                      <a:pt x="30" y="18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77"/>
              <p:cNvSpPr>
                <a:spLocks/>
              </p:cNvSpPr>
              <p:nvPr/>
            </p:nvSpPr>
            <p:spPr bwMode="auto">
              <a:xfrm>
                <a:off x="6069013" y="2351088"/>
                <a:ext cx="465138" cy="465138"/>
              </a:xfrm>
              <a:custGeom>
                <a:avLst/>
                <a:gdLst/>
                <a:ahLst/>
                <a:cxnLst>
                  <a:cxn ang="0">
                    <a:pos x="354" y="197"/>
                  </a:cxn>
                  <a:cxn ang="0">
                    <a:pos x="354" y="157"/>
                  </a:cxn>
                  <a:cxn ang="0">
                    <a:pos x="301" y="135"/>
                  </a:cxn>
                  <a:cxn ang="0">
                    <a:pos x="301" y="135"/>
                  </a:cxn>
                  <a:cxn ang="0">
                    <a:pos x="294" y="119"/>
                  </a:cxn>
                  <a:cxn ang="0">
                    <a:pos x="294" y="119"/>
                  </a:cxn>
                  <a:cxn ang="0">
                    <a:pos x="316" y="66"/>
                  </a:cxn>
                  <a:cxn ang="0">
                    <a:pos x="288" y="38"/>
                  </a:cxn>
                  <a:cxn ang="0">
                    <a:pos x="235" y="60"/>
                  </a:cxn>
                  <a:cxn ang="0">
                    <a:pos x="235" y="60"/>
                  </a:cxn>
                  <a:cxn ang="0">
                    <a:pos x="219" y="53"/>
                  </a:cxn>
                  <a:cxn ang="0">
                    <a:pos x="219" y="53"/>
                  </a:cxn>
                  <a:cxn ang="0">
                    <a:pos x="197" y="0"/>
                  </a:cxn>
                  <a:cxn ang="0">
                    <a:pos x="157" y="0"/>
                  </a:cxn>
                  <a:cxn ang="0">
                    <a:pos x="135" y="53"/>
                  </a:cxn>
                  <a:cxn ang="0">
                    <a:pos x="135" y="53"/>
                  </a:cxn>
                  <a:cxn ang="0">
                    <a:pos x="119" y="60"/>
                  </a:cxn>
                  <a:cxn ang="0">
                    <a:pos x="119" y="60"/>
                  </a:cxn>
                  <a:cxn ang="0">
                    <a:pos x="66" y="38"/>
                  </a:cxn>
                  <a:cxn ang="0">
                    <a:pos x="38" y="66"/>
                  </a:cxn>
                  <a:cxn ang="0">
                    <a:pos x="60" y="119"/>
                  </a:cxn>
                  <a:cxn ang="0">
                    <a:pos x="60" y="119"/>
                  </a:cxn>
                  <a:cxn ang="0">
                    <a:pos x="53" y="135"/>
                  </a:cxn>
                  <a:cxn ang="0">
                    <a:pos x="53" y="135"/>
                  </a:cxn>
                  <a:cxn ang="0">
                    <a:pos x="0" y="157"/>
                  </a:cxn>
                  <a:cxn ang="0">
                    <a:pos x="0" y="197"/>
                  </a:cxn>
                  <a:cxn ang="0">
                    <a:pos x="53" y="219"/>
                  </a:cxn>
                  <a:cxn ang="0">
                    <a:pos x="53" y="219"/>
                  </a:cxn>
                  <a:cxn ang="0">
                    <a:pos x="60" y="235"/>
                  </a:cxn>
                  <a:cxn ang="0">
                    <a:pos x="60" y="235"/>
                  </a:cxn>
                  <a:cxn ang="0">
                    <a:pos x="38" y="288"/>
                  </a:cxn>
                  <a:cxn ang="0">
                    <a:pos x="66" y="316"/>
                  </a:cxn>
                  <a:cxn ang="0">
                    <a:pos x="119" y="294"/>
                  </a:cxn>
                  <a:cxn ang="0">
                    <a:pos x="119" y="294"/>
                  </a:cxn>
                  <a:cxn ang="0">
                    <a:pos x="135" y="301"/>
                  </a:cxn>
                  <a:cxn ang="0">
                    <a:pos x="135" y="301"/>
                  </a:cxn>
                  <a:cxn ang="0">
                    <a:pos x="157" y="354"/>
                  </a:cxn>
                  <a:cxn ang="0">
                    <a:pos x="197" y="354"/>
                  </a:cxn>
                  <a:cxn ang="0">
                    <a:pos x="219" y="301"/>
                  </a:cxn>
                  <a:cxn ang="0">
                    <a:pos x="219" y="301"/>
                  </a:cxn>
                  <a:cxn ang="0">
                    <a:pos x="235" y="294"/>
                  </a:cxn>
                  <a:cxn ang="0">
                    <a:pos x="235" y="294"/>
                  </a:cxn>
                  <a:cxn ang="0">
                    <a:pos x="288" y="316"/>
                  </a:cxn>
                  <a:cxn ang="0">
                    <a:pos x="316" y="288"/>
                  </a:cxn>
                  <a:cxn ang="0">
                    <a:pos x="294" y="235"/>
                  </a:cxn>
                  <a:cxn ang="0">
                    <a:pos x="294" y="235"/>
                  </a:cxn>
                  <a:cxn ang="0">
                    <a:pos x="301" y="219"/>
                  </a:cxn>
                  <a:cxn ang="0">
                    <a:pos x="301" y="219"/>
                  </a:cxn>
                  <a:cxn ang="0">
                    <a:pos x="354" y="197"/>
                  </a:cxn>
                </a:cxnLst>
                <a:rect l="0" t="0" r="r" b="b"/>
                <a:pathLst>
                  <a:path w="354" h="354">
                    <a:moveTo>
                      <a:pt x="354" y="197"/>
                    </a:moveTo>
                    <a:cubicBezTo>
                      <a:pt x="354" y="157"/>
                      <a:pt x="354" y="157"/>
                      <a:pt x="354" y="157"/>
                    </a:cubicBezTo>
                    <a:cubicBezTo>
                      <a:pt x="340" y="157"/>
                      <a:pt x="306" y="153"/>
                      <a:pt x="301" y="135"/>
                    </a:cubicBezTo>
                    <a:cubicBezTo>
                      <a:pt x="301" y="135"/>
                      <a:pt x="301" y="135"/>
                      <a:pt x="301" y="135"/>
                    </a:cubicBezTo>
                    <a:cubicBezTo>
                      <a:pt x="299" y="130"/>
                      <a:pt x="297" y="124"/>
                      <a:pt x="294" y="119"/>
                    </a:cubicBezTo>
                    <a:cubicBezTo>
                      <a:pt x="294" y="119"/>
                      <a:pt x="294" y="119"/>
                      <a:pt x="294" y="119"/>
                    </a:cubicBezTo>
                    <a:cubicBezTo>
                      <a:pt x="285" y="103"/>
                      <a:pt x="306" y="76"/>
                      <a:pt x="316" y="66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78" y="48"/>
                      <a:pt x="251" y="69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30" y="57"/>
                      <a:pt x="224" y="55"/>
                      <a:pt x="219" y="53"/>
                    </a:cubicBezTo>
                    <a:cubicBezTo>
                      <a:pt x="219" y="53"/>
                      <a:pt x="219" y="53"/>
                      <a:pt x="219" y="53"/>
                    </a:cubicBezTo>
                    <a:cubicBezTo>
                      <a:pt x="201" y="48"/>
                      <a:pt x="197" y="14"/>
                      <a:pt x="19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14"/>
                      <a:pt x="153" y="48"/>
                      <a:pt x="135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0" y="55"/>
                      <a:pt x="124" y="57"/>
                      <a:pt x="119" y="60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03" y="69"/>
                      <a:pt x="76" y="48"/>
                      <a:pt x="66" y="38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48" y="76"/>
                      <a:pt x="69" y="103"/>
                      <a:pt x="60" y="119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57" y="124"/>
                      <a:pt x="55" y="130"/>
                      <a:pt x="53" y="13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48" y="153"/>
                      <a:pt x="14" y="157"/>
                      <a:pt x="0" y="157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14" y="197"/>
                      <a:pt x="48" y="201"/>
                      <a:pt x="53" y="21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55" y="224"/>
                      <a:pt x="57" y="230"/>
                      <a:pt x="60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9" y="251"/>
                      <a:pt x="48" y="278"/>
                      <a:pt x="38" y="288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76" y="306"/>
                      <a:pt x="103" y="285"/>
                      <a:pt x="119" y="294"/>
                    </a:cubicBezTo>
                    <a:cubicBezTo>
                      <a:pt x="119" y="294"/>
                      <a:pt x="119" y="294"/>
                      <a:pt x="119" y="294"/>
                    </a:cubicBezTo>
                    <a:cubicBezTo>
                      <a:pt x="124" y="297"/>
                      <a:pt x="130" y="299"/>
                      <a:pt x="135" y="301"/>
                    </a:cubicBezTo>
                    <a:cubicBezTo>
                      <a:pt x="135" y="301"/>
                      <a:pt x="135" y="301"/>
                      <a:pt x="135" y="301"/>
                    </a:cubicBezTo>
                    <a:cubicBezTo>
                      <a:pt x="153" y="306"/>
                      <a:pt x="157" y="340"/>
                      <a:pt x="157" y="354"/>
                    </a:cubicBezTo>
                    <a:cubicBezTo>
                      <a:pt x="197" y="354"/>
                      <a:pt x="197" y="354"/>
                      <a:pt x="197" y="354"/>
                    </a:cubicBezTo>
                    <a:cubicBezTo>
                      <a:pt x="197" y="340"/>
                      <a:pt x="201" y="306"/>
                      <a:pt x="219" y="301"/>
                    </a:cubicBezTo>
                    <a:cubicBezTo>
                      <a:pt x="219" y="301"/>
                      <a:pt x="219" y="301"/>
                      <a:pt x="219" y="301"/>
                    </a:cubicBezTo>
                    <a:cubicBezTo>
                      <a:pt x="224" y="299"/>
                      <a:pt x="230" y="297"/>
                      <a:pt x="235" y="294"/>
                    </a:cubicBezTo>
                    <a:cubicBezTo>
                      <a:pt x="235" y="294"/>
                      <a:pt x="235" y="294"/>
                      <a:pt x="235" y="294"/>
                    </a:cubicBezTo>
                    <a:cubicBezTo>
                      <a:pt x="251" y="285"/>
                      <a:pt x="278" y="306"/>
                      <a:pt x="288" y="316"/>
                    </a:cubicBezTo>
                    <a:cubicBezTo>
                      <a:pt x="316" y="288"/>
                      <a:pt x="316" y="288"/>
                      <a:pt x="316" y="288"/>
                    </a:cubicBezTo>
                    <a:cubicBezTo>
                      <a:pt x="306" y="278"/>
                      <a:pt x="285" y="251"/>
                      <a:pt x="294" y="235"/>
                    </a:cubicBezTo>
                    <a:cubicBezTo>
                      <a:pt x="294" y="235"/>
                      <a:pt x="294" y="235"/>
                      <a:pt x="294" y="235"/>
                    </a:cubicBezTo>
                    <a:cubicBezTo>
                      <a:pt x="297" y="230"/>
                      <a:pt x="299" y="224"/>
                      <a:pt x="301" y="219"/>
                    </a:cubicBezTo>
                    <a:cubicBezTo>
                      <a:pt x="301" y="219"/>
                      <a:pt x="301" y="219"/>
                      <a:pt x="301" y="219"/>
                    </a:cubicBezTo>
                    <a:cubicBezTo>
                      <a:pt x="306" y="201"/>
                      <a:pt x="340" y="197"/>
                      <a:pt x="354" y="19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247202" y="2332878"/>
            <a:ext cx="928487" cy="867297"/>
            <a:chOff x="534591" y="2616392"/>
            <a:chExt cx="653033" cy="66859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534591" y="2616392"/>
              <a:ext cx="653033" cy="66859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3" name="Picture 2" descr="M:\управление\Отделы\Экономический отдел\БЮДЖЕТ\БЮДЖЕТ 2022\отчеты\Итоги 2022 совещ директоров\Рабочая папка\вспом\94647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86" y="2712467"/>
              <a:ext cx="476441" cy="476441"/>
            </a:xfrm>
            <a:prstGeom prst="rect">
              <a:avLst/>
            </a:prstGeom>
            <a:grpFill/>
            <a:extLst/>
          </p:spPr>
        </p:pic>
      </p:grp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7987002" y="4831000"/>
            <a:ext cx="200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51520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ОПТИМИЗАЦИЯ СЕТИ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9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okrovE\Downloads\image_5915738_104845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13090" r="23603" b="-1046"/>
          <a:stretch/>
        </p:blipFill>
        <p:spPr bwMode="auto">
          <a:xfrm>
            <a:off x="-11562" y="1449471"/>
            <a:ext cx="6887818" cy="52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Герб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170080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ОБЩИЙ КОНТУР ИЗМЕНЕНИЯ ОБЩЕГО ОБРАЗОВАНИЯ</a:t>
            </a:r>
            <a:endParaRPr lang="ru-RU" b="1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3" y="403052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ОБРАЗОВАТЕЛЬНЫЕ РЕЗУЛЬТАТЫ</a:t>
            </a:r>
            <a:endParaRPr lang="ru-RU" b="1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65460" y="1844824"/>
            <a:ext cx="624644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Рейтинг по </a:t>
            </a:r>
            <a:r>
              <a:rPr lang="ru-RU" b="1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количеству поступивших в ведущие ВУЗы России  </a:t>
            </a:r>
          </a:p>
        </p:txBody>
      </p:sp>
      <p:grpSp>
        <p:nvGrpSpPr>
          <p:cNvPr id="166" name="Группа 165"/>
          <p:cNvGrpSpPr/>
          <p:nvPr/>
        </p:nvGrpSpPr>
        <p:grpSpPr>
          <a:xfrm>
            <a:off x="332433" y="2132856"/>
            <a:ext cx="3519487" cy="2368452"/>
            <a:chOff x="332433" y="2510631"/>
            <a:chExt cx="3519487" cy="2368452"/>
          </a:xfrm>
        </p:grpSpPr>
        <p:grpSp>
          <p:nvGrpSpPr>
            <p:cNvPr id="8" name="Arrow D"/>
            <p:cNvGrpSpPr/>
            <p:nvPr/>
          </p:nvGrpSpPr>
          <p:grpSpPr>
            <a:xfrm>
              <a:off x="854720" y="3717032"/>
              <a:ext cx="2995613" cy="1162051"/>
              <a:chOff x="5459016" y="3021806"/>
              <a:chExt cx="2995613" cy="1162051"/>
            </a:xfrm>
          </p:grpSpPr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5487591" y="3050381"/>
                <a:ext cx="552450" cy="1104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8" y="368"/>
                  </a:cxn>
                  <a:cxn ang="0">
                    <a:pos x="0" y="736"/>
                  </a:cxn>
                </a:cxnLst>
                <a:rect l="0" t="0" r="r" b="b"/>
                <a:pathLst>
                  <a:path w="368" h="736">
                    <a:moveTo>
                      <a:pt x="0" y="0"/>
                    </a:moveTo>
                    <a:cubicBezTo>
                      <a:pt x="203" y="0"/>
                      <a:pt x="368" y="165"/>
                      <a:pt x="368" y="368"/>
                    </a:cubicBezTo>
                    <a:cubicBezTo>
                      <a:pt x="368" y="571"/>
                      <a:pt x="203" y="736"/>
                      <a:pt x="0" y="736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5716191" y="3050381"/>
                <a:ext cx="2738438" cy="1104900"/>
              </a:xfrm>
              <a:custGeom>
                <a:avLst/>
                <a:gdLst/>
                <a:ahLst/>
                <a:cxnLst>
                  <a:cxn ang="0">
                    <a:pos x="0" y="696"/>
                  </a:cxn>
                  <a:cxn ang="0">
                    <a:pos x="1377" y="696"/>
                  </a:cxn>
                  <a:cxn ang="0">
                    <a:pos x="1725" y="348"/>
                  </a:cxn>
                  <a:cxn ang="0">
                    <a:pos x="1377" y="0"/>
                  </a:cxn>
                  <a:cxn ang="0">
                    <a:pos x="0" y="0"/>
                  </a:cxn>
                </a:cxnLst>
                <a:rect l="0" t="0" r="r" b="b"/>
                <a:pathLst>
                  <a:path w="1725" h="696">
                    <a:moveTo>
                      <a:pt x="0" y="696"/>
                    </a:moveTo>
                    <a:lnTo>
                      <a:pt x="1377" y="696"/>
                    </a:lnTo>
                    <a:lnTo>
                      <a:pt x="1725" y="348"/>
                    </a:lnTo>
                    <a:lnTo>
                      <a:pt x="137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Oval 32"/>
              <p:cNvSpPr>
                <a:spLocks noChangeArrowheads="1"/>
              </p:cNvSpPr>
              <p:nvPr/>
            </p:nvSpPr>
            <p:spPr bwMode="auto">
              <a:xfrm>
                <a:off x="5459016" y="3021806"/>
                <a:ext cx="58738" cy="58738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Oval 33"/>
              <p:cNvSpPr>
                <a:spLocks noChangeArrowheads="1"/>
              </p:cNvSpPr>
              <p:nvPr/>
            </p:nvSpPr>
            <p:spPr bwMode="auto">
              <a:xfrm>
                <a:off x="5459016" y="4125119"/>
                <a:ext cx="58738" cy="58738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Secondary lines D"/>
            <p:cNvGrpSpPr/>
            <p:nvPr/>
          </p:nvGrpSpPr>
          <p:grpSpPr>
            <a:xfrm>
              <a:off x="1238895" y="3797995"/>
              <a:ext cx="2028825" cy="1000125"/>
              <a:chOff x="5843191" y="3102769"/>
              <a:chExt cx="2028825" cy="1000125"/>
            </a:xfrm>
          </p:grpSpPr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>
                <a:off x="784344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>
                <a:off x="777041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36"/>
              <p:cNvSpPr>
                <a:spLocks noChangeShapeType="1"/>
              </p:cNvSpPr>
              <p:nvPr/>
            </p:nvSpPr>
            <p:spPr bwMode="auto">
              <a:xfrm>
                <a:off x="769421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37"/>
              <p:cNvSpPr>
                <a:spLocks noChangeShapeType="1"/>
              </p:cNvSpPr>
              <p:nvPr/>
            </p:nvSpPr>
            <p:spPr bwMode="auto">
              <a:xfrm>
                <a:off x="762119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>
                <a:off x="754816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39"/>
              <p:cNvSpPr>
                <a:spLocks noChangeShapeType="1"/>
              </p:cNvSpPr>
              <p:nvPr/>
            </p:nvSpPr>
            <p:spPr bwMode="auto">
              <a:xfrm>
                <a:off x="747196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40"/>
              <p:cNvSpPr>
                <a:spLocks noChangeShapeType="1"/>
              </p:cNvSpPr>
              <p:nvPr/>
            </p:nvSpPr>
            <p:spPr bwMode="auto">
              <a:xfrm>
                <a:off x="739894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41"/>
              <p:cNvSpPr>
                <a:spLocks noChangeShapeType="1"/>
              </p:cNvSpPr>
              <p:nvPr/>
            </p:nvSpPr>
            <p:spPr bwMode="auto">
              <a:xfrm>
                <a:off x="732591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42"/>
              <p:cNvSpPr>
                <a:spLocks noChangeShapeType="1"/>
              </p:cNvSpPr>
              <p:nvPr/>
            </p:nvSpPr>
            <p:spPr bwMode="auto">
              <a:xfrm>
                <a:off x="724971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717669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44"/>
              <p:cNvSpPr>
                <a:spLocks noChangeShapeType="1"/>
              </p:cNvSpPr>
              <p:nvPr/>
            </p:nvSpPr>
            <p:spPr bwMode="auto">
              <a:xfrm>
                <a:off x="710366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45"/>
              <p:cNvSpPr>
                <a:spLocks noChangeShapeType="1"/>
              </p:cNvSpPr>
              <p:nvPr/>
            </p:nvSpPr>
            <p:spPr bwMode="auto">
              <a:xfrm>
                <a:off x="702746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695444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47"/>
              <p:cNvSpPr>
                <a:spLocks noChangeShapeType="1"/>
              </p:cNvSpPr>
              <p:nvPr/>
            </p:nvSpPr>
            <p:spPr bwMode="auto">
              <a:xfrm>
                <a:off x="688141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48"/>
              <p:cNvSpPr>
                <a:spLocks noChangeShapeType="1"/>
              </p:cNvSpPr>
              <p:nvPr/>
            </p:nvSpPr>
            <p:spPr bwMode="auto">
              <a:xfrm>
                <a:off x="680521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49"/>
              <p:cNvSpPr>
                <a:spLocks noChangeShapeType="1"/>
              </p:cNvSpPr>
              <p:nvPr/>
            </p:nvSpPr>
            <p:spPr bwMode="auto">
              <a:xfrm>
                <a:off x="673219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50"/>
              <p:cNvSpPr>
                <a:spLocks noChangeShapeType="1"/>
              </p:cNvSpPr>
              <p:nvPr/>
            </p:nvSpPr>
            <p:spPr bwMode="auto">
              <a:xfrm>
                <a:off x="665916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>
                <a:off x="658296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52"/>
              <p:cNvSpPr>
                <a:spLocks noChangeShapeType="1"/>
              </p:cNvSpPr>
              <p:nvPr/>
            </p:nvSpPr>
            <p:spPr bwMode="auto">
              <a:xfrm>
                <a:off x="650994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643691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/>
            </p:nvSpPr>
            <p:spPr bwMode="auto">
              <a:xfrm>
                <a:off x="636071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>
                <a:off x="628769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>
                <a:off x="6214666" y="310276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57"/>
              <p:cNvSpPr>
                <a:spLocks noChangeShapeType="1"/>
              </p:cNvSpPr>
              <p:nvPr/>
            </p:nvSpPr>
            <p:spPr bwMode="auto">
              <a:xfrm>
                <a:off x="613846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58"/>
              <p:cNvSpPr>
                <a:spLocks noChangeShapeType="1"/>
              </p:cNvSpPr>
              <p:nvPr/>
            </p:nvSpPr>
            <p:spPr bwMode="auto">
              <a:xfrm>
                <a:off x="606544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59"/>
              <p:cNvSpPr>
                <a:spLocks noChangeShapeType="1"/>
              </p:cNvSpPr>
              <p:nvPr/>
            </p:nvSpPr>
            <p:spPr bwMode="auto">
              <a:xfrm>
                <a:off x="5990828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60"/>
              <p:cNvSpPr>
                <a:spLocks noChangeShapeType="1"/>
              </p:cNvSpPr>
              <p:nvPr/>
            </p:nvSpPr>
            <p:spPr bwMode="auto">
              <a:xfrm>
                <a:off x="5916216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61"/>
              <p:cNvSpPr>
                <a:spLocks noChangeShapeType="1"/>
              </p:cNvSpPr>
              <p:nvPr/>
            </p:nvSpPr>
            <p:spPr bwMode="auto">
              <a:xfrm>
                <a:off x="5843191" y="310276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62"/>
              <p:cNvSpPr>
                <a:spLocks noChangeShapeType="1"/>
              </p:cNvSpPr>
              <p:nvPr/>
            </p:nvSpPr>
            <p:spPr bwMode="auto">
              <a:xfrm flipV="1">
                <a:off x="784344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Line 63"/>
              <p:cNvSpPr>
                <a:spLocks noChangeShapeType="1"/>
              </p:cNvSpPr>
              <p:nvPr/>
            </p:nvSpPr>
            <p:spPr bwMode="auto">
              <a:xfrm flipV="1">
                <a:off x="777041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 flipV="1">
                <a:off x="769421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65"/>
              <p:cNvSpPr>
                <a:spLocks noChangeShapeType="1"/>
              </p:cNvSpPr>
              <p:nvPr/>
            </p:nvSpPr>
            <p:spPr bwMode="auto">
              <a:xfrm flipV="1">
                <a:off x="762119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 flipV="1">
                <a:off x="754816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67"/>
              <p:cNvSpPr>
                <a:spLocks noChangeShapeType="1"/>
              </p:cNvSpPr>
              <p:nvPr/>
            </p:nvSpPr>
            <p:spPr bwMode="auto">
              <a:xfrm flipV="1">
                <a:off x="747196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68"/>
              <p:cNvSpPr>
                <a:spLocks noChangeShapeType="1"/>
              </p:cNvSpPr>
              <p:nvPr/>
            </p:nvSpPr>
            <p:spPr bwMode="auto">
              <a:xfrm flipV="1">
                <a:off x="739894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69"/>
              <p:cNvSpPr>
                <a:spLocks noChangeShapeType="1"/>
              </p:cNvSpPr>
              <p:nvPr/>
            </p:nvSpPr>
            <p:spPr bwMode="auto">
              <a:xfrm flipV="1">
                <a:off x="732591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70"/>
              <p:cNvSpPr>
                <a:spLocks noChangeShapeType="1"/>
              </p:cNvSpPr>
              <p:nvPr/>
            </p:nvSpPr>
            <p:spPr bwMode="auto">
              <a:xfrm flipV="1">
                <a:off x="724971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71"/>
              <p:cNvSpPr>
                <a:spLocks noChangeShapeType="1"/>
              </p:cNvSpPr>
              <p:nvPr/>
            </p:nvSpPr>
            <p:spPr bwMode="auto">
              <a:xfrm flipV="1">
                <a:off x="717669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72"/>
              <p:cNvSpPr>
                <a:spLocks noChangeShapeType="1"/>
              </p:cNvSpPr>
              <p:nvPr/>
            </p:nvSpPr>
            <p:spPr bwMode="auto">
              <a:xfrm flipV="1">
                <a:off x="710366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73"/>
              <p:cNvSpPr>
                <a:spLocks noChangeShapeType="1"/>
              </p:cNvSpPr>
              <p:nvPr/>
            </p:nvSpPr>
            <p:spPr bwMode="auto">
              <a:xfrm flipV="1">
                <a:off x="702746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74"/>
              <p:cNvSpPr>
                <a:spLocks noChangeShapeType="1"/>
              </p:cNvSpPr>
              <p:nvPr/>
            </p:nvSpPr>
            <p:spPr bwMode="auto">
              <a:xfrm flipV="1">
                <a:off x="695444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75"/>
              <p:cNvSpPr>
                <a:spLocks noChangeShapeType="1"/>
              </p:cNvSpPr>
              <p:nvPr/>
            </p:nvSpPr>
            <p:spPr bwMode="auto">
              <a:xfrm flipV="1">
                <a:off x="688141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76"/>
              <p:cNvSpPr>
                <a:spLocks noChangeShapeType="1"/>
              </p:cNvSpPr>
              <p:nvPr/>
            </p:nvSpPr>
            <p:spPr bwMode="auto">
              <a:xfrm flipV="1">
                <a:off x="680521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 flipV="1">
                <a:off x="673219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78"/>
              <p:cNvSpPr>
                <a:spLocks noChangeShapeType="1"/>
              </p:cNvSpPr>
              <p:nvPr/>
            </p:nvSpPr>
            <p:spPr bwMode="auto">
              <a:xfrm flipV="1">
                <a:off x="665916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79"/>
              <p:cNvSpPr>
                <a:spLocks noChangeShapeType="1"/>
              </p:cNvSpPr>
              <p:nvPr/>
            </p:nvSpPr>
            <p:spPr bwMode="auto">
              <a:xfrm flipV="1">
                <a:off x="658296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80"/>
              <p:cNvSpPr>
                <a:spLocks noChangeShapeType="1"/>
              </p:cNvSpPr>
              <p:nvPr/>
            </p:nvSpPr>
            <p:spPr bwMode="auto">
              <a:xfrm flipV="1">
                <a:off x="650994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Line 81"/>
              <p:cNvSpPr>
                <a:spLocks noChangeShapeType="1"/>
              </p:cNvSpPr>
              <p:nvPr/>
            </p:nvSpPr>
            <p:spPr bwMode="auto">
              <a:xfrm flipV="1">
                <a:off x="643691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82"/>
              <p:cNvSpPr>
                <a:spLocks noChangeShapeType="1"/>
              </p:cNvSpPr>
              <p:nvPr/>
            </p:nvSpPr>
            <p:spPr bwMode="auto">
              <a:xfrm flipV="1">
                <a:off x="636071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83"/>
              <p:cNvSpPr>
                <a:spLocks noChangeShapeType="1"/>
              </p:cNvSpPr>
              <p:nvPr/>
            </p:nvSpPr>
            <p:spPr bwMode="auto">
              <a:xfrm flipV="1">
                <a:off x="628769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Line 84"/>
              <p:cNvSpPr>
                <a:spLocks noChangeShapeType="1"/>
              </p:cNvSpPr>
              <p:nvPr/>
            </p:nvSpPr>
            <p:spPr bwMode="auto">
              <a:xfrm flipV="1">
                <a:off x="6214666" y="4074319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85"/>
              <p:cNvSpPr>
                <a:spLocks noChangeShapeType="1"/>
              </p:cNvSpPr>
              <p:nvPr/>
            </p:nvSpPr>
            <p:spPr bwMode="auto">
              <a:xfrm flipV="1">
                <a:off x="613846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86"/>
              <p:cNvSpPr>
                <a:spLocks noChangeShapeType="1"/>
              </p:cNvSpPr>
              <p:nvPr/>
            </p:nvSpPr>
            <p:spPr bwMode="auto">
              <a:xfrm flipV="1">
                <a:off x="606544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Line 87"/>
              <p:cNvSpPr>
                <a:spLocks noChangeShapeType="1"/>
              </p:cNvSpPr>
              <p:nvPr/>
            </p:nvSpPr>
            <p:spPr bwMode="auto">
              <a:xfrm flipV="1">
                <a:off x="5990828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Line 88"/>
              <p:cNvSpPr>
                <a:spLocks noChangeShapeType="1"/>
              </p:cNvSpPr>
              <p:nvPr/>
            </p:nvSpPr>
            <p:spPr bwMode="auto">
              <a:xfrm flipV="1">
                <a:off x="5916216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Line 89"/>
              <p:cNvSpPr>
                <a:spLocks noChangeShapeType="1"/>
              </p:cNvSpPr>
              <p:nvPr/>
            </p:nvSpPr>
            <p:spPr bwMode="auto">
              <a:xfrm flipV="1">
                <a:off x="5843191" y="4074319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0" name="Arrow C"/>
            <p:cNvGrpSpPr/>
            <p:nvPr/>
          </p:nvGrpSpPr>
          <p:grpSpPr>
            <a:xfrm>
              <a:off x="854720" y="2510631"/>
              <a:ext cx="2997200" cy="1160462"/>
              <a:chOff x="5459016" y="961232"/>
              <a:chExt cx="2997200" cy="1160462"/>
            </a:xfrm>
          </p:grpSpPr>
          <p:sp>
            <p:nvSpPr>
              <p:cNvPr id="71" name="Freeform 107"/>
              <p:cNvSpPr>
                <a:spLocks/>
              </p:cNvSpPr>
              <p:nvPr/>
            </p:nvSpPr>
            <p:spPr bwMode="auto">
              <a:xfrm>
                <a:off x="5489178" y="988219"/>
                <a:ext cx="552450" cy="1106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8" y="368"/>
                  </a:cxn>
                  <a:cxn ang="0">
                    <a:pos x="0" y="736"/>
                  </a:cxn>
                </a:cxnLst>
                <a:rect l="0" t="0" r="r" b="b"/>
                <a:pathLst>
                  <a:path w="368" h="736">
                    <a:moveTo>
                      <a:pt x="0" y="0"/>
                    </a:moveTo>
                    <a:cubicBezTo>
                      <a:pt x="203" y="0"/>
                      <a:pt x="368" y="165"/>
                      <a:pt x="368" y="368"/>
                    </a:cubicBezTo>
                    <a:cubicBezTo>
                      <a:pt x="368" y="571"/>
                      <a:pt x="203" y="736"/>
                      <a:pt x="0" y="736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108"/>
              <p:cNvSpPr>
                <a:spLocks/>
              </p:cNvSpPr>
              <p:nvPr/>
            </p:nvSpPr>
            <p:spPr bwMode="auto">
              <a:xfrm>
                <a:off x="5717778" y="988219"/>
                <a:ext cx="2738438" cy="1106488"/>
              </a:xfrm>
              <a:custGeom>
                <a:avLst/>
                <a:gdLst/>
                <a:ahLst/>
                <a:cxnLst>
                  <a:cxn ang="0">
                    <a:pos x="0" y="697"/>
                  </a:cxn>
                  <a:cxn ang="0">
                    <a:pos x="1377" y="697"/>
                  </a:cxn>
                  <a:cxn ang="0">
                    <a:pos x="1725" y="348"/>
                  </a:cxn>
                  <a:cxn ang="0">
                    <a:pos x="1377" y="0"/>
                  </a:cxn>
                  <a:cxn ang="0">
                    <a:pos x="0" y="0"/>
                  </a:cxn>
                </a:cxnLst>
                <a:rect l="0" t="0" r="r" b="b"/>
                <a:pathLst>
                  <a:path w="1725" h="697">
                    <a:moveTo>
                      <a:pt x="0" y="697"/>
                    </a:moveTo>
                    <a:lnTo>
                      <a:pt x="1377" y="697"/>
                    </a:lnTo>
                    <a:lnTo>
                      <a:pt x="1725" y="348"/>
                    </a:lnTo>
                    <a:lnTo>
                      <a:pt x="137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Oval 109"/>
              <p:cNvSpPr>
                <a:spLocks noChangeArrowheads="1"/>
              </p:cNvSpPr>
              <p:nvPr/>
            </p:nvSpPr>
            <p:spPr bwMode="auto">
              <a:xfrm>
                <a:off x="5459016" y="961232"/>
                <a:ext cx="58738" cy="57150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110"/>
              <p:cNvSpPr>
                <a:spLocks noChangeArrowheads="1"/>
              </p:cNvSpPr>
              <p:nvPr/>
            </p:nvSpPr>
            <p:spPr bwMode="auto">
              <a:xfrm>
                <a:off x="5459016" y="2064544"/>
                <a:ext cx="58738" cy="57150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5" name="Secondary lines C"/>
            <p:cNvGrpSpPr/>
            <p:nvPr/>
          </p:nvGrpSpPr>
          <p:grpSpPr>
            <a:xfrm>
              <a:off x="1240482" y="2591593"/>
              <a:ext cx="2027238" cy="998538"/>
              <a:chOff x="5844778" y="1042194"/>
              <a:chExt cx="2027238" cy="998538"/>
            </a:xfrm>
          </p:grpSpPr>
          <p:sp>
            <p:nvSpPr>
              <p:cNvPr id="76" name="Line 111"/>
              <p:cNvSpPr>
                <a:spLocks noChangeShapeType="1"/>
              </p:cNvSpPr>
              <p:nvPr/>
            </p:nvSpPr>
            <p:spPr bwMode="auto">
              <a:xfrm>
                <a:off x="784502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/>
            </p:nvSpPr>
            <p:spPr bwMode="auto">
              <a:xfrm>
                <a:off x="777041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/>
            </p:nvSpPr>
            <p:spPr bwMode="auto">
              <a:xfrm>
                <a:off x="769580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/>
            </p:nvSpPr>
            <p:spPr bwMode="auto">
              <a:xfrm>
                <a:off x="762277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/>
            </p:nvSpPr>
            <p:spPr bwMode="auto">
              <a:xfrm>
                <a:off x="754816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116"/>
              <p:cNvSpPr>
                <a:spLocks noChangeShapeType="1"/>
              </p:cNvSpPr>
              <p:nvPr/>
            </p:nvSpPr>
            <p:spPr bwMode="auto">
              <a:xfrm>
                <a:off x="747355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Line 117"/>
              <p:cNvSpPr>
                <a:spLocks noChangeShapeType="1"/>
              </p:cNvSpPr>
              <p:nvPr/>
            </p:nvSpPr>
            <p:spPr bwMode="auto">
              <a:xfrm>
                <a:off x="740052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Line 118"/>
              <p:cNvSpPr>
                <a:spLocks noChangeShapeType="1"/>
              </p:cNvSpPr>
              <p:nvPr/>
            </p:nvSpPr>
            <p:spPr bwMode="auto">
              <a:xfrm>
                <a:off x="732591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Line 119"/>
              <p:cNvSpPr>
                <a:spLocks noChangeShapeType="1"/>
              </p:cNvSpPr>
              <p:nvPr/>
            </p:nvSpPr>
            <p:spPr bwMode="auto">
              <a:xfrm>
                <a:off x="725130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120"/>
              <p:cNvSpPr>
                <a:spLocks noChangeShapeType="1"/>
              </p:cNvSpPr>
              <p:nvPr/>
            </p:nvSpPr>
            <p:spPr bwMode="auto">
              <a:xfrm>
                <a:off x="717827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Line 121"/>
              <p:cNvSpPr>
                <a:spLocks noChangeShapeType="1"/>
              </p:cNvSpPr>
              <p:nvPr/>
            </p:nvSpPr>
            <p:spPr bwMode="auto">
              <a:xfrm>
                <a:off x="710366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Line 122"/>
              <p:cNvSpPr>
                <a:spLocks noChangeShapeType="1"/>
              </p:cNvSpPr>
              <p:nvPr/>
            </p:nvSpPr>
            <p:spPr bwMode="auto">
              <a:xfrm>
                <a:off x="702905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123"/>
              <p:cNvSpPr>
                <a:spLocks noChangeShapeType="1"/>
              </p:cNvSpPr>
              <p:nvPr/>
            </p:nvSpPr>
            <p:spPr bwMode="auto">
              <a:xfrm>
                <a:off x="695602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124"/>
              <p:cNvSpPr>
                <a:spLocks noChangeShapeType="1"/>
              </p:cNvSpPr>
              <p:nvPr/>
            </p:nvSpPr>
            <p:spPr bwMode="auto">
              <a:xfrm>
                <a:off x="688141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Line 125"/>
              <p:cNvSpPr>
                <a:spLocks noChangeShapeType="1"/>
              </p:cNvSpPr>
              <p:nvPr/>
            </p:nvSpPr>
            <p:spPr bwMode="auto">
              <a:xfrm>
                <a:off x="680680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Line 126"/>
              <p:cNvSpPr>
                <a:spLocks noChangeShapeType="1"/>
              </p:cNvSpPr>
              <p:nvPr/>
            </p:nvSpPr>
            <p:spPr bwMode="auto">
              <a:xfrm>
                <a:off x="673377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Line 127"/>
              <p:cNvSpPr>
                <a:spLocks noChangeShapeType="1"/>
              </p:cNvSpPr>
              <p:nvPr/>
            </p:nvSpPr>
            <p:spPr bwMode="auto">
              <a:xfrm>
                <a:off x="665916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Line 128"/>
              <p:cNvSpPr>
                <a:spLocks noChangeShapeType="1"/>
              </p:cNvSpPr>
              <p:nvPr/>
            </p:nvSpPr>
            <p:spPr bwMode="auto">
              <a:xfrm>
                <a:off x="658455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Line 129"/>
              <p:cNvSpPr>
                <a:spLocks noChangeShapeType="1"/>
              </p:cNvSpPr>
              <p:nvPr/>
            </p:nvSpPr>
            <p:spPr bwMode="auto">
              <a:xfrm>
                <a:off x="651152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Line 130"/>
              <p:cNvSpPr>
                <a:spLocks noChangeShapeType="1"/>
              </p:cNvSpPr>
              <p:nvPr/>
            </p:nvSpPr>
            <p:spPr bwMode="auto">
              <a:xfrm>
                <a:off x="6436916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Line 131"/>
              <p:cNvSpPr>
                <a:spLocks noChangeShapeType="1"/>
              </p:cNvSpPr>
              <p:nvPr/>
            </p:nvSpPr>
            <p:spPr bwMode="auto">
              <a:xfrm>
                <a:off x="636230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Line 132"/>
              <p:cNvSpPr>
                <a:spLocks noChangeShapeType="1"/>
              </p:cNvSpPr>
              <p:nvPr/>
            </p:nvSpPr>
            <p:spPr bwMode="auto">
              <a:xfrm>
                <a:off x="628927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Line 133"/>
              <p:cNvSpPr>
                <a:spLocks noChangeShapeType="1"/>
              </p:cNvSpPr>
              <p:nvPr/>
            </p:nvSpPr>
            <p:spPr bwMode="auto">
              <a:xfrm>
                <a:off x="6214666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Line 134"/>
              <p:cNvSpPr>
                <a:spLocks noChangeShapeType="1"/>
              </p:cNvSpPr>
              <p:nvPr/>
            </p:nvSpPr>
            <p:spPr bwMode="auto">
              <a:xfrm>
                <a:off x="614005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Line 135"/>
              <p:cNvSpPr>
                <a:spLocks noChangeShapeType="1"/>
              </p:cNvSpPr>
              <p:nvPr/>
            </p:nvSpPr>
            <p:spPr bwMode="auto">
              <a:xfrm>
                <a:off x="606702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Line 136"/>
              <p:cNvSpPr>
                <a:spLocks noChangeShapeType="1"/>
              </p:cNvSpPr>
              <p:nvPr/>
            </p:nvSpPr>
            <p:spPr bwMode="auto">
              <a:xfrm>
                <a:off x="5990828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Line 137"/>
              <p:cNvSpPr>
                <a:spLocks noChangeShapeType="1"/>
              </p:cNvSpPr>
              <p:nvPr/>
            </p:nvSpPr>
            <p:spPr bwMode="auto">
              <a:xfrm>
                <a:off x="5917803" y="1042194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Line 138"/>
              <p:cNvSpPr>
                <a:spLocks noChangeShapeType="1"/>
              </p:cNvSpPr>
              <p:nvPr/>
            </p:nvSpPr>
            <p:spPr bwMode="auto">
              <a:xfrm>
                <a:off x="5844778" y="1042194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Line 139"/>
              <p:cNvSpPr>
                <a:spLocks noChangeShapeType="1"/>
              </p:cNvSpPr>
              <p:nvPr/>
            </p:nvSpPr>
            <p:spPr bwMode="auto">
              <a:xfrm flipV="1">
                <a:off x="784502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Line 140"/>
              <p:cNvSpPr>
                <a:spLocks noChangeShapeType="1"/>
              </p:cNvSpPr>
              <p:nvPr/>
            </p:nvSpPr>
            <p:spPr bwMode="auto">
              <a:xfrm flipV="1">
                <a:off x="777041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141"/>
              <p:cNvSpPr>
                <a:spLocks noChangeShapeType="1"/>
              </p:cNvSpPr>
              <p:nvPr/>
            </p:nvSpPr>
            <p:spPr bwMode="auto">
              <a:xfrm flipV="1">
                <a:off x="769580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Line 142"/>
              <p:cNvSpPr>
                <a:spLocks noChangeShapeType="1"/>
              </p:cNvSpPr>
              <p:nvPr/>
            </p:nvSpPr>
            <p:spPr bwMode="auto">
              <a:xfrm flipV="1">
                <a:off x="762277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Line 143"/>
              <p:cNvSpPr>
                <a:spLocks noChangeShapeType="1"/>
              </p:cNvSpPr>
              <p:nvPr/>
            </p:nvSpPr>
            <p:spPr bwMode="auto">
              <a:xfrm flipV="1">
                <a:off x="754816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144"/>
              <p:cNvSpPr>
                <a:spLocks noChangeShapeType="1"/>
              </p:cNvSpPr>
              <p:nvPr/>
            </p:nvSpPr>
            <p:spPr bwMode="auto">
              <a:xfrm flipV="1">
                <a:off x="747355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Line 145"/>
              <p:cNvSpPr>
                <a:spLocks noChangeShapeType="1"/>
              </p:cNvSpPr>
              <p:nvPr/>
            </p:nvSpPr>
            <p:spPr bwMode="auto">
              <a:xfrm flipV="1">
                <a:off x="740052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Line 146"/>
              <p:cNvSpPr>
                <a:spLocks noChangeShapeType="1"/>
              </p:cNvSpPr>
              <p:nvPr/>
            </p:nvSpPr>
            <p:spPr bwMode="auto">
              <a:xfrm flipV="1">
                <a:off x="732591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Line 147"/>
              <p:cNvSpPr>
                <a:spLocks noChangeShapeType="1"/>
              </p:cNvSpPr>
              <p:nvPr/>
            </p:nvSpPr>
            <p:spPr bwMode="auto">
              <a:xfrm flipV="1">
                <a:off x="725130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Line 148"/>
              <p:cNvSpPr>
                <a:spLocks noChangeShapeType="1"/>
              </p:cNvSpPr>
              <p:nvPr/>
            </p:nvSpPr>
            <p:spPr bwMode="auto">
              <a:xfrm flipV="1">
                <a:off x="717827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Line 149"/>
              <p:cNvSpPr>
                <a:spLocks noChangeShapeType="1"/>
              </p:cNvSpPr>
              <p:nvPr/>
            </p:nvSpPr>
            <p:spPr bwMode="auto">
              <a:xfrm flipV="1">
                <a:off x="710366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Line 150"/>
              <p:cNvSpPr>
                <a:spLocks noChangeShapeType="1"/>
              </p:cNvSpPr>
              <p:nvPr/>
            </p:nvSpPr>
            <p:spPr bwMode="auto">
              <a:xfrm flipV="1">
                <a:off x="702905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Line 151"/>
              <p:cNvSpPr>
                <a:spLocks noChangeShapeType="1"/>
              </p:cNvSpPr>
              <p:nvPr/>
            </p:nvSpPr>
            <p:spPr bwMode="auto">
              <a:xfrm flipV="1">
                <a:off x="695602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152"/>
              <p:cNvSpPr>
                <a:spLocks noChangeShapeType="1"/>
              </p:cNvSpPr>
              <p:nvPr/>
            </p:nvSpPr>
            <p:spPr bwMode="auto">
              <a:xfrm flipV="1">
                <a:off x="688141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Line 153"/>
              <p:cNvSpPr>
                <a:spLocks noChangeShapeType="1"/>
              </p:cNvSpPr>
              <p:nvPr/>
            </p:nvSpPr>
            <p:spPr bwMode="auto">
              <a:xfrm flipV="1">
                <a:off x="680680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Line 154"/>
              <p:cNvSpPr>
                <a:spLocks noChangeShapeType="1"/>
              </p:cNvSpPr>
              <p:nvPr/>
            </p:nvSpPr>
            <p:spPr bwMode="auto">
              <a:xfrm flipV="1">
                <a:off x="673377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Line 155"/>
              <p:cNvSpPr>
                <a:spLocks noChangeShapeType="1"/>
              </p:cNvSpPr>
              <p:nvPr/>
            </p:nvSpPr>
            <p:spPr bwMode="auto">
              <a:xfrm flipV="1">
                <a:off x="665916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Line 156"/>
              <p:cNvSpPr>
                <a:spLocks noChangeShapeType="1"/>
              </p:cNvSpPr>
              <p:nvPr/>
            </p:nvSpPr>
            <p:spPr bwMode="auto">
              <a:xfrm flipV="1">
                <a:off x="658455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57"/>
              <p:cNvSpPr>
                <a:spLocks noChangeShapeType="1"/>
              </p:cNvSpPr>
              <p:nvPr/>
            </p:nvSpPr>
            <p:spPr bwMode="auto">
              <a:xfrm flipV="1">
                <a:off x="651152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Line 158"/>
              <p:cNvSpPr>
                <a:spLocks noChangeShapeType="1"/>
              </p:cNvSpPr>
              <p:nvPr/>
            </p:nvSpPr>
            <p:spPr bwMode="auto">
              <a:xfrm flipV="1">
                <a:off x="6436916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Line 159"/>
              <p:cNvSpPr>
                <a:spLocks noChangeShapeType="1"/>
              </p:cNvSpPr>
              <p:nvPr/>
            </p:nvSpPr>
            <p:spPr bwMode="auto">
              <a:xfrm flipV="1">
                <a:off x="636230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Line 160"/>
              <p:cNvSpPr>
                <a:spLocks noChangeShapeType="1"/>
              </p:cNvSpPr>
              <p:nvPr/>
            </p:nvSpPr>
            <p:spPr bwMode="auto">
              <a:xfrm flipV="1">
                <a:off x="628927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Line 161"/>
              <p:cNvSpPr>
                <a:spLocks noChangeShapeType="1"/>
              </p:cNvSpPr>
              <p:nvPr/>
            </p:nvSpPr>
            <p:spPr bwMode="auto">
              <a:xfrm flipV="1">
                <a:off x="6214666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Line 162"/>
              <p:cNvSpPr>
                <a:spLocks noChangeShapeType="1"/>
              </p:cNvSpPr>
              <p:nvPr/>
            </p:nvSpPr>
            <p:spPr bwMode="auto">
              <a:xfrm flipV="1">
                <a:off x="614005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Line 163"/>
              <p:cNvSpPr>
                <a:spLocks noChangeShapeType="1"/>
              </p:cNvSpPr>
              <p:nvPr/>
            </p:nvSpPr>
            <p:spPr bwMode="auto">
              <a:xfrm flipV="1">
                <a:off x="606702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Line 164"/>
              <p:cNvSpPr>
                <a:spLocks noChangeShapeType="1"/>
              </p:cNvSpPr>
              <p:nvPr/>
            </p:nvSpPr>
            <p:spPr bwMode="auto">
              <a:xfrm flipV="1">
                <a:off x="5990828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Line 165"/>
              <p:cNvSpPr>
                <a:spLocks noChangeShapeType="1"/>
              </p:cNvSpPr>
              <p:nvPr/>
            </p:nvSpPr>
            <p:spPr bwMode="auto">
              <a:xfrm flipV="1">
                <a:off x="5917803" y="2012157"/>
                <a:ext cx="28575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Line 166"/>
              <p:cNvSpPr>
                <a:spLocks noChangeShapeType="1"/>
              </p:cNvSpPr>
              <p:nvPr/>
            </p:nvSpPr>
            <p:spPr bwMode="auto">
              <a:xfrm flipV="1">
                <a:off x="5844778" y="2012157"/>
                <a:ext cx="26988" cy="285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8" name="Dashed line B"/>
            <p:cNvSpPr/>
            <p:nvPr/>
          </p:nvSpPr>
          <p:spPr>
            <a:xfrm rot="10800000">
              <a:off x="332433" y="2542381"/>
              <a:ext cx="1096962" cy="1096962"/>
            </a:xfrm>
            <a:prstGeom prst="arc">
              <a:avLst>
                <a:gd name="adj1" fmla="val 16628731"/>
                <a:gd name="adj2" fmla="val 4927680"/>
              </a:avLst>
            </a:prstGeom>
            <a:ln w="1270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Dashed line A"/>
            <p:cNvSpPr/>
            <p:nvPr/>
          </p:nvSpPr>
          <p:spPr>
            <a:xfrm rot="10800000">
              <a:off x="332433" y="3748783"/>
              <a:ext cx="1096962" cy="1096962"/>
            </a:xfrm>
            <a:prstGeom prst="arc">
              <a:avLst>
                <a:gd name="adj1" fmla="val 16628731"/>
                <a:gd name="adj2" fmla="val 4927680"/>
              </a:avLst>
            </a:prstGeom>
            <a:ln w="1270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0" name="Student tools"/>
            <p:cNvGrpSpPr>
              <a:grpSpLocks noChangeAspect="1"/>
            </p:cNvGrpSpPr>
            <p:nvPr/>
          </p:nvGrpSpPr>
          <p:grpSpPr>
            <a:xfrm>
              <a:off x="595956" y="2919690"/>
              <a:ext cx="528639" cy="309563"/>
              <a:chOff x="5148275" y="3719515"/>
              <a:chExt cx="352426" cy="206375"/>
            </a:xfrm>
          </p:grpSpPr>
          <p:sp>
            <p:nvSpPr>
              <p:cNvPr id="141" name="Freeform 82"/>
              <p:cNvSpPr>
                <a:spLocks noEditPoints="1"/>
              </p:cNvSpPr>
              <p:nvPr/>
            </p:nvSpPr>
            <p:spPr bwMode="auto">
              <a:xfrm>
                <a:off x="5149863" y="3719515"/>
                <a:ext cx="350838" cy="49213"/>
              </a:xfrm>
              <a:custGeom>
                <a:avLst/>
                <a:gdLst/>
                <a:ahLst/>
                <a:cxnLst>
                  <a:cxn ang="0">
                    <a:pos x="298" y="4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" y="13"/>
                  </a:cxn>
                  <a:cxn ang="0">
                    <a:pos x="4" y="21"/>
                  </a:cxn>
                  <a:cxn ang="0">
                    <a:pos x="51" y="33"/>
                  </a:cxn>
                  <a:cxn ang="0">
                    <a:pos x="53" y="33"/>
                  </a:cxn>
                  <a:cxn ang="0">
                    <a:pos x="273" y="36"/>
                  </a:cxn>
                  <a:cxn ang="0">
                    <a:pos x="202" y="40"/>
                  </a:cxn>
                  <a:cxn ang="0">
                    <a:pos x="275" y="44"/>
                  </a:cxn>
                  <a:cxn ang="0">
                    <a:pos x="285" y="33"/>
                  </a:cxn>
                  <a:cxn ang="0">
                    <a:pos x="297" y="32"/>
                  </a:cxn>
                  <a:cxn ang="0">
                    <a:pos x="307" y="30"/>
                  </a:cxn>
                  <a:cxn ang="0">
                    <a:pos x="311" y="26"/>
                  </a:cxn>
                  <a:cxn ang="0">
                    <a:pos x="307" y="4"/>
                  </a:cxn>
                  <a:cxn ang="0">
                    <a:pos x="218" y="8"/>
                  </a:cxn>
                  <a:cxn ang="0">
                    <a:pos x="290" y="25"/>
                  </a:cxn>
                  <a:cxn ang="0">
                    <a:pos x="90" y="19"/>
                  </a:cxn>
                  <a:cxn ang="0">
                    <a:pos x="86" y="25"/>
                  </a:cxn>
                  <a:cxn ang="0">
                    <a:pos x="81" y="23"/>
                  </a:cxn>
                  <a:cxn ang="0">
                    <a:pos x="73" y="23"/>
                  </a:cxn>
                  <a:cxn ang="0">
                    <a:pos x="67" y="25"/>
                  </a:cxn>
                  <a:cxn ang="0">
                    <a:pos x="63" y="19"/>
                  </a:cxn>
                  <a:cxn ang="0">
                    <a:pos x="59" y="25"/>
                  </a:cxn>
                  <a:cxn ang="0">
                    <a:pos x="57" y="8"/>
                  </a:cxn>
                  <a:cxn ang="0">
                    <a:pos x="59" y="10"/>
                  </a:cxn>
                  <a:cxn ang="0">
                    <a:pos x="67" y="10"/>
                  </a:cxn>
                  <a:cxn ang="0">
                    <a:pos x="73" y="8"/>
                  </a:cxn>
                  <a:cxn ang="0">
                    <a:pos x="77" y="14"/>
                  </a:cxn>
                  <a:cxn ang="0">
                    <a:pos x="81" y="8"/>
                  </a:cxn>
                  <a:cxn ang="0">
                    <a:pos x="86" y="10"/>
                  </a:cxn>
                  <a:cxn ang="0">
                    <a:pos x="94" y="10"/>
                  </a:cxn>
                  <a:cxn ang="0">
                    <a:pos x="99" y="8"/>
                  </a:cxn>
                  <a:cxn ang="0">
                    <a:pos x="94" y="25"/>
                  </a:cxn>
                  <a:cxn ang="0">
                    <a:pos x="90" y="19"/>
                  </a:cxn>
                  <a:cxn ang="0">
                    <a:pos x="28" y="17"/>
                  </a:cxn>
                  <a:cxn ang="0">
                    <a:pos x="49" y="24"/>
                  </a:cxn>
                  <a:cxn ang="0">
                    <a:pos x="210" y="8"/>
                  </a:cxn>
                  <a:cxn ang="0">
                    <a:pos x="107" y="25"/>
                  </a:cxn>
                  <a:cxn ang="0">
                    <a:pos x="298" y="12"/>
                  </a:cxn>
                  <a:cxn ang="0">
                    <a:pos x="303" y="22"/>
                  </a:cxn>
                  <a:cxn ang="0">
                    <a:pos x="298" y="12"/>
                  </a:cxn>
                </a:cxnLst>
                <a:rect l="0" t="0" r="r" b="b"/>
                <a:pathLst>
                  <a:path w="311" h="44">
                    <a:moveTo>
                      <a:pt x="307" y="4"/>
                    </a:moveTo>
                    <a:cubicBezTo>
                      <a:pt x="298" y="4"/>
                      <a:pt x="298" y="4"/>
                      <a:pt x="298" y="4"/>
                    </a:cubicBezTo>
                    <a:cubicBezTo>
                      <a:pt x="297" y="2"/>
                      <a:pt x="296" y="0"/>
                      <a:pt x="29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4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3" y="33"/>
                    </a:cubicBezTo>
                    <a:cubicBezTo>
                      <a:pt x="275" y="33"/>
                      <a:pt x="275" y="33"/>
                      <a:pt x="275" y="33"/>
                    </a:cubicBezTo>
                    <a:cubicBezTo>
                      <a:pt x="273" y="36"/>
                      <a:pt x="273" y="36"/>
                      <a:pt x="273" y="36"/>
                    </a:cubicBezTo>
                    <a:cubicBezTo>
                      <a:pt x="206" y="36"/>
                      <a:pt x="206" y="36"/>
                      <a:pt x="206" y="36"/>
                    </a:cubicBezTo>
                    <a:cubicBezTo>
                      <a:pt x="204" y="36"/>
                      <a:pt x="202" y="38"/>
                      <a:pt x="202" y="40"/>
                    </a:cubicBezTo>
                    <a:cubicBezTo>
                      <a:pt x="202" y="42"/>
                      <a:pt x="204" y="44"/>
                      <a:pt x="206" y="44"/>
                    </a:cubicBezTo>
                    <a:cubicBezTo>
                      <a:pt x="275" y="44"/>
                      <a:pt x="275" y="44"/>
                      <a:pt x="275" y="44"/>
                    </a:cubicBezTo>
                    <a:cubicBezTo>
                      <a:pt x="276" y="44"/>
                      <a:pt x="277" y="44"/>
                      <a:pt x="278" y="42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94" y="33"/>
                      <a:pt x="294" y="33"/>
                      <a:pt x="294" y="33"/>
                    </a:cubicBezTo>
                    <a:cubicBezTo>
                      <a:pt x="295" y="33"/>
                      <a:pt x="296" y="33"/>
                      <a:pt x="297" y="32"/>
                    </a:cubicBezTo>
                    <a:cubicBezTo>
                      <a:pt x="297" y="31"/>
                      <a:pt x="298" y="30"/>
                      <a:pt x="298" y="30"/>
                    </a:cubicBezTo>
                    <a:cubicBezTo>
                      <a:pt x="307" y="30"/>
                      <a:pt x="307" y="30"/>
                      <a:pt x="307" y="30"/>
                    </a:cubicBezTo>
                    <a:cubicBezTo>
                      <a:pt x="308" y="30"/>
                      <a:pt x="309" y="29"/>
                      <a:pt x="310" y="28"/>
                    </a:cubicBezTo>
                    <a:cubicBezTo>
                      <a:pt x="311" y="28"/>
                      <a:pt x="311" y="27"/>
                      <a:pt x="311" y="26"/>
                    </a:cubicBezTo>
                    <a:cubicBezTo>
                      <a:pt x="311" y="8"/>
                      <a:pt x="311" y="8"/>
                      <a:pt x="311" y="8"/>
                    </a:cubicBezTo>
                    <a:cubicBezTo>
                      <a:pt x="311" y="5"/>
                      <a:pt x="310" y="4"/>
                      <a:pt x="307" y="4"/>
                    </a:cubicBezTo>
                    <a:close/>
                    <a:moveTo>
                      <a:pt x="218" y="25"/>
                    </a:moveTo>
                    <a:cubicBezTo>
                      <a:pt x="218" y="8"/>
                      <a:pt x="218" y="8"/>
                      <a:pt x="218" y="8"/>
                    </a:cubicBezTo>
                    <a:cubicBezTo>
                      <a:pt x="290" y="8"/>
                      <a:pt x="290" y="8"/>
                      <a:pt x="290" y="8"/>
                    </a:cubicBezTo>
                    <a:cubicBezTo>
                      <a:pt x="290" y="25"/>
                      <a:pt x="290" y="25"/>
                      <a:pt x="290" y="25"/>
                    </a:cubicBezTo>
                    <a:lnTo>
                      <a:pt x="218" y="25"/>
                    </a:lnTo>
                    <a:close/>
                    <a:moveTo>
                      <a:pt x="90" y="19"/>
                    </a:moveTo>
                    <a:cubicBezTo>
                      <a:pt x="88" y="19"/>
                      <a:pt x="86" y="21"/>
                      <a:pt x="86" y="2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1"/>
                      <a:pt x="79" y="19"/>
                      <a:pt x="77" y="19"/>
                    </a:cubicBezTo>
                    <a:cubicBezTo>
                      <a:pt x="75" y="19"/>
                      <a:pt x="73" y="21"/>
                      <a:pt x="73" y="2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1"/>
                      <a:pt x="66" y="19"/>
                      <a:pt x="63" y="19"/>
                    </a:cubicBezTo>
                    <a:cubicBezTo>
                      <a:pt x="61" y="19"/>
                      <a:pt x="59" y="21"/>
                      <a:pt x="59" y="23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3"/>
                      <a:pt x="61" y="14"/>
                      <a:pt x="63" y="14"/>
                    </a:cubicBezTo>
                    <a:cubicBezTo>
                      <a:pt x="66" y="14"/>
                      <a:pt x="67" y="13"/>
                      <a:pt x="67" y="10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3"/>
                      <a:pt x="75" y="14"/>
                      <a:pt x="77" y="14"/>
                    </a:cubicBezTo>
                    <a:cubicBezTo>
                      <a:pt x="79" y="14"/>
                      <a:pt x="81" y="13"/>
                      <a:pt x="81" y="10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6" y="13"/>
                      <a:pt x="88" y="14"/>
                      <a:pt x="90" y="14"/>
                    </a:cubicBezTo>
                    <a:cubicBezTo>
                      <a:pt x="93" y="14"/>
                      <a:pt x="94" y="13"/>
                      <a:pt x="94" y="10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1"/>
                      <a:pt x="93" y="19"/>
                      <a:pt x="90" y="19"/>
                    </a:cubicBezTo>
                    <a:close/>
                    <a:moveTo>
                      <a:pt x="49" y="24"/>
                    </a:moveTo>
                    <a:cubicBezTo>
                      <a:pt x="28" y="17"/>
                      <a:pt x="28" y="17"/>
                      <a:pt x="28" y="17"/>
                    </a:cubicBezTo>
                    <a:cubicBezTo>
                      <a:pt x="49" y="10"/>
                      <a:pt x="49" y="10"/>
                      <a:pt x="49" y="10"/>
                    </a:cubicBezTo>
                    <a:lnTo>
                      <a:pt x="49" y="24"/>
                    </a:lnTo>
                    <a:close/>
                    <a:moveTo>
                      <a:pt x="107" y="8"/>
                    </a:move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25"/>
                      <a:pt x="210" y="25"/>
                      <a:pt x="210" y="25"/>
                    </a:cubicBezTo>
                    <a:cubicBezTo>
                      <a:pt x="107" y="25"/>
                      <a:pt x="107" y="25"/>
                      <a:pt x="107" y="25"/>
                    </a:cubicBezTo>
                    <a:lnTo>
                      <a:pt x="107" y="8"/>
                    </a:lnTo>
                    <a:close/>
                    <a:moveTo>
                      <a:pt x="298" y="12"/>
                    </a:moveTo>
                    <a:cubicBezTo>
                      <a:pt x="303" y="12"/>
                      <a:pt x="303" y="12"/>
                      <a:pt x="303" y="12"/>
                    </a:cubicBezTo>
                    <a:cubicBezTo>
                      <a:pt x="303" y="22"/>
                      <a:pt x="303" y="22"/>
                      <a:pt x="303" y="22"/>
                    </a:cubicBezTo>
                    <a:cubicBezTo>
                      <a:pt x="298" y="22"/>
                      <a:pt x="298" y="22"/>
                      <a:pt x="298" y="22"/>
                    </a:cubicBezTo>
                    <a:lnTo>
                      <a:pt x="298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Rectangle 83"/>
              <p:cNvSpPr>
                <a:spLocks noChangeArrowheads="1"/>
              </p:cNvSpPr>
              <p:nvPr/>
            </p:nvSpPr>
            <p:spPr bwMode="auto">
              <a:xfrm>
                <a:off x="5153038" y="3797302"/>
                <a:ext cx="342901" cy="587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84"/>
              <p:cNvSpPr>
                <a:spLocks noEditPoints="1"/>
              </p:cNvSpPr>
              <p:nvPr/>
            </p:nvSpPr>
            <p:spPr bwMode="auto">
              <a:xfrm>
                <a:off x="5164150" y="3794127"/>
                <a:ext cx="309563" cy="381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21"/>
                  </a:cxn>
                  <a:cxn ang="0">
                    <a:pos x="8" y="4"/>
                  </a:cxn>
                  <a:cxn ang="0">
                    <a:pos x="19" y="0"/>
                  </a:cxn>
                  <a:cxn ang="0">
                    <a:pos x="15" y="17"/>
                  </a:cxn>
                  <a:cxn ang="0">
                    <a:pos x="23" y="17"/>
                  </a:cxn>
                  <a:cxn ang="0">
                    <a:pos x="19" y="0"/>
                  </a:cxn>
                  <a:cxn ang="0">
                    <a:pos x="30" y="4"/>
                  </a:cxn>
                  <a:cxn ang="0">
                    <a:pos x="34" y="21"/>
                  </a:cxn>
                  <a:cxn ang="0">
                    <a:pos x="38" y="4"/>
                  </a:cxn>
                  <a:cxn ang="0">
                    <a:pos x="48" y="0"/>
                  </a:cxn>
                  <a:cxn ang="0">
                    <a:pos x="44" y="17"/>
                  </a:cxn>
                  <a:cxn ang="0">
                    <a:pos x="52" y="17"/>
                  </a:cxn>
                  <a:cxn ang="0">
                    <a:pos x="48" y="0"/>
                  </a:cxn>
                  <a:cxn ang="0">
                    <a:pos x="59" y="4"/>
                  </a:cxn>
                  <a:cxn ang="0">
                    <a:pos x="63" y="21"/>
                  </a:cxn>
                  <a:cxn ang="0">
                    <a:pos x="67" y="4"/>
                  </a:cxn>
                  <a:cxn ang="0">
                    <a:pos x="77" y="0"/>
                  </a:cxn>
                  <a:cxn ang="0">
                    <a:pos x="73" y="17"/>
                  </a:cxn>
                  <a:cxn ang="0">
                    <a:pos x="81" y="17"/>
                  </a:cxn>
                  <a:cxn ang="0">
                    <a:pos x="77" y="0"/>
                  </a:cxn>
                  <a:cxn ang="0">
                    <a:pos x="88" y="4"/>
                  </a:cxn>
                  <a:cxn ang="0">
                    <a:pos x="92" y="21"/>
                  </a:cxn>
                  <a:cxn ang="0">
                    <a:pos x="96" y="4"/>
                  </a:cxn>
                  <a:cxn ang="0">
                    <a:pos x="107" y="0"/>
                  </a:cxn>
                  <a:cxn ang="0">
                    <a:pos x="103" y="17"/>
                  </a:cxn>
                  <a:cxn ang="0">
                    <a:pos x="111" y="17"/>
                  </a:cxn>
                  <a:cxn ang="0">
                    <a:pos x="107" y="0"/>
                  </a:cxn>
                  <a:cxn ang="0">
                    <a:pos x="117" y="4"/>
                  </a:cxn>
                  <a:cxn ang="0">
                    <a:pos x="121" y="21"/>
                  </a:cxn>
                  <a:cxn ang="0">
                    <a:pos x="125" y="4"/>
                  </a:cxn>
                  <a:cxn ang="0">
                    <a:pos x="136" y="0"/>
                  </a:cxn>
                  <a:cxn ang="0">
                    <a:pos x="132" y="17"/>
                  </a:cxn>
                  <a:cxn ang="0">
                    <a:pos x="140" y="17"/>
                  </a:cxn>
                  <a:cxn ang="0">
                    <a:pos x="136" y="0"/>
                  </a:cxn>
                  <a:cxn ang="0">
                    <a:pos x="147" y="4"/>
                  </a:cxn>
                  <a:cxn ang="0">
                    <a:pos x="151" y="21"/>
                  </a:cxn>
                  <a:cxn ang="0">
                    <a:pos x="155" y="4"/>
                  </a:cxn>
                  <a:cxn ang="0">
                    <a:pos x="165" y="0"/>
                  </a:cxn>
                  <a:cxn ang="0">
                    <a:pos x="161" y="17"/>
                  </a:cxn>
                  <a:cxn ang="0">
                    <a:pos x="169" y="17"/>
                  </a:cxn>
                  <a:cxn ang="0">
                    <a:pos x="165" y="0"/>
                  </a:cxn>
                  <a:cxn ang="0">
                    <a:pos x="176" y="4"/>
                  </a:cxn>
                  <a:cxn ang="0">
                    <a:pos x="180" y="21"/>
                  </a:cxn>
                  <a:cxn ang="0">
                    <a:pos x="184" y="4"/>
                  </a:cxn>
                  <a:cxn ang="0">
                    <a:pos x="194" y="0"/>
                  </a:cxn>
                  <a:cxn ang="0">
                    <a:pos x="190" y="17"/>
                  </a:cxn>
                  <a:cxn ang="0">
                    <a:pos x="198" y="17"/>
                  </a:cxn>
                  <a:cxn ang="0">
                    <a:pos x="194" y="0"/>
                  </a:cxn>
                  <a:cxn ang="0">
                    <a:pos x="205" y="4"/>
                  </a:cxn>
                  <a:cxn ang="0">
                    <a:pos x="209" y="21"/>
                  </a:cxn>
                  <a:cxn ang="0">
                    <a:pos x="213" y="4"/>
                  </a:cxn>
                  <a:cxn ang="0">
                    <a:pos x="224" y="0"/>
                  </a:cxn>
                  <a:cxn ang="0">
                    <a:pos x="220" y="17"/>
                  </a:cxn>
                  <a:cxn ang="0">
                    <a:pos x="228" y="17"/>
                  </a:cxn>
                  <a:cxn ang="0">
                    <a:pos x="224" y="0"/>
                  </a:cxn>
                  <a:cxn ang="0">
                    <a:pos x="234" y="4"/>
                  </a:cxn>
                  <a:cxn ang="0">
                    <a:pos x="238" y="21"/>
                  </a:cxn>
                  <a:cxn ang="0">
                    <a:pos x="242" y="4"/>
                  </a:cxn>
                  <a:cxn ang="0">
                    <a:pos x="270" y="23"/>
                  </a:cxn>
                  <a:cxn ang="0">
                    <a:pos x="270" y="35"/>
                  </a:cxn>
                  <a:cxn ang="0">
                    <a:pos x="270" y="23"/>
                  </a:cxn>
                </a:cxnLst>
                <a:rect l="0" t="0" r="r" b="b"/>
                <a:pathLst>
                  <a:path w="276" h="35">
                    <a:moveTo>
                      <a:pt x="4" y="0"/>
                    </a:moveTo>
                    <a:cubicBezTo>
                      <a:pt x="2" y="0"/>
                      <a:pt x="0" y="1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" y="21"/>
                      <a:pt x="8" y="19"/>
                      <a:pt x="8" y="1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7" y="0"/>
                      <a:pt x="4" y="0"/>
                    </a:cubicBezTo>
                    <a:close/>
                    <a:moveTo>
                      <a:pt x="19" y="0"/>
                    </a:moveTo>
                    <a:cubicBezTo>
                      <a:pt x="17" y="0"/>
                      <a:pt x="15" y="1"/>
                      <a:pt x="15" y="4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9"/>
                      <a:pt x="17" y="21"/>
                      <a:pt x="19" y="21"/>
                    </a:cubicBezTo>
                    <a:cubicBezTo>
                      <a:pt x="21" y="21"/>
                      <a:pt x="23" y="19"/>
                      <a:pt x="23" y="1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1"/>
                      <a:pt x="21" y="0"/>
                      <a:pt x="19" y="0"/>
                    </a:cubicBezTo>
                    <a:close/>
                    <a:moveTo>
                      <a:pt x="34" y="0"/>
                    </a:moveTo>
                    <a:cubicBezTo>
                      <a:pt x="31" y="0"/>
                      <a:pt x="30" y="1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9"/>
                      <a:pt x="31" y="21"/>
                      <a:pt x="34" y="21"/>
                    </a:cubicBezTo>
                    <a:cubicBezTo>
                      <a:pt x="36" y="21"/>
                      <a:pt x="38" y="19"/>
                      <a:pt x="38" y="17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1"/>
                      <a:pt x="36" y="0"/>
                      <a:pt x="34" y="0"/>
                    </a:cubicBezTo>
                    <a:close/>
                    <a:moveTo>
                      <a:pt x="48" y="0"/>
                    </a:moveTo>
                    <a:cubicBezTo>
                      <a:pt x="46" y="0"/>
                      <a:pt x="44" y="1"/>
                      <a:pt x="44" y="4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9"/>
                      <a:pt x="46" y="21"/>
                      <a:pt x="48" y="21"/>
                    </a:cubicBezTo>
                    <a:cubicBezTo>
                      <a:pt x="50" y="21"/>
                      <a:pt x="52" y="19"/>
                      <a:pt x="52" y="17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1"/>
                      <a:pt x="50" y="0"/>
                      <a:pt x="48" y="0"/>
                    </a:cubicBezTo>
                    <a:close/>
                    <a:moveTo>
                      <a:pt x="63" y="0"/>
                    </a:moveTo>
                    <a:cubicBezTo>
                      <a:pt x="61" y="0"/>
                      <a:pt x="59" y="1"/>
                      <a:pt x="59" y="4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9"/>
                      <a:pt x="61" y="21"/>
                      <a:pt x="63" y="21"/>
                    </a:cubicBezTo>
                    <a:cubicBezTo>
                      <a:pt x="65" y="21"/>
                      <a:pt x="67" y="19"/>
                      <a:pt x="67" y="17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7" y="1"/>
                      <a:pt x="65" y="0"/>
                      <a:pt x="63" y="0"/>
                    </a:cubicBezTo>
                    <a:close/>
                    <a:moveTo>
                      <a:pt x="77" y="0"/>
                    </a:moveTo>
                    <a:cubicBezTo>
                      <a:pt x="75" y="0"/>
                      <a:pt x="73" y="1"/>
                      <a:pt x="73" y="4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9"/>
                      <a:pt x="75" y="21"/>
                      <a:pt x="77" y="21"/>
                    </a:cubicBezTo>
                    <a:cubicBezTo>
                      <a:pt x="80" y="21"/>
                      <a:pt x="81" y="19"/>
                      <a:pt x="81" y="17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1"/>
                      <a:pt x="80" y="0"/>
                      <a:pt x="77" y="0"/>
                    </a:cubicBezTo>
                    <a:close/>
                    <a:moveTo>
                      <a:pt x="92" y="0"/>
                    </a:moveTo>
                    <a:cubicBezTo>
                      <a:pt x="90" y="0"/>
                      <a:pt x="88" y="1"/>
                      <a:pt x="88" y="4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9"/>
                      <a:pt x="90" y="21"/>
                      <a:pt x="92" y="21"/>
                    </a:cubicBezTo>
                    <a:cubicBezTo>
                      <a:pt x="94" y="21"/>
                      <a:pt x="96" y="19"/>
                      <a:pt x="96" y="17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1"/>
                      <a:pt x="94" y="0"/>
                      <a:pt x="92" y="0"/>
                    </a:cubicBezTo>
                    <a:close/>
                    <a:moveTo>
                      <a:pt x="107" y="0"/>
                    </a:moveTo>
                    <a:cubicBezTo>
                      <a:pt x="105" y="0"/>
                      <a:pt x="103" y="1"/>
                      <a:pt x="103" y="4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9"/>
                      <a:pt x="105" y="21"/>
                      <a:pt x="107" y="21"/>
                    </a:cubicBezTo>
                    <a:cubicBezTo>
                      <a:pt x="109" y="21"/>
                      <a:pt x="111" y="19"/>
                      <a:pt x="111" y="17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11" y="1"/>
                      <a:pt x="109" y="0"/>
                      <a:pt x="107" y="0"/>
                    </a:cubicBezTo>
                    <a:close/>
                    <a:moveTo>
                      <a:pt x="121" y="0"/>
                    </a:moveTo>
                    <a:cubicBezTo>
                      <a:pt x="119" y="0"/>
                      <a:pt x="117" y="1"/>
                      <a:pt x="117" y="4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9"/>
                      <a:pt x="119" y="21"/>
                      <a:pt x="121" y="21"/>
                    </a:cubicBezTo>
                    <a:cubicBezTo>
                      <a:pt x="124" y="21"/>
                      <a:pt x="125" y="19"/>
                      <a:pt x="125" y="17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5" y="1"/>
                      <a:pt x="124" y="0"/>
                      <a:pt x="121" y="0"/>
                    </a:cubicBezTo>
                    <a:close/>
                    <a:moveTo>
                      <a:pt x="136" y="0"/>
                    </a:moveTo>
                    <a:cubicBezTo>
                      <a:pt x="134" y="0"/>
                      <a:pt x="132" y="1"/>
                      <a:pt x="132" y="4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2" y="19"/>
                      <a:pt x="134" y="21"/>
                      <a:pt x="136" y="21"/>
                    </a:cubicBezTo>
                    <a:cubicBezTo>
                      <a:pt x="138" y="21"/>
                      <a:pt x="140" y="19"/>
                      <a:pt x="140" y="17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40" y="1"/>
                      <a:pt x="138" y="0"/>
                      <a:pt x="136" y="0"/>
                    </a:cubicBezTo>
                    <a:close/>
                    <a:moveTo>
                      <a:pt x="151" y="0"/>
                    </a:moveTo>
                    <a:cubicBezTo>
                      <a:pt x="148" y="0"/>
                      <a:pt x="147" y="1"/>
                      <a:pt x="147" y="4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7" y="19"/>
                      <a:pt x="148" y="21"/>
                      <a:pt x="151" y="21"/>
                    </a:cubicBezTo>
                    <a:cubicBezTo>
                      <a:pt x="153" y="21"/>
                      <a:pt x="155" y="19"/>
                      <a:pt x="155" y="17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55" y="1"/>
                      <a:pt x="153" y="0"/>
                      <a:pt x="151" y="0"/>
                    </a:cubicBezTo>
                    <a:close/>
                    <a:moveTo>
                      <a:pt x="165" y="0"/>
                    </a:moveTo>
                    <a:cubicBezTo>
                      <a:pt x="163" y="0"/>
                      <a:pt x="161" y="1"/>
                      <a:pt x="161" y="4"/>
                    </a:cubicBezTo>
                    <a:cubicBezTo>
                      <a:pt x="161" y="17"/>
                      <a:pt x="161" y="17"/>
                      <a:pt x="161" y="17"/>
                    </a:cubicBezTo>
                    <a:cubicBezTo>
                      <a:pt x="161" y="19"/>
                      <a:pt x="163" y="21"/>
                      <a:pt x="165" y="21"/>
                    </a:cubicBezTo>
                    <a:cubicBezTo>
                      <a:pt x="167" y="21"/>
                      <a:pt x="169" y="19"/>
                      <a:pt x="169" y="17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1"/>
                      <a:pt x="167" y="0"/>
                      <a:pt x="165" y="0"/>
                    </a:cubicBezTo>
                    <a:close/>
                    <a:moveTo>
                      <a:pt x="180" y="0"/>
                    </a:move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9"/>
                      <a:pt x="178" y="21"/>
                      <a:pt x="180" y="21"/>
                    </a:cubicBezTo>
                    <a:cubicBezTo>
                      <a:pt x="182" y="21"/>
                      <a:pt x="184" y="19"/>
                      <a:pt x="184" y="17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1"/>
                      <a:pt x="182" y="0"/>
                      <a:pt x="180" y="0"/>
                    </a:cubicBezTo>
                    <a:close/>
                    <a:moveTo>
                      <a:pt x="194" y="0"/>
                    </a:moveTo>
                    <a:cubicBezTo>
                      <a:pt x="192" y="0"/>
                      <a:pt x="190" y="1"/>
                      <a:pt x="190" y="4"/>
                    </a:cubicBezTo>
                    <a:cubicBezTo>
                      <a:pt x="190" y="17"/>
                      <a:pt x="190" y="17"/>
                      <a:pt x="190" y="17"/>
                    </a:cubicBezTo>
                    <a:cubicBezTo>
                      <a:pt x="190" y="19"/>
                      <a:pt x="192" y="21"/>
                      <a:pt x="194" y="21"/>
                    </a:cubicBezTo>
                    <a:cubicBezTo>
                      <a:pt x="197" y="21"/>
                      <a:pt x="198" y="19"/>
                      <a:pt x="198" y="17"/>
                    </a:cubicBezTo>
                    <a:cubicBezTo>
                      <a:pt x="198" y="4"/>
                      <a:pt x="198" y="4"/>
                      <a:pt x="198" y="4"/>
                    </a:cubicBezTo>
                    <a:cubicBezTo>
                      <a:pt x="198" y="1"/>
                      <a:pt x="197" y="0"/>
                      <a:pt x="194" y="0"/>
                    </a:cubicBezTo>
                    <a:close/>
                    <a:moveTo>
                      <a:pt x="209" y="0"/>
                    </a:moveTo>
                    <a:cubicBezTo>
                      <a:pt x="207" y="0"/>
                      <a:pt x="205" y="1"/>
                      <a:pt x="205" y="4"/>
                    </a:cubicBezTo>
                    <a:cubicBezTo>
                      <a:pt x="205" y="17"/>
                      <a:pt x="205" y="17"/>
                      <a:pt x="205" y="17"/>
                    </a:cubicBezTo>
                    <a:cubicBezTo>
                      <a:pt x="205" y="19"/>
                      <a:pt x="207" y="21"/>
                      <a:pt x="209" y="21"/>
                    </a:cubicBezTo>
                    <a:cubicBezTo>
                      <a:pt x="211" y="21"/>
                      <a:pt x="213" y="19"/>
                      <a:pt x="213" y="17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"/>
                      <a:pt x="211" y="0"/>
                      <a:pt x="209" y="0"/>
                    </a:cubicBezTo>
                    <a:close/>
                    <a:moveTo>
                      <a:pt x="224" y="0"/>
                    </a:moveTo>
                    <a:cubicBezTo>
                      <a:pt x="222" y="0"/>
                      <a:pt x="220" y="1"/>
                      <a:pt x="220" y="4"/>
                    </a:cubicBezTo>
                    <a:cubicBezTo>
                      <a:pt x="220" y="17"/>
                      <a:pt x="220" y="17"/>
                      <a:pt x="220" y="17"/>
                    </a:cubicBezTo>
                    <a:cubicBezTo>
                      <a:pt x="220" y="19"/>
                      <a:pt x="222" y="21"/>
                      <a:pt x="224" y="21"/>
                    </a:cubicBezTo>
                    <a:cubicBezTo>
                      <a:pt x="226" y="21"/>
                      <a:pt x="228" y="19"/>
                      <a:pt x="228" y="17"/>
                    </a:cubicBezTo>
                    <a:cubicBezTo>
                      <a:pt x="228" y="4"/>
                      <a:pt x="228" y="4"/>
                      <a:pt x="228" y="4"/>
                    </a:cubicBezTo>
                    <a:cubicBezTo>
                      <a:pt x="228" y="1"/>
                      <a:pt x="226" y="0"/>
                      <a:pt x="224" y="0"/>
                    </a:cubicBezTo>
                    <a:close/>
                    <a:moveTo>
                      <a:pt x="238" y="0"/>
                    </a:moveTo>
                    <a:cubicBezTo>
                      <a:pt x="236" y="0"/>
                      <a:pt x="234" y="1"/>
                      <a:pt x="234" y="4"/>
                    </a:cubicBezTo>
                    <a:cubicBezTo>
                      <a:pt x="234" y="17"/>
                      <a:pt x="234" y="17"/>
                      <a:pt x="234" y="17"/>
                    </a:cubicBezTo>
                    <a:cubicBezTo>
                      <a:pt x="234" y="19"/>
                      <a:pt x="236" y="21"/>
                      <a:pt x="238" y="21"/>
                    </a:cubicBezTo>
                    <a:cubicBezTo>
                      <a:pt x="241" y="21"/>
                      <a:pt x="242" y="19"/>
                      <a:pt x="242" y="17"/>
                    </a:cubicBezTo>
                    <a:cubicBezTo>
                      <a:pt x="242" y="4"/>
                      <a:pt x="242" y="4"/>
                      <a:pt x="242" y="4"/>
                    </a:cubicBezTo>
                    <a:cubicBezTo>
                      <a:pt x="242" y="1"/>
                      <a:pt x="241" y="0"/>
                      <a:pt x="238" y="0"/>
                    </a:cubicBezTo>
                    <a:close/>
                    <a:moveTo>
                      <a:pt x="270" y="23"/>
                    </a:moveTo>
                    <a:cubicBezTo>
                      <a:pt x="267" y="23"/>
                      <a:pt x="264" y="26"/>
                      <a:pt x="264" y="29"/>
                    </a:cubicBezTo>
                    <a:cubicBezTo>
                      <a:pt x="264" y="33"/>
                      <a:pt x="267" y="35"/>
                      <a:pt x="270" y="35"/>
                    </a:cubicBezTo>
                    <a:cubicBezTo>
                      <a:pt x="273" y="35"/>
                      <a:pt x="276" y="33"/>
                      <a:pt x="276" y="29"/>
                    </a:cubicBezTo>
                    <a:cubicBezTo>
                      <a:pt x="276" y="26"/>
                      <a:pt x="273" y="23"/>
                      <a:pt x="270" y="2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Rectangle 85"/>
              <p:cNvSpPr>
                <a:spLocks noChangeArrowheads="1"/>
              </p:cNvSpPr>
              <p:nvPr/>
            </p:nvSpPr>
            <p:spPr bwMode="auto">
              <a:xfrm>
                <a:off x="5194313" y="3884615"/>
                <a:ext cx="269876" cy="36513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86"/>
              <p:cNvSpPr>
                <a:spLocks noEditPoints="1"/>
              </p:cNvSpPr>
              <p:nvPr/>
            </p:nvSpPr>
            <p:spPr bwMode="auto">
              <a:xfrm>
                <a:off x="5148275" y="3879852"/>
                <a:ext cx="352426" cy="46038"/>
              </a:xfrm>
              <a:custGeom>
                <a:avLst/>
                <a:gdLst/>
                <a:ahLst/>
                <a:cxnLst>
                  <a:cxn ang="0">
                    <a:pos x="303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23" y="8"/>
                  </a:cxn>
                  <a:cxn ang="0">
                    <a:pos x="23" y="8"/>
                  </a:cxn>
                  <a:cxn ang="0">
                    <a:pos x="3" y="17"/>
                  </a:cxn>
                  <a:cxn ang="0">
                    <a:pos x="0" y="20"/>
                  </a:cxn>
                  <a:cxn ang="0">
                    <a:pos x="3" y="24"/>
                  </a:cxn>
                  <a:cxn ang="0">
                    <a:pos x="39" y="41"/>
                  </a:cxn>
                  <a:cxn ang="0">
                    <a:pos x="40" y="41"/>
                  </a:cxn>
                  <a:cxn ang="0">
                    <a:pos x="40" y="41"/>
                  </a:cxn>
                  <a:cxn ang="0">
                    <a:pos x="41" y="41"/>
                  </a:cxn>
                  <a:cxn ang="0">
                    <a:pos x="41" y="41"/>
                  </a:cxn>
                  <a:cxn ang="0">
                    <a:pos x="303" y="41"/>
                  </a:cxn>
                  <a:cxn ang="0">
                    <a:pos x="313" y="31"/>
                  </a:cxn>
                  <a:cxn ang="0">
                    <a:pos x="313" y="10"/>
                  </a:cxn>
                  <a:cxn ang="0">
                    <a:pos x="303" y="0"/>
                  </a:cxn>
                  <a:cxn ang="0">
                    <a:pos x="28" y="14"/>
                  </a:cxn>
                  <a:cxn ang="0">
                    <a:pos x="37" y="10"/>
                  </a:cxn>
                  <a:cxn ang="0">
                    <a:pos x="37" y="31"/>
                  </a:cxn>
                  <a:cxn ang="0">
                    <a:pos x="28" y="27"/>
                  </a:cxn>
                  <a:cxn ang="0">
                    <a:pos x="28" y="14"/>
                  </a:cxn>
                  <a:cxn ang="0">
                    <a:pos x="20" y="24"/>
                  </a:cxn>
                  <a:cxn ang="0">
                    <a:pos x="14" y="20"/>
                  </a:cxn>
                  <a:cxn ang="0">
                    <a:pos x="20" y="17"/>
                  </a:cxn>
                  <a:cxn ang="0">
                    <a:pos x="20" y="24"/>
                  </a:cxn>
                  <a:cxn ang="0">
                    <a:pos x="45" y="8"/>
                  </a:cxn>
                  <a:cxn ang="0">
                    <a:pos x="277" y="8"/>
                  </a:cxn>
                  <a:cxn ang="0">
                    <a:pos x="277" y="16"/>
                  </a:cxn>
                  <a:cxn ang="0">
                    <a:pos x="45" y="16"/>
                  </a:cxn>
                  <a:cxn ang="0">
                    <a:pos x="45" y="8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277" y="24"/>
                  </a:cxn>
                  <a:cxn ang="0">
                    <a:pos x="277" y="33"/>
                  </a:cxn>
                  <a:cxn ang="0">
                    <a:pos x="45" y="33"/>
                  </a:cxn>
                  <a:cxn ang="0">
                    <a:pos x="305" y="31"/>
                  </a:cxn>
                  <a:cxn ang="0">
                    <a:pos x="303" y="33"/>
                  </a:cxn>
                  <a:cxn ang="0">
                    <a:pos x="285" y="33"/>
                  </a:cxn>
                  <a:cxn ang="0">
                    <a:pos x="285" y="8"/>
                  </a:cxn>
                  <a:cxn ang="0">
                    <a:pos x="303" y="8"/>
                  </a:cxn>
                  <a:cxn ang="0">
                    <a:pos x="305" y="10"/>
                  </a:cxn>
                  <a:cxn ang="0">
                    <a:pos x="305" y="31"/>
                  </a:cxn>
                </a:cxnLst>
                <a:rect l="0" t="0" r="r" b="b"/>
                <a:pathLst>
                  <a:path w="313" h="41">
                    <a:moveTo>
                      <a:pt x="303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4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1"/>
                      <a:pt x="39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03" y="41"/>
                      <a:pt x="303" y="41"/>
                      <a:pt x="303" y="41"/>
                    </a:cubicBezTo>
                    <a:cubicBezTo>
                      <a:pt x="309" y="41"/>
                      <a:pt x="313" y="37"/>
                      <a:pt x="313" y="31"/>
                    </a:cubicBezTo>
                    <a:cubicBezTo>
                      <a:pt x="313" y="10"/>
                      <a:pt x="313" y="10"/>
                      <a:pt x="313" y="10"/>
                    </a:cubicBezTo>
                    <a:cubicBezTo>
                      <a:pt x="313" y="4"/>
                      <a:pt x="309" y="0"/>
                      <a:pt x="303" y="0"/>
                    </a:cubicBezTo>
                    <a:close/>
                    <a:moveTo>
                      <a:pt x="28" y="14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14"/>
                    </a:lnTo>
                    <a:close/>
                    <a:moveTo>
                      <a:pt x="20" y="24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20" y="17"/>
                      <a:pt x="20" y="17"/>
                      <a:pt x="20" y="17"/>
                    </a:cubicBezTo>
                    <a:lnTo>
                      <a:pt x="20" y="24"/>
                    </a:lnTo>
                    <a:close/>
                    <a:moveTo>
                      <a:pt x="45" y="8"/>
                    </a:moveTo>
                    <a:cubicBezTo>
                      <a:pt x="277" y="8"/>
                      <a:pt x="277" y="8"/>
                      <a:pt x="277" y="8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45" y="8"/>
                    </a:lnTo>
                    <a:close/>
                    <a:moveTo>
                      <a:pt x="45" y="33"/>
                    </a:moveTo>
                    <a:cubicBezTo>
                      <a:pt x="45" y="24"/>
                      <a:pt x="45" y="24"/>
                      <a:pt x="45" y="24"/>
                    </a:cubicBezTo>
                    <a:cubicBezTo>
                      <a:pt x="277" y="24"/>
                      <a:pt x="277" y="24"/>
                      <a:pt x="277" y="24"/>
                    </a:cubicBezTo>
                    <a:cubicBezTo>
                      <a:pt x="277" y="33"/>
                      <a:pt x="277" y="33"/>
                      <a:pt x="277" y="33"/>
                    </a:cubicBezTo>
                    <a:lnTo>
                      <a:pt x="45" y="33"/>
                    </a:lnTo>
                    <a:close/>
                    <a:moveTo>
                      <a:pt x="305" y="31"/>
                    </a:moveTo>
                    <a:cubicBezTo>
                      <a:pt x="305" y="32"/>
                      <a:pt x="304" y="33"/>
                      <a:pt x="303" y="33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85" y="8"/>
                      <a:pt x="285" y="8"/>
                      <a:pt x="285" y="8"/>
                    </a:cubicBezTo>
                    <a:cubicBezTo>
                      <a:pt x="303" y="8"/>
                      <a:pt x="303" y="8"/>
                      <a:pt x="303" y="8"/>
                    </a:cubicBezTo>
                    <a:cubicBezTo>
                      <a:pt x="304" y="8"/>
                      <a:pt x="305" y="9"/>
                      <a:pt x="305" y="10"/>
                    </a:cubicBezTo>
                    <a:lnTo>
                      <a:pt x="305" y="3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1" name="E-book"/>
            <p:cNvGrpSpPr>
              <a:grpSpLocks noChangeAspect="1"/>
            </p:cNvGrpSpPr>
            <p:nvPr/>
          </p:nvGrpSpPr>
          <p:grpSpPr>
            <a:xfrm>
              <a:off x="611560" y="4069556"/>
              <a:ext cx="528639" cy="521495"/>
              <a:chOff x="4144973" y="3654427"/>
              <a:chExt cx="352426" cy="347663"/>
            </a:xfrm>
          </p:grpSpPr>
          <p:sp>
            <p:nvSpPr>
              <p:cNvPr id="152" name="Rectangle 90"/>
              <p:cNvSpPr>
                <a:spLocks noChangeArrowheads="1"/>
              </p:cNvSpPr>
              <p:nvPr/>
            </p:nvSpPr>
            <p:spPr bwMode="auto">
              <a:xfrm>
                <a:off x="4149736" y="3910015"/>
                <a:ext cx="342901" cy="269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91"/>
              <p:cNvSpPr>
                <a:spLocks/>
              </p:cNvSpPr>
              <p:nvPr/>
            </p:nvSpPr>
            <p:spPr bwMode="auto">
              <a:xfrm>
                <a:off x="4162436" y="3654427"/>
                <a:ext cx="317501" cy="204788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42" y="18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165"/>
                  </a:cxn>
                  <a:cxn ang="0">
                    <a:pos x="124" y="165"/>
                  </a:cxn>
                  <a:cxn ang="0">
                    <a:pos x="142" y="183"/>
                  </a:cxn>
                  <a:cxn ang="0">
                    <a:pos x="160" y="165"/>
                  </a:cxn>
                  <a:cxn ang="0">
                    <a:pos x="283" y="165"/>
                  </a:cxn>
                  <a:cxn ang="0">
                    <a:pos x="283" y="0"/>
                  </a:cxn>
                  <a:cxn ang="0">
                    <a:pos x="160" y="0"/>
                  </a:cxn>
                </a:cxnLst>
                <a:rect l="0" t="0" r="r" b="b"/>
                <a:pathLst>
                  <a:path w="283" h="183">
                    <a:moveTo>
                      <a:pt x="160" y="0"/>
                    </a:moveTo>
                    <a:cubicBezTo>
                      <a:pt x="150" y="0"/>
                      <a:pt x="142" y="8"/>
                      <a:pt x="142" y="18"/>
                    </a:cubicBezTo>
                    <a:cubicBezTo>
                      <a:pt x="142" y="8"/>
                      <a:pt x="13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34" y="165"/>
                      <a:pt x="142" y="173"/>
                      <a:pt x="142" y="183"/>
                    </a:cubicBezTo>
                    <a:cubicBezTo>
                      <a:pt x="142" y="173"/>
                      <a:pt x="150" y="165"/>
                      <a:pt x="160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0"/>
                      <a:pt x="283" y="0"/>
                      <a:pt x="283" y="0"/>
                    </a:cubicBez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92"/>
              <p:cNvSpPr>
                <a:spLocks noEditPoints="1"/>
              </p:cNvSpPr>
              <p:nvPr/>
            </p:nvSpPr>
            <p:spPr bwMode="auto">
              <a:xfrm>
                <a:off x="4144973" y="3670302"/>
                <a:ext cx="352426" cy="331788"/>
              </a:xfrm>
              <a:custGeom>
                <a:avLst/>
                <a:gdLst/>
                <a:ahLst/>
                <a:cxnLst>
                  <a:cxn ang="0">
                    <a:pos x="297" y="222"/>
                  </a:cxn>
                  <a:cxn ang="0">
                    <a:pos x="309" y="21"/>
                  </a:cxn>
                  <a:cxn ang="0">
                    <a:pos x="298" y="29"/>
                  </a:cxn>
                  <a:cxn ang="0">
                    <a:pos x="298" y="36"/>
                  </a:cxn>
                  <a:cxn ang="0">
                    <a:pos x="305" y="44"/>
                  </a:cxn>
                  <a:cxn ang="0">
                    <a:pos x="8" y="44"/>
                  </a:cxn>
                  <a:cxn ang="0">
                    <a:pos x="15" y="36"/>
                  </a:cxn>
                  <a:cxn ang="0">
                    <a:pos x="15" y="29"/>
                  </a:cxn>
                  <a:cxn ang="0">
                    <a:pos x="4" y="21"/>
                  </a:cxn>
                  <a:cxn ang="0">
                    <a:pos x="0" y="40"/>
                  </a:cxn>
                  <a:cxn ang="0">
                    <a:pos x="0" y="213"/>
                  </a:cxn>
                  <a:cxn ang="0">
                    <a:pos x="4" y="241"/>
                  </a:cxn>
                  <a:cxn ang="0">
                    <a:pos x="56" y="272"/>
                  </a:cxn>
                  <a:cxn ang="0">
                    <a:pos x="56" y="295"/>
                  </a:cxn>
                  <a:cxn ang="0">
                    <a:pos x="261" y="276"/>
                  </a:cxn>
                  <a:cxn ang="0">
                    <a:pos x="198" y="241"/>
                  </a:cxn>
                  <a:cxn ang="0">
                    <a:pos x="313" y="25"/>
                  </a:cxn>
                  <a:cxn ang="0">
                    <a:pos x="253" y="287"/>
                  </a:cxn>
                  <a:cxn ang="0">
                    <a:pos x="253" y="280"/>
                  </a:cxn>
                  <a:cxn ang="0">
                    <a:pos x="190" y="241"/>
                  </a:cxn>
                  <a:cxn ang="0">
                    <a:pos x="305" y="233"/>
                  </a:cxn>
                  <a:cxn ang="0">
                    <a:pos x="305" y="217"/>
                  </a:cxn>
                  <a:cxn ang="0">
                    <a:pos x="268" y="225"/>
                  </a:cxn>
                  <a:cxn ang="0">
                    <a:pos x="266" y="227"/>
                  </a:cxn>
                  <a:cxn ang="0">
                    <a:pos x="281" y="222"/>
                  </a:cxn>
                  <a:cxn ang="0">
                    <a:pos x="178" y="61"/>
                  </a:cxn>
                  <a:cxn ang="0">
                    <a:pos x="280" y="53"/>
                  </a:cxn>
                  <a:cxn ang="0">
                    <a:pos x="178" y="61"/>
                  </a:cxn>
                  <a:cxn ang="0">
                    <a:pos x="284" y="81"/>
                  </a:cxn>
                  <a:cxn ang="0">
                    <a:pos x="174" y="81"/>
                  </a:cxn>
                  <a:cxn ang="0">
                    <a:pos x="280" y="108"/>
                  </a:cxn>
                  <a:cxn ang="0">
                    <a:pos x="178" y="100"/>
                  </a:cxn>
                  <a:cxn ang="0">
                    <a:pos x="178" y="14"/>
                  </a:cxn>
                  <a:cxn ang="0">
                    <a:pos x="280" y="6"/>
                  </a:cxn>
                  <a:cxn ang="0">
                    <a:pos x="178" y="14"/>
                  </a:cxn>
                  <a:cxn ang="0">
                    <a:pos x="284" y="33"/>
                  </a:cxn>
                  <a:cxn ang="0">
                    <a:pos x="174" y="33"/>
                  </a:cxn>
                  <a:cxn ang="0">
                    <a:pos x="135" y="37"/>
                  </a:cxn>
                  <a:cxn ang="0">
                    <a:pos x="33" y="29"/>
                  </a:cxn>
                  <a:cxn ang="0">
                    <a:pos x="33" y="108"/>
                  </a:cxn>
                  <a:cxn ang="0">
                    <a:pos x="135" y="100"/>
                  </a:cxn>
                  <a:cxn ang="0">
                    <a:pos x="33" y="108"/>
                  </a:cxn>
                  <a:cxn ang="0">
                    <a:pos x="139" y="81"/>
                  </a:cxn>
                  <a:cxn ang="0">
                    <a:pos x="29" y="81"/>
                  </a:cxn>
                  <a:cxn ang="0">
                    <a:pos x="161" y="169"/>
                  </a:cxn>
                  <a:cxn ang="0">
                    <a:pos x="153" y="4"/>
                  </a:cxn>
                  <a:cxn ang="0">
                    <a:pos x="33" y="61"/>
                  </a:cxn>
                  <a:cxn ang="0">
                    <a:pos x="135" y="53"/>
                  </a:cxn>
                  <a:cxn ang="0">
                    <a:pos x="33" y="61"/>
                  </a:cxn>
                  <a:cxn ang="0">
                    <a:pos x="139" y="10"/>
                  </a:cxn>
                  <a:cxn ang="0">
                    <a:pos x="29" y="10"/>
                  </a:cxn>
                </a:cxnLst>
                <a:rect l="0" t="0" r="r" b="b"/>
                <a:pathLst>
                  <a:path w="313" h="295">
                    <a:moveTo>
                      <a:pt x="297" y="227"/>
                    </a:moveTo>
                    <a:cubicBezTo>
                      <a:pt x="298" y="227"/>
                      <a:pt x="299" y="226"/>
                      <a:pt x="299" y="225"/>
                    </a:cubicBezTo>
                    <a:cubicBezTo>
                      <a:pt x="299" y="223"/>
                      <a:pt x="298" y="222"/>
                      <a:pt x="297" y="222"/>
                    </a:cubicBezTo>
                    <a:cubicBezTo>
                      <a:pt x="295" y="222"/>
                      <a:pt x="294" y="223"/>
                      <a:pt x="294" y="225"/>
                    </a:cubicBezTo>
                    <a:cubicBezTo>
                      <a:pt x="294" y="226"/>
                      <a:pt x="295" y="227"/>
                      <a:pt x="297" y="227"/>
                    </a:cubicBezTo>
                    <a:close/>
                    <a:moveTo>
                      <a:pt x="309" y="21"/>
                    </a:moveTo>
                    <a:cubicBezTo>
                      <a:pt x="298" y="21"/>
                      <a:pt x="298" y="21"/>
                      <a:pt x="298" y="21"/>
                    </a:cubicBezTo>
                    <a:cubicBezTo>
                      <a:pt x="296" y="21"/>
                      <a:pt x="294" y="23"/>
                      <a:pt x="294" y="25"/>
                    </a:cubicBezTo>
                    <a:cubicBezTo>
                      <a:pt x="294" y="27"/>
                      <a:pt x="296" y="29"/>
                      <a:pt x="298" y="29"/>
                    </a:cubicBezTo>
                    <a:cubicBezTo>
                      <a:pt x="305" y="29"/>
                      <a:pt x="305" y="29"/>
                      <a:pt x="305" y="29"/>
                    </a:cubicBezTo>
                    <a:cubicBezTo>
                      <a:pt x="305" y="36"/>
                      <a:pt x="305" y="36"/>
                      <a:pt x="305" y="36"/>
                    </a:cubicBezTo>
                    <a:cubicBezTo>
                      <a:pt x="298" y="36"/>
                      <a:pt x="298" y="36"/>
                      <a:pt x="298" y="36"/>
                    </a:cubicBezTo>
                    <a:cubicBezTo>
                      <a:pt x="296" y="36"/>
                      <a:pt x="294" y="38"/>
                      <a:pt x="294" y="40"/>
                    </a:cubicBezTo>
                    <a:cubicBezTo>
                      <a:pt x="294" y="42"/>
                      <a:pt x="296" y="44"/>
                      <a:pt x="298" y="44"/>
                    </a:cubicBezTo>
                    <a:cubicBezTo>
                      <a:pt x="305" y="44"/>
                      <a:pt x="305" y="44"/>
                      <a:pt x="305" y="44"/>
                    </a:cubicBezTo>
                    <a:cubicBezTo>
                      <a:pt x="305" y="209"/>
                      <a:pt x="305" y="209"/>
                      <a:pt x="305" y="209"/>
                    </a:cubicBezTo>
                    <a:cubicBezTo>
                      <a:pt x="8" y="209"/>
                      <a:pt x="8" y="209"/>
                      <a:pt x="8" y="209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8" y="44"/>
                      <a:pt x="19" y="42"/>
                      <a:pt x="19" y="40"/>
                    </a:cubicBezTo>
                    <a:cubicBezTo>
                      <a:pt x="19" y="38"/>
                      <a:pt x="18" y="36"/>
                      <a:pt x="15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29"/>
                      <a:pt x="19" y="27"/>
                      <a:pt x="19" y="25"/>
                    </a:cubicBezTo>
                    <a:cubicBezTo>
                      <a:pt x="19" y="23"/>
                      <a:pt x="18" y="21"/>
                      <a:pt x="1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23"/>
                      <a:pt x="0" y="2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9"/>
                      <a:pt x="2" y="241"/>
                      <a:pt x="4" y="241"/>
                    </a:cubicBezTo>
                    <a:cubicBezTo>
                      <a:pt x="115" y="241"/>
                      <a:pt x="115" y="241"/>
                      <a:pt x="115" y="24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56" y="272"/>
                      <a:pt x="56" y="272"/>
                      <a:pt x="56" y="272"/>
                    </a:cubicBezTo>
                    <a:cubicBezTo>
                      <a:pt x="54" y="272"/>
                      <a:pt x="52" y="274"/>
                      <a:pt x="52" y="276"/>
                    </a:cubicBezTo>
                    <a:cubicBezTo>
                      <a:pt x="52" y="291"/>
                      <a:pt x="52" y="291"/>
                      <a:pt x="52" y="291"/>
                    </a:cubicBezTo>
                    <a:cubicBezTo>
                      <a:pt x="52" y="293"/>
                      <a:pt x="54" y="295"/>
                      <a:pt x="56" y="295"/>
                    </a:cubicBezTo>
                    <a:cubicBezTo>
                      <a:pt x="257" y="295"/>
                      <a:pt x="257" y="295"/>
                      <a:pt x="257" y="295"/>
                    </a:cubicBezTo>
                    <a:cubicBezTo>
                      <a:pt x="259" y="295"/>
                      <a:pt x="261" y="293"/>
                      <a:pt x="261" y="291"/>
                    </a:cubicBezTo>
                    <a:cubicBezTo>
                      <a:pt x="261" y="276"/>
                      <a:pt x="261" y="276"/>
                      <a:pt x="261" y="276"/>
                    </a:cubicBezTo>
                    <a:cubicBezTo>
                      <a:pt x="261" y="274"/>
                      <a:pt x="259" y="272"/>
                      <a:pt x="257" y="272"/>
                    </a:cubicBezTo>
                    <a:cubicBezTo>
                      <a:pt x="198" y="272"/>
                      <a:pt x="198" y="272"/>
                      <a:pt x="198" y="272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309" y="241"/>
                      <a:pt x="309" y="241"/>
                      <a:pt x="309" y="241"/>
                    </a:cubicBezTo>
                    <a:cubicBezTo>
                      <a:pt x="311" y="241"/>
                      <a:pt x="313" y="239"/>
                      <a:pt x="313" y="237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13" y="23"/>
                      <a:pt x="311" y="21"/>
                      <a:pt x="309" y="21"/>
                    </a:cubicBezTo>
                    <a:close/>
                    <a:moveTo>
                      <a:pt x="253" y="280"/>
                    </a:moveTo>
                    <a:cubicBezTo>
                      <a:pt x="253" y="287"/>
                      <a:pt x="253" y="287"/>
                      <a:pt x="253" y="287"/>
                    </a:cubicBezTo>
                    <a:cubicBezTo>
                      <a:pt x="60" y="287"/>
                      <a:pt x="60" y="287"/>
                      <a:pt x="60" y="287"/>
                    </a:cubicBezTo>
                    <a:cubicBezTo>
                      <a:pt x="60" y="280"/>
                      <a:pt x="60" y="280"/>
                      <a:pt x="60" y="280"/>
                    </a:cubicBezTo>
                    <a:lnTo>
                      <a:pt x="253" y="280"/>
                    </a:lnTo>
                    <a:close/>
                    <a:moveTo>
                      <a:pt x="123" y="272"/>
                    </a:moveTo>
                    <a:cubicBezTo>
                      <a:pt x="123" y="241"/>
                      <a:pt x="123" y="241"/>
                      <a:pt x="123" y="241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0" y="272"/>
                      <a:pt x="190" y="272"/>
                      <a:pt x="190" y="272"/>
                    </a:cubicBezTo>
                    <a:lnTo>
                      <a:pt x="123" y="272"/>
                    </a:lnTo>
                    <a:close/>
                    <a:moveTo>
                      <a:pt x="305" y="233"/>
                    </a:move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lnTo>
                      <a:pt x="305" y="233"/>
                    </a:lnTo>
                    <a:close/>
                    <a:moveTo>
                      <a:pt x="266" y="227"/>
                    </a:moveTo>
                    <a:cubicBezTo>
                      <a:pt x="267" y="227"/>
                      <a:pt x="268" y="226"/>
                      <a:pt x="268" y="225"/>
                    </a:cubicBezTo>
                    <a:cubicBezTo>
                      <a:pt x="268" y="223"/>
                      <a:pt x="267" y="222"/>
                      <a:pt x="266" y="222"/>
                    </a:cubicBezTo>
                    <a:cubicBezTo>
                      <a:pt x="265" y="222"/>
                      <a:pt x="264" y="223"/>
                      <a:pt x="264" y="225"/>
                    </a:cubicBezTo>
                    <a:cubicBezTo>
                      <a:pt x="264" y="226"/>
                      <a:pt x="265" y="227"/>
                      <a:pt x="266" y="227"/>
                    </a:cubicBezTo>
                    <a:close/>
                    <a:moveTo>
                      <a:pt x="281" y="227"/>
                    </a:moveTo>
                    <a:cubicBezTo>
                      <a:pt x="283" y="227"/>
                      <a:pt x="284" y="226"/>
                      <a:pt x="284" y="225"/>
                    </a:cubicBezTo>
                    <a:cubicBezTo>
                      <a:pt x="284" y="223"/>
                      <a:pt x="283" y="222"/>
                      <a:pt x="281" y="222"/>
                    </a:cubicBezTo>
                    <a:cubicBezTo>
                      <a:pt x="280" y="222"/>
                      <a:pt x="279" y="223"/>
                      <a:pt x="279" y="225"/>
                    </a:cubicBezTo>
                    <a:cubicBezTo>
                      <a:pt x="279" y="226"/>
                      <a:pt x="280" y="227"/>
                      <a:pt x="281" y="227"/>
                    </a:cubicBezTo>
                    <a:close/>
                    <a:moveTo>
                      <a:pt x="178" y="61"/>
                    </a:moveTo>
                    <a:cubicBezTo>
                      <a:pt x="280" y="61"/>
                      <a:pt x="280" y="61"/>
                      <a:pt x="280" y="61"/>
                    </a:cubicBezTo>
                    <a:cubicBezTo>
                      <a:pt x="282" y="61"/>
                      <a:pt x="284" y="59"/>
                      <a:pt x="284" y="57"/>
                    </a:cubicBezTo>
                    <a:cubicBezTo>
                      <a:pt x="284" y="55"/>
                      <a:pt x="282" y="53"/>
                      <a:pt x="280" y="53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6" y="53"/>
                      <a:pt x="174" y="55"/>
                      <a:pt x="174" y="57"/>
                    </a:cubicBezTo>
                    <a:cubicBezTo>
                      <a:pt x="174" y="59"/>
                      <a:pt x="176" y="61"/>
                      <a:pt x="178" y="61"/>
                    </a:cubicBezTo>
                    <a:close/>
                    <a:moveTo>
                      <a:pt x="178" y="85"/>
                    </a:moveTo>
                    <a:cubicBezTo>
                      <a:pt x="280" y="85"/>
                      <a:pt x="280" y="85"/>
                      <a:pt x="280" y="85"/>
                    </a:cubicBezTo>
                    <a:cubicBezTo>
                      <a:pt x="282" y="85"/>
                      <a:pt x="284" y="83"/>
                      <a:pt x="284" y="81"/>
                    </a:cubicBezTo>
                    <a:cubicBezTo>
                      <a:pt x="284" y="78"/>
                      <a:pt x="282" y="77"/>
                      <a:pt x="280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6" y="77"/>
                      <a:pt x="174" y="78"/>
                      <a:pt x="174" y="81"/>
                    </a:cubicBezTo>
                    <a:cubicBezTo>
                      <a:pt x="174" y="83"/>
                      <a:pt x="176" y="85"/>
                      <a:pt x="178" y="85"/>
                    </a:cubicBezTo>
                    <a:close/>
                    <a:moveTo>
                      <a:pt x="178" y="108"/>
                    </a:moveTo>
                    <a:cubicBezTo>
                      <a:pt x="280" y="108"/>
                      <a:pt x="280" y="108"/>
                      <a:pt x="280" y="108"/>
                    </a:cubicBezTo>
                    <a:cubicBezTo>
                      <a:pt x="282" y="108"/>
                      <a:pt x="284" y="106"/>
                      <a:pt x="284" y="104"/>
                    </a:cubicBezTo>
                    <a:cubicBezTo>
                      <a:pt x="284" y="102"/>
                      <a:pt x="282" y="100"/>
                      <a:pt x="280" y="100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6" y="100"/>
                      <a:pt x="174" y="102"/>
                      <a:pt x="174" y="104"/>
                    </a:cubicBezTo>
                    <a:cubicBezTo>
                      <a:pt x="174" y="106"/>
                      <a:pt x="176" y="108"/>
                      <a:pt x="178" y="108"/>
                    </a:cubicBezTo>
                    <a:close/>
                    <a:moveTo>
                      <a:pt x="178" y="14"/>
                    </a:moveTo>
                    <a:cubicBezTo>
                      <a:pt x="280" y="14"/>
                      <a:pt x="280" y="14"/>
                      <a:pt x="280" y="14"/>
                    </a:cubicBezTo>
                    <a:cubicBezTo>
                      <a:pt x="282" y="14"/>
                      <a:pt x="284" y="12"/>
                      <a:pt x="284" y="10"/>
                    </a:cubicBezTo>
                    <a:cubicBezTo>
                      <a:pt x="284" y="7"/>
                      <a:pt x="282" y="6"/>
                      <a:pt x="280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6" y="6"/>
                      <a:pt x="174" y="7"/>
                      <a:pt x="174" y="10"/>
                    </a:cubicBezTo>
                    <a:cubicBezTo>
                      <a:pt x="174" y="12"/>
                      <a:pt x="176" y="14"/>
                      <a:pt x="178" y="14"/>
                    </a:cubicBezTo>
                    <a:close/>
                    <a:moveTo>
                      <a:pt x="178" y="37"/>
                    </a:moveTo>
                    <a:cubicBezTo>
                      <a:pt x="280" y="37"/>
                      <a:pt x="280" y="37"/>
                      <a:pt x="280" y="37"/>
                    </a:cubicBezTo>
                    <a:cubicBezTo>
                      <a:pt x="282" y="37"/>
                      <a:pt x="284" y="35"/>
                      <a:pt x="284" y="33"/>
                    </a:cubicBezTo>
                    <a:cubicBezTo>
                      <a:pt x="284" y="31"/>
                      <a:pt x="282" y="29"/>
                      <a:pt x="280" y="29"/>
                    </a:cubicBezTo>
                    <a:cubicBezTo>
                      <a:pt x="178" y="29"/>
                      <a:pt x="178" y="29"/>
                      <a:pt x="178" y="29"/>
                    </a:cubicBezTo>
                    <a:cubicBezTo>
                      <a:pt x="176" y="29"/>
                      <a:pt x="174" y="31"/>
                      <a:pt x="174" y="33"/>
                    </a:cubicBezTo>
                    <a:cubicBezTo>
                      <a:pt x="174" y="35"/>
                      <a:pt x="176" y="37"/>
                      <a:pt x="178" y="37"/>
                    </a:cubicBezTo>
                    <a:close/>
                    <a:moveTo>
                      <a:pt x="33" y="37"/>
                    </a:moveTo>
                    <a:cubicBezTo>
                      <a:pt x="135" y="37"/>
                      <a:pt x="135" y="37"/>
                      <a:pt x="135" y="37"/>
                    </a:cubicBezTo>
                    <a:cubicBezTo>
                      <a:pt x="137" y="37"/>
                      <a:pt x="139" y="35"/>
                      <a:pt x="139" y="33"/>
                    </a:cubicBezTo>
                    <a:cubicBezTo>
                      <a:pt x="139" y="31"/>
                      <a:pt x="137" y="29"/>
                      <a:pt x="135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1" y="29"/>
                      <a:pt x="29" y="31"/>
                      <a:pt x="29" y="33"/>
                    </a:cubicBezTo>
                    <a:cubicBezTo>
                      <a:pt x="29" y="35"/>
                      <a:pt x="31" y="37"/>
                      <a:pt x="33" y="37"/>
                    </a:cubicBezTo>
                    <a:close/>
                    <a:moveTo>
                      <a:pt x="33" y="108"/>
                    </a:move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7" y="108"/>
                      <a:pt x="139" y="106"/>
                      <a:pt x="139" y="104"/>
                    </a:cubicBezTo>
                    <a:cubicBezTo>
                      <a:pt x="139" y="102"/>
                      <a:pt x="137" y="100"/>
                      <a:pt x="135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1" y="100"/>
                      <a:pt x="29" y="102"/>
                      <a:pt x="29" y="104"/>
                    </a:cubicBezTo>
                    <a:cubicBezTo>
                      <a:pt x="29" y="106"/>
                      <a:pt x="31" y="108"/>
                      <a:pt x="33" y="108"/>
                    </a:cubicBezTo>
                    <a:close/>
                    <a:moveTo>
                      <a:pt x="33" y="85"/>
                    </a:moveTo>
                    <a:cubicBezTo>
                      <a:pt x="135" y="85"/>
                      <a:pt x="135" y="85"/>
                      <a:pt x="135" y="85"/>
                    </a:cubicBezTo>
                    <a:cubicBezTo>
                      <a:pt x="137" y="85"/>
                      <a:pt x="139" y="83"/>
                      <a:pt x="139" y="81"/>
                    </a:cubicBezTo>
                    <a:cubicBezTo>
                      <a:pt x="139" y="78"/>
                      <a:pt x="137" y="77"/>
                      <a:pt x="135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1" y="77"/>
                      <a:pt x="29" y="78"/>
                      <a:pt x="29" y="81"/>
                    </a:cubicBezTo>
                    <a:cubicBezTo>
                      <a:pt x="29" y="83"/>
                      <a:pt x="31" y="85"/>
                      <a:pt x="33" y="85"/>
                    </a:cubicBezTo>
                    <a:close/>
                    <a:moveTo>
                      <a:pt x="157" y="173"/>
                    </a:moveTo>
                    <a:cubicBezTo>
                      <a:pt x="159" y="173"/>
                      <a:pt x="161" y="171"/>
                      <a:pt x="161" y="169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1"/>
                      <a:pt x="159" y="0"/>
                      <a:pt x="157" y="0"/>
                    </a:cubicBezTo>
                    <a:cubicBezTo>
                      <a:pt x="154" y="0"/>
                      <a:pt x="153" y="1"/>
                      <a:pt x="153" y="4"/>
                    </a:cubicBezTo>
                    <a:cubicBezTo>
                      <a:pt x="153" y="169"/>
                      <a:pt x="153" y="169"/>
                      <a:pt x="153" y="169"/>
                    </a:cubicBezTo>
                    <a:cubicBezTo>
                      <a:pt x="153" y="171"/>
                      <a:pt x="154" y="173"/>
                      <a:pt x="157" y="173"/>
                    </a:cubicBezTo>
                    <a:close/>
                    <a:moveTo>
                      <a:pt x="33" y="61"/>
                    </a:moveTo>
                    <a:cubicBezTo>
                      <a:pt x="135" y="61"/>
                      <a:pt x="135" y="61"/>
                      <a:pt x="135" y="61"/>
                    </a:cubicBezTo>
                    <a:cubicBezTo>
                      <a:pt x="137" y="61"/>
                      <a:pt x="139" y="59"/>
                      <a:pt x="139" y="57"/>
                    </a:cubicBezTo>
                    <a:cubicBezTo>
                      <a:pt x="139" y="55"/>
                      <a:pt x="137" y="53"/>
                      <a:pt x="135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1" y="53"/>
                      <a:pt x="29" y="55"/>
                      <a:pt x="29" y="57"/>
                    </a:cubicBezTo>
                    <a:cubicBezTo>
                      <a:pt x="29" y="59"/>
                      <a:pt x="31" y="61"/>
                      <a:pt x="33" y="61"/>
                    </a:cubicBezTo>
                    <a:close/>
                    <a:moveTo>
                      <a:pt x="33" y="14"/>
                    </a:move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14"/>
                      <a:pt x="139" y="12"/>
                      <a:pt x="139" y="10"/>
                    </a:cubicBezTo>
                    <a:cubicBezTo>
                      <a:pt x="139" y="7"/>
                      <a:pt x="137" y="6"/>
                      <a:pt x="135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6"/>
                      <a:pt x="29" y="7"/>
                      <a:pt x="29" y="10"/>
                    </a:cubicBezTo>
                    <a:cubicBezTo>
                      <a:pt x="29" y="12"/>
                      <a:pt x="31" y="14"/>
                      <a:pt x="33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8" name="TextBox 04"/>
            <p:cNvSpPr txBox="1"/>
            <p:nvPr/>
          </p:nvSpPr>
          <p:spPr>
            <a:xfrm>
              <a:off x="1403648" y="2636912"/>
              <a:ext cx="19720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Топ-300 школ России и ТОП-20 лучших школ </a:t>
              </a:r>
              <a:r>
                <a:rPr lang="ru-RU" sz="1400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Сибирского Федерального округа</a:t>
              </a:r>
              <a:endParaRPr lang="ru-RU" sz="1050" dirty="0"/>
            </a:p>
          </p:txBody>
        </p:sp>
        <p:sp>
          <p:nvSpPr>
            <p:cNvPr id="159" name="TextBox 04"/>
            <p:cNvSpPr txBox="1"/>
            <p:nvPr/>
          </p:nvSpPr>
          <p:spPr>
            <a:xfrm>
              <a:off x="1375791" y="4014987"/>
              <a:ext cx="1972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и </a:t>
              </a:r>
              <a:r>
                <a:rPr lang="ru-RU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ТОП-20 лучших школ </a:t>
              </a:r>
              <a:r>
                <a:rPr lang="ru-RU" sz="1400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Красноярского края</a:t>
              </a:r>
              <a:endParaRPr lang="ru-RU" sz="1050" dirty="0"/>
            </a:p>
          </p:txBody>
        </p:sp>
      </p:grpSp>
      <p:sp>
        <p:nvSpPr>
          <p:cNvPr id="160" name="Прямоугольник 159"/>
          <p:cNvSpPr/>
          <p:nvPr/>
        </p:nvSpPr>
        <p:spPr>
          <a:xfrm>
            <a:off x="4032448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3 школы: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МАОУ </a:t>
            </a:r>
            <a:r>
              <a:rPr lang="ru-RU" dirty="0"/>
              <a:t>«Гимназия № 13 «</a:t>
            </a:r>
            <a:r>
              <a:rPr lang="ru-RU" dirty="0" err="1"/>
              <a:t>Академ</a:t>
            </a:r>
            <a:r>
              <a:rPr lang="ru-RU" dirty="0" smtClean="0"/>
              <a:t>» 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МАОУ Гимназия № 1 «</a:t>
            </a:r>
            <a:r>
              <a:rPr lang="ru-RU" dirty="0" err="1"/>
              <a:t>Универс</a:t>
            </a:r>
            <a:r>
              <a:rPr lang="ru-RU" dirty="0" smtClean="0"/>
              <a:t>»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МАОУ «Лицей № 7»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4067944" y="3284984"/>
            <a:ext cx="5040560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/>
              <a:t>14 школ: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МАОУ </a:t>
            </a:r>
            <a:r>
              <a:rPr lang="ru-RU" dirty="0"/>
              <a:t>«Гимназия № 13 «</a:t>
            </a:r>
            <a:r>
              <a:rPr lang="ru-RU" dirty="0" err="1"/>
              <a:t>Академ</a:t>
            </a:r>
            <a:r>
              <a:rPr lang="ru-RU" dirty="0"/>
              <a:t>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МАОУ «Гимназия № 1 «</a:t>
            </a:r>
            <a:r>
              <a:rPr lang="ru-RU" dirty="0" err="1"/>
              <a:t>Универс</a:t>
            </a:r>
            <a:r>
              <a:rPr lang="ru-RU" dirty="0"/>
              <a:t>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МАОУ «Лицей № 7» 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525785" y="4653136"/>
            <a:ext cx="4982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/>
              <a:t>МАОУ «Средняя школа № 144»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МБОУ «Средняя школа № 10»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МАОУ «Гимназия № 2» </a:t>
            </a:r>
            <a:endParaRPr lang="ru-RU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/>
              <a:t>МАОУ </a:t>
            </a:r>
            <a:r>
              <a:rPr lang="ru-RU" dirty="0"/>
              <a:t>«Лицей № 1»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МАОУ «Средняя школа № 145»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МАОУ «Средняя школа № 150» 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4536504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ru-RU" dirty="0"/>
              <a:t>МАОУ «Средняя школа № 149»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ru-RU" dirty="0"/>
              <a:t>МАОУ «Средняя школа № 143»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ru-RU" dirty="0"/>
              <a:t>МАОУ «Лицей № 9 «Лидер»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ru-RU" dirty="0"/>
              <a:t>МАОУ «Средняя школа № 151» 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ru-RU" dirty="0"/>
              <a:t>МАОУ «Средняя школа № 152»</a:t>
            </a:r>
          </a:p>
        </p:txBody>
      </p:sp>
    </p:spTree>
    <p:extLst>
      <p:ext uri="{BB962C8B-B14F-4D97-AF65-F5344CB8AC3E}">
        <p14:creationId xmlns:p14="http://schemas.microsoft.com/office/powerpoint/2010/main" val="11453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1950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КОЛИЧЕСТВО ОО С ПРИЗНАКАМИ НЕОБЪЕКТИВНЫХ РЕЗУЛЬТАТОВ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96943"/>
              </p:ext>
            </p:extLst>
          </p:nvPr>
        </p:nvGraphicFramePr>
        <p:xfrm>
          <a:off x="683568" y="2060848"/>
          <a:ext cx="7871821" cy="420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1614"/>
                <a:gridCol w="208280"/>
                <a:gridCol w="1108155"/>
                <a:gridCol w="1108155"/>
                <a:gridCol w="1108155"/>
                <a:gridCol w="1108155"/>
                <a:gridCol w="1199307"/>
              </a:tblGrid>
              <a:tr h="202718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endParaRPr lang="ru-RU" sz="1400" b="1" noProof="1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800" b="1" noProof="1" smtClean="0"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800" b="1" noProof="1" smtClean="0"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800" b="1" noProof="1" smtClean="0"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800" b="1" noProof="1" smtClean="0"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noProof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Железнодорожный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32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(22%)</a:t>
                      </a:r>
                    </a:p>
                  </a:txBody>
                  <a:tcPr marL="68580" marR="68580" marT="0" marB="0" anchor="ctr"/>
                </a:tc>
              </a:tr>
              <a:tr h="12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(9%)</a:t>
                      </a:r>
                    </a:p>
                  </a:txBody>
                  <a:tcPr marL="68580" marR="68580" marT="0" marB="0" anchor="ctr"/>
                </a:tc>
              </a:tr>
              <a:tr h="121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(6%)</a:t>
                      </a:r>
                    </a:p>
                  </a:txBody>
                  <a:tcPr marL="68580" marR="68580" marT="0" marB="0" anchor="ctr"/>
                </a:tc>
              </a:tr>
              <a:tr h="339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(5%)</a:t>
                      </a:r>
                    </a:p>
                  </a:txBody>
                  <a:tcPr marL="68580" marR="68580" marT="0" marB="0" anchor="ctr"/>
                </a:tc>
              </a:tr>
              <a:tr h="13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Свердловский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(27%)</a:t>
                      </a:r>
                    </a:p>
                  </a:txBody>
                  <a:tcPr marL="68580" marR="68580" marT="0" marB="0" anchor="ctr"/>
                </a:tc>
              </a:tr>
              <a:tr h="126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(30%)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1556792"/>
            <a:ext cx="910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СТАТИСТИКА ВКЛЮЧЕНИЯ В СПИСОК ОО С ПРИЗНАКАМИ НЕОБЪЕКТИВНЫХ РЕЗУЛЬТАТОВ</a:t>
            </a:r>
            <a:endParaRPr lang="ru-RU" b="1" dirty="0"/>
          </a:p>
        </p:txBody>
      </p:sp>
      <p:pic>
        <p:nvPicPr>
          <p:cNvPr id="6" name="Рисунок 5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6" y="1913547"/>
            <a:ext cx="7093618" cy="46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1950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МАРКЕРЫ НЕОБЪЕКТИВНОСТИ ВПР В 2022 ГОДУ</a:t>
            </a:r>
            <a:endParaRPr lang="ru-RU" b="1" dirty="0"/>
          </a:p>
        </p:txBody>
      </p:sp>
      <p:pic>
        <p:nvPicPr>
          <p:cNvPr id="6" name="Рисунок 5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768752" cy="42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455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КОНЦЕПЦИЯ  ГОСУДАРСТВЕННОЙ  МИГРАЦИОННОЙ ПОЛИТИКИ РОССИЙСКОЙ ФЕДЕРАЦИИ НА 2019 - 2025 ГОДЫ</a:t>
            </a:r>
            <a:endParaRPr lang="ru-RU" b="1" dirty="0"/>
          </a:p>
        </p:txBody>
      </p:sp>
      <p:grpSp>
        <p:nvGrpSpPr>
          <p:cNvPr id="8" name="Dashed lines 02"/>
          <p:cNvGrpSpPr/>
          <p:nvPr/>
        </p:nvGrpSpPr>
        <p:grpSpPr>
          <a:xfrm>
            <a:off x="569334" y="2846619"/>
            <a:ext cx="1043517" cy="920347"/>
            <a:chOff x="3379259" y="269081"/>
            <a:chExt cx="1043517" cy="920347"/>
          </a:xfrm>
        </p:grpSpPr>
        <p:sp>
          <p:nvSpPr>
            <p:cNvPr id="9" name="Line 284"/>
            <p:cNvSpPr>
              <a:spLocks noChangeShapeType="1"/>
            </p:cNvSpPr>
            <p:nvPr/>
          </p:nvSpPr>
          <p:spPr bwMode="auto">
            <a:xfrm flipH="1">
              <a:off x="3379259" y="791767"/>
              <a:ext cx="514880" cy="38616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281"/>
            <p:cNvSpPr>
              <a:spLocks noChangeShapeType="1"/>
            </p:cNvSpPr>
            <p:nvPr/>
          </p:nvSpPr>
          <p:spPr bwMode="auto">
            <a:xfrm>
              <a:off x="3894139" y="269081"/>
              <a:ext cx="0" cy="52268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283"/>
            <p:cNvSpPr>
              <a:spLocks noChangeShapeType="1"/>
            </p:cNvSpPr>
            <p:nvPr/>
          </p:nvSpPr>
          <p:spPr bwMode="auto">
            <a:xfrm>
              <a:off x="3894139" y="791767"/>
              <a:ext cx="528637" cy="3976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Name 02"/>
          <p:cNvSpPr>
            <a:spLocks noChangeArrowheads="1"/>
          </p:cNvSpPr>
          <p:nvPr/>
        </p:nvSpPr>
        <p:spPr bwMode="auto">
          <a:xfrm>
            <a:off x="1799854" y="2820412"/>
            <a:ext cx="154801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План мероприятий  («дорожная карта») </a:t>
            </a:r>
            <a:endParaRPr lang="ru-RU" sz="16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sz="1600" dirty="0">
                <a:ea typeface="Open Sans" panose="020B0606030504020204" pitchFamily="34" charset="0"/>
                <a:cs typeface="Open Sans" panose="020B0606030504020204" pitchFamily="34" charset="0"/>
              </a:rPr>
              <a:t>обеспечению прав детей, </a:t>
            </a:r>
          </a:p>
          <a:p>
            <a:r>
              <a:rPr lang="ru-RU" sz="1600" dirty="0">
                <a:ea typeface="Open Sans" panose="020B0606030504020204" pitchFamily="34" charset="0"/>
                <a:cs typeface="Open Sans" panose="020B0606030504020204" pitchFamily="34" charset="0"/>
              </a:rPr>
              <a:t>для которых русский язык не является родным </a:t>
            </a:r>
          </a:p>
          <a:p>
            <a:r>
              <a:rPr lang="ru-RU" sz="1600" dirty="0">
                <a:ea typeface="Open Sans" panose="020B0606030504020204" pitchFamily="34" charset="0"/>
                <a:cs typeface="Open Sans" panose="020B0606030504020204" pitchFamily="34" charset="0"/>
              </a:rPr>
              <a:t>на доступное и качественное образование на 2022-2025 годы</a:t>
            </a:r>
          </a:p>
        </p:txBody>
      </p:sp>
      <p:grpSp>
        <p:nvGrpSpPr>
          <p:cNvPr id="13" name="Connector 02"/>
          <p:cNvGrpSpPr/>
          <p:nvPr/>
        </p:nvGrpSpPr>
        <p:grpSpPr>
          <a:xfrm>
            <a:off x="1754139" y="3755464"/>
            <a:ext cx="1206500" cy="93663"/>
            <a:chOff x="5918201" y="1177926"/>
            <a:chExt cx="1206500" cy="93663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918201" y="1225551"/>
              <a:ext cx="11112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7029451" y="1177926"/>
              <a:ext cx="95250" cy="936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Cube 02"/>
          <p:cNvGrpSpPr/>
          <p:nvPr/>
        </p:nvGrpSpPr>
        <p:grpSpPr>
          <a:xfrm>
            <a:off x="455564" y="2806138"/>
            <a:ext cx="1258888" cy="1427163"/>
            <a:chOff x="4619626" y="228600"/>
            <a:chExt cx="1258888" cy="1427163"/>
          </a:xfrm>
        </p:grpSpPr>
        <p:sp>
          <p:nvSpPr>
            <p:cNvPr id="17" name="Freeform 230"/>
            <p:cNvSpPr>
              <a:spLocks/>
            </p:cNvSpPr>
            <p:nvPr/>
          </p:nvSpPr>
          <p:spPr bwMode="auto">
            <a:xfrm>
              <a:off x="4673601" y="228600"/>
              <a:ext cx="1150938" cy="430213"/>
            </a:xfrm>
            <a:custGeom>
              <a:avLst/>
              <a:gdLst/>
              <a:ahLst/>
              <a:cxnLst>
                <a:cxn ang="0">
                  <a:pos x="0" y="271"/>
                </a:cxn>
                <a:cxn ang="0">
                  <a:pos x="363" y="0"/>
                </a:cxn>
                <a:cxn ang="0">
                  <a:pos x="725" y="271"/>
                </a:cxn>
              </a:cxnLst>
              <a:rect l="0" t="0" r="r" b="b"/>
              <a:pathLst>
                <a:path w="725" h="271">
                  <a:moveTo>
                    <a:pt x="0" y="271"/>
                  </a:moveTo>
                  <a:lnTo>
                    <a:pt x="363" y="0"/>
                  </a:lnTo>
                  <a:lnTo>
                    <a:pt x="725" y="271"/>
                  </a:ln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31"/>
            <p:cNvSpPr>
              <a:spLocks noChangeShapeType="1"/>
            </p:cNvSpPr>
            <p:nvPr/>
          </p:nvSpPr>
          <p:spPr bwMode="auto">
            <a:xfrm flipH="1" flipV="1">
              <a:off x="4673601" y="658813"/>
              <a:ext cx="533400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32"/>
            <p:cNvSpPr>
              <a:spLocks noChangeShapeType="1"/>
            </p:cNvSpPr>
            <p:nvPr/>
          </p:nvSpPr>
          <p:spPr bwMode="auto">
            <a:xfrm flipH="1">
              <a:off x="5292726" y="658813"/>
              <a:ext cx="531813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233"/>
            <p:cNvSpPr>
              <a:spLocks noChangeArrowheads="1"/>
            </p:cNvSpPr>
            <p:nvPr/>
          </p:nvSpPr>
          <p:spPr bwMode="auto">
            <a:xfrm>
              <a:off x="5772151" y="1169988"/>
              <a:ext cx="106363" cy="107950"/>
            </a:xfrm>
            <a:prstGeom prst="ellips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234"/>
            <p:cNvSpPr>
              <a:spLocks noChangeArrowheads="1"/>
            </p:cNvSpPr>
            <p:nvPr/>
          </p:nvSpPr>
          <p:spPr bwMode="auto">
            <a:xfrm>
              <a:off x="5195888" y="1035050"/>
              <a:ext cx="107950" cy="107950"/>
            </a:xfrm>
            <a:prstGeom prst="ellips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235"/>
            <p:cNvSpPr>
              <a:spLocks noChangeArrowheads="1"/>
            </p:cNvSpPr>
            <p:nvPr/>
          </p:nvSpPr>
          <p:spPr bwMode="auto">
            <a:xfrm>
              <a:off x="4619626" y="1169988"/>
              <a:ext cx="107950" cy="107950"/>
            </a:xfrm>
            <a:prstGeom prst="ellips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36"/>
            <p:cNvSpPr>
              <a:spLocks noChangeShapeType="1"/>
            </p:cNvSpPr>
            <p:nvPr/>
          </p:nvSpPr>
          <p:spPr bwMode="auto">
            <a:xfrm>
              <a:off x="5824538" y="658813"/>
              <a:ext cx="1588" cy="511175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37"/>
            <p:cNvSpPr>
              <a:spLocks noChangeShapeType="1"/>
            </p:cNvSpPr>
            <p:nvPr/>
          </p:nvSpPr>
          <p:spPr bwMode="auto">
            <a:xfrm>
              <a:off x="5249863" y="1143000"/>
              <a:ext cx="1588" cy="5127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38"/>
            <p:cNvSpPr>
              <a:spLocks noChangeShapeType="1"/>
            </p:cNvSpPr>
            <p:nvPr/>
          </p:nvSpPr>
          <p:spPr bwMode="auto">
            <a:xfrm>
              <a:off x="4673601" y="658813"/>
              <a:ext cx="1588" cy="511175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39"/>
            <p:cNvSpPr>
              <a:spLocks noChangeShapeType="1"/>
            </p:cNvSpPr>
            <p:nvPr/>
          </p:nvSpPr>
          <p:spPr bwMode="auto">
            <a:xfrm flipH="1">
              <a:off x="5249863" y="1257300"/>
              <a:ext cx="531813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40"/>
            <p:cNvSpPr>
              <a:spLocks noChangeShapeType="1"/>
            </p:cNvSpPr>
            <p:nvPr/>
          </p:nvSpPr>
          <p:spPr bwMode="auto">
            <a:xfrm>
              <a:off x="4718051" y="1257300"/>
              <a:ext cx="531813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Globe"/>
          <p:cNvGrpSpPr/>
          <p:nvPr/>
        </p:nvGrpSpPr>
        <p:grpSpPr>
          <a:xfrm>
            <a:off x="3249562" y="3603163"/>
            <a:ext cx="268288" cy="352425"/>
            <a:chOff x="5691188" y="641350"/>
            <a:chExt cx="268288" cy="352425"/>
          </a:xfrm>
        </p:grpSpPr>
        <p:sp>
          <p:nvSpPr>
            <p:cNvPr id="29" name="Freeform 319"/>
            <p:cNvSpPr>
              <a:spLocks noEditPoints="1"/>
            </p:cNvSpPr>
            <p:nvPr/>
          </p:nvSpPr>
          <p:spPr bwMode="auto">
            <a:xfrm>
              <a:off x="5838826" y="641350"/>
              <a:ext cx="107950" cy="123825"/>
            </a:xfrm>
            <a:custGeom>
              <a:avLst/>
              <a:gdLst/>
              <a:ahLst/>
              <a:cxnLst>
                <a:cxn ang="0">
                  <a:pos x="80" y="17"/>
                </a:cxn>
                <a:cxn ang="0">
                  <a:pos x="17" y="17"/>
                </a:cxn>
                <a:cxn ang="0">
                  <a:pos x="17" y="80"/>
                </a:cxn>
                <a:cxn ang="0">
                  <a:pos x="49" y="111"/>
                </a:cxn>
                <a:cxn ang="0">
                  <a:pos x="80" y="80"/>
                </a:cxn>
                <a:cxn ang="0">
                  <a:pos x="80" y="17"/>
                </a:cxn>
                <a:cxn ang="0">
                  <a:pos x="49" y="69"/>
                </a:cxn>
                <a:cxn ang="0">
                  <a:pos x="28" y="48"/>
                </a:cxn>
                <a:cxn ang="0">
                  <a:pos x="49" y="28"/>
                </a:cxn>
                <a:cxn ang="0">
                  <a:pos x="69" y="48"/>
                </a:cxn>
                <a:cxn ang="0">
                  <a:pos x="49" y="69"/>
                </a:cxn>
              </a:cxnLst>
              <a:rect l="0" t="0" r="r" b="b"/>
              <a:pathLst>
                <a:path w="97" h="111">
                  <a:moveTo>
                    <a:pt x="80" y="17"/>
                  </a:moveTo>
                  <a:cubicBezTo>
                    <a:pt x="63" y="0"/>
                    <a:pt x="34" y="0"/>
                    <a:pt x="17" y="17"/>
                  </a:cubicBezTo>
                  <a:cubicBezTo>
                    <a:pt x="0" y="34"/>
                    <a:pt x="0" y="62"/>
                    <a:pt x="17" y="80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97" y="62"/>
                    <a:pt x="97" y="34"/>
                    <a:pt x="80" y="17"/>
                  </a:cubicBezTo>
                  <a:close/>
                  <a:moveTo>
                    <a:pt x="49" y="69"/>
                  </a:moveTo>
                  <a:cubicBezTo>
                    <a:pt x="37" y="69"/>
                    <a:pt x="28" y="60"/>
                    <a:pt x="28" y="48"/>
                  </a:cubicBezTo>
                  <a:cubicBezTo>
                    <a:pt x="28" y="37"/>
                    <a:pt x="37" y="28"/>
                    <a:pt x="49" y="28"/>
                  </a:cubicBezTo>
                  <a:cubicBezTo>
                    <a:pt x="60" y="28"/>
                    <a:pt x="69" y="37"/>
                    <a:pt x="69" y="48"/>
                  </a:cubicBezTo>
                  <a:cubicBezTo>
                    <a:pt x="69" y="60"/>
                    <a:pt x="60" y="69"/>
                    <a:pt x="49" y="6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20"/>
            <p:cNvSpPr>
              <a:spLocks/>
            </p:cNvSpPr>
            <p:nvPr/>
          </p:nvSpPr>
          <p:spPr bwMode="auto">
            <a:xfrm>
              <a:off x="5721351" y="755650"/>
              <a:ext cx="233363" cy="23336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86" y="69"/>
                </a:cxn>
                <a:cxn ang="0">
                  <a:pos x="70" y="185"/>
                </a:cxn>
                <a:cxn ang="0">
                  <a:pos x="0" y="161"/>
                </a:cxn>
                <a:cxn ang="0">
                  <a:pos x="93" y="207"/>
                </a:cxn>
                <a:cxn ang="0">
                  <a:pos x="208" y="92"/>
                </a:cxn>
                <a:cxn ang="0">
                  <a:pos x="162" y="0"/>
                </a:cxn>
              </a:cxnLst>
              <a:rect l="0" t="0" r="r" b="b"/>
              <a:pathLst>
                <a:path w="208" h="207">
                  <a:moveTo>
                    <a:pt x="162" y="0"/>
                  </a:moveTo>
                  <a:cubicBezTo>
                    <a:pt x="177" y="19"/>
                    <a:pt x="186" y="43"/>
                    <a:pt x="186" y="69"/>
                  </a:cubicBezTo>
                  <a:cubicBezTo>
                    <a:pt x="186" y="133"/>
                    <a:pt x="134" y="185"/>
                    <a:pt x="70" y="185"/>
                  </a:cubicBezTo>
                  <a:cubicBezTo>
                    <a:pt x="44" y="185"/>
                    <a:pt x="20" y="176"/>
                    <a:pt x="0" y="161"/>
                  </a:cubicBezTo>
                  <a:cubicBezTo>
                    <a:pt x="22" y="189"/>
                    <a:pt x="55" y="207"/>
                    <a:pt x="93" y="207"/>
                  </a:cubicBezTo>
                  <a:cubicBezTo>
                    <a:pt x="156" y="207"/>
                    <a:pt x="208" y="156"/>
                    <a:pt x="208" y="92"/>
                  </a:cubicBezTo>
                  <a:cubicBezTo>
                    <a:pt x="208" y="54"/>
                    <a:pt x="190" y="21"/>
                    <a:pt x="16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1"/>
            <p:cNvSpPr>
              <a:spLocks noEditPoints="1"/>
            </p:cNvSpPr>
            <p:nvPr/>
          </p:nvSpPr>
          <p:spPr bwMode="auto">
            <a:xfrm>
              <a:off x="5691188" y="723900"/>
              <a:ext cx="268288" cy="269875"/>
            </a:xfrm>
            <a:custGeom>
              <a:avLst/>
              <a:gdLst/>
              <a:ahLst/>
              <a:cxnLst>
                <a:cxn ang="0">
                  <a:pos x="204" y="35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1" y="209"/>
                </a:cxn>
                <a:cxn ang="0">
                  <a:pos x="41" y="210"/>
                </a:cxn>
                <a:cxn ang="0">
                  <a:pos x="198" y="210"/>
                </a:cxn>
                <a:cxn ang="0">
                  <a:pos x="198" y="209"/>
                </a:cxn>
                <a:cxn ang="0">
                  <a:pos x="196" y="201"/>
                </a:cxn>
                <a:cxn ang="0">
                  <a:pos x="188" y="124"/>
                </a:cxn>
                <a:cxn ang="0">
                  <a:pos x="196" y="201"/>
                </a:cxn>
                <a:cxn ang="0">
                  <a:pos x="166" y="185"/>
                </a:cxn>
                <a:cxn ang="0">
                  <a:pos x="124" y="173"/>
                </a:cxn>
                <a:cxn ang="0">
                  <a:pos x="124" y="124"/>
                </a:cxn>
                <a:cxn ang="0">
                  <a:pos x="169" y="178"/>
                </a:cxn>
                <a:cxn ang="0">
                  <a:pos x="124" y="116"/>
                </a:cxn>
                <a:cxn ang="0">
                  <a:pos x="169" y="62"/>
                </a:cxn>
                <a:cxn ang="0">
                  <a:pos x="124" y="116"/>
                </a:cxn>
                <a:cxn ang="0">
                  <a:pos x="124" y="10"/>
                </a:cxn>
                <a:cxn ang="0">
                  <a:pos x="124" y="67"/>
                </a:cxn>
                <a:cxn ang="0">
                  <a:pos x="190" y="34"/>
                </a:cxn>
                <a:cxn ang="0">
                  <a:pos x="141" y="10"/>
                </a:cxn>
                <a:cxn ang="0">
                  <a:pos x="116" y="67"/>
                </a:cxn>
                <a:cxn ang="0">
                  <a:pos x="116" y="10"/>
                </a:cxn>
                <a:cxn ang="0">
                  <a:pos x="49" y="34"/>
                </a:cxn>
                <a:cxn ang="0">
                  <a:pos x="66" y="50"/>
                </a:cxn>
                <a:cxn ang="0">
                  <a:pos x="116" y="116"/>
                </a:cxn>
                <a:cxn ang="0">
                  <a:pos x="70" y="62"/>
                </a:cxn>
                <a:cxn ang="0">
                  <a:pos x="116" y="124"/>
                </a:cxn>
                <a:cxn ang="0">
                  <a:pos x="70" y="178"/>
                </a:cxn>
                <a:cxn ang="0">
                  <a:pos x="116" y="124"/>
                </a:cxn>
                <a:cxn ang="0">
                  <a:pos x="116" y="230"/>
                </a:cxn>
                <a:cxn ang="0">
                  <a:pos x="116" y="173"/>
                </a:cxn>
                <a:cxn ang="0">
                  <a:pos x="49" y="206"/>
                </a:cxn>
                <a:cxn ang="0">
                  <a:pos x="98" y="229"/>
                </a:cxn>
                <a:cxn ang="0">
                  <a:pos x="190" y="206"/>
                </a:cxn>
                <a:cxn ang="0">
                  <a:pos x="173" y="190"/>
                </a:cxn>
                <a:cxn ang="0">
                  <a:pos x="188" y="116"/>
                </a:cxn>
                <a:cxn ang="0">
                  <a:pos x="196" y="39"/>
                </a:cxn>
                <a:cxn ang="0">
                  <a:pos x="231" y="116"/>
                </a:cxn>
                <a:cxn ang="0">
                  <a:pos x="63" y="57"/>
                </a:cxn>
                <a:cxn ang="0">
                  <a:pos x="8" y="116"/>
                </a:cxn>
                <a:cxn ang="0">
                  <a:pos x="8" y="124"/>
                </a:cxn>
                <a:cxn ang="0">
                  <a:pos x="63" y="182"/>
                </a:cxn>
                <a:cxn ang="0">
                  <a:pos x="8" y="124"/>
                </a:cxn>
              </a:cxnLst>
              <a:rect l="0" t="0" r="r" b="b"/>
              <a:pathLst>
                <a:path w="239" h="239">
                  <a:moveTo>
                    <a:pt x="239" y="120"/>
                  </a:moveTo>
                  <a:cubicBezTo>
                    <a:pt x="239" y="88"/>
                    <a:pt x="227" y="58"/>
                    <a:pt x="204" y="35"/>
                  </a:cubicBezTo>
                  <a:cubicBezTo>
                    <a:pt x="181" y="13"/>
                    <a:pt x="151" y="0"/>
                    <a:pt x="120" y="0"/>
                  </a:cubicBezTo>
                  <a:cubicBezTo>
                    <a:pt x="89" y="0"/>
                    <a:pt x="62" y="11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6" y="52"/>
                    <a:pt x="0" y="84"/>
                    <a:pt x="0" y="120"/>
                  </a:cubicBezTo>
                  <a:cubicBezTo>
                    <a:pt x="0" y="155"/>
                    <a:pt x="16" y="187"/>
                    <a:pt x="41" y="209"/>
                  </a:cubicBezTo>
                  <a:cubicBezTo>
                    <a:pt x="41" y="209"/>
                    <a:pt x="41" y="210"/>
                    <a:pt x="41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62" y="228"/>
                    <a:pt x="89" y="239"/>
                    <a:pt x="120" y="239"/>
                  </a:cubicBezTo>
                  <a:cubicBezTo>
                    <a:pt x="150" y="239"/>
                    <a:pt x="177" y="228"/>
                    <a:pt x="198" y="210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198" y="210"/>
                    <a:pt x="198" y="209"/>
                    <a:pt x="198" y="209"/>
                  </a:cubicBezTo>
                  <a:cubicBezTo>
                    <a:pt x="223" y="187"/>
                    <a:pt x="239" y="155"/>
                    <a:pt x="239" y="120"/>
                  </a:cubicBezTo>
                  <a:close/>
                  <a:moveTo>
                    <a:pt x="196" y="201"/>
                  </a:moveTo>
                  <a:cubicBezTo>
                    <a:pt x="190" y="193"/>
                    <a:pt x="183" y="187"/>
                    <a:pt x="176" y="182"/>
                  </a:cubicBezTo>
                  <a:cubicBezTo>
                    <a:pt x="183" y="165"/>
                    <a:pt x="187" y="145"/>
                    <a:pt x="188" y="124"/>
                  </a:cubicBezTo>
                  <a:cubicBezTo>
                    <a:pt x="231" y="124"/>
                    <a:pt x="231" y="124"/>
                    <a:pt x="231" y="124"/>
                  </a:cubicBezTo>
                  <a:cubicBezTo>
                    <a:pt x="230" y="154"/>
                    <a:pt x="217" y="181"/>
                    <a:pt x="196" y="201"/>
                  </a:cubicBezTo>
                  <a:close/>
                  <a:moveTo>
                    <a:pt x="124" y="173"/>
                  </a:moveTo>
                  <a:cubicBezTo>
                    <a:pt x="139" y="174"/>
                    <a:pt x="153" y="178"/>
                    <a:pt x="166" y="185"/>
                  </a:cubicBezTo>
                  <a:cubicBezTo>
                    <a:pt x="156" y="206"/>
                    <a:pt x="141" y="222"/>
                    <a:pt x="124" y="230"/>
                  </a:cubicBezTo>
                  <a:lnTo>
                    <a:pt x="124" y="173"/>
                  </a:lnTo>
                  <a:close/>
                  <a:moveTo>
                    <a:pt x="124" y="165"/>
                  </a:moveTo>
                  <a:cubicBezTo>
                    <a:pt x="124" y="124"/>
                    <a:pt x="124" y="124"/>
                    <a:pt x="12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79" y="143"/>
                    <a:pt x="175" y="162"/>
                    <a:pt x="169" y="178"/>
                  </a:cubicBezTo>
                  <a:cubicBezTo>
                    <a:pt x="155" y="170"/>
                    <a:pt x="140" y="166"/>
                    <a:pt x="124" y="165"/>
                  </a:cubicBezTo>
                  <a:close/>
                  <a:moveTo>
                    <a:pt x="124" y="116"/>
                  </a:moveTo>
                  <a:cubicBezTo>
                    <a:pt x="124" y="75"/>
                    <a:pt x="124" y="75"/>
                    <a:pt x="124" y="75"/>
                  </a:cubicBezTo>
                  <a:cubicBezTo>
                    <a:pt x="140" y="74"/>
                    <a:pt x="155" y="70"/>
                    <a:pt x="169" y="62"/>
                  </a:cubicBezTo>
                  <a:cubicBezTo>
                    <a:pt x="175" y="78"/>
                    <a:pt x="179" y="96"/>
                    <a:pt x="180" y="116"/>
                  </a:cubicBezTo>
                  <a:lnTo>
                    <a:pt x="124" y="116"/>
                  </a:lnTo>
                  <a:close/>
                  <a:moveTo>
                    <a:pt x="124" y="67"/>
                  </a:moveTo>
                  <a:cubicBezTo>
                    <a:pt x="124" y="10"/>
                    <a:pt x="124" y="10"/>
                    <a:pt x="124" y="10"/>
                  </a:cubicBezTo>
                  <a:cubicBezTo>
                    <a:pt x="141" y="17"/>
                    <a:pt x="156" y="33"/>
                    <a:pt x="166" y="54"/>
                  </a:cubicBezTo>
                  <a:cubicBezTo>
                    <a:pt x="153" y="62"/>
                    <a:pt x="139" y="66"/>
                    <a:pt x="124" y="67"/>
                  </a:cubicBezTo>
                  <a:close/>
                  <a:moveTo>
                    <a:pt x="141" y="10"/>
                  </a:moveTo>
                  <a:cubicBezTo>
                    <a:pt x="159" y="14"/>
                    <a:pt x="176" y="22"/>
                    <a:pt x="190" y="34"/>
                  </a:cubicBezTo>
                  <a:cubicBezTo>
                    <a:pt x="185" y="40"/>
                    <a:pt x="179" y="45"/>
                    <a:pt x="173" y="50"/>
                  </a:cubicBezTo>
                  <a:cubicBezTo>
                    <a:pt x="165" y="33"/>
                    <a:pt x="154" y="19"/>
                    <a:pt x="141" y="10"/>
                  </a:cubicBezTo>
                  <a:close/>
                  <a:moveTo>
                    <a:pt x="116" y="10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00" y="66"/>
                    <a:pt x="86" y="62"/>
                    <a:pt x="73" y="54"/>
                  </a:cubicBezTo>
                  <a:cubicBezTo>
                    <a:pt x="83" y="33"/>
                    <a:pt x="98" y="17"/>
                    <a:pt x="116" y="10"/>
                  </a:cubicBezTo>
                  <a:close/>
                  <a:moveTo>
                    <a:pt x="66" y="50"/>
                  </a:moveTo>
                  <a:cubicBezTo>
                    <a:pt x="60" y="45"/>
                    <a:pt x="54" y="40"/>
                    <a:pt x="49" y="34"/>
                  </a:cubicBezTo>
                  <a:cubicBezTo>
                    <a:pt x="63" y="22"/>
                    <a:pt x="80" y="14"/>
                    <a:pt x="98" y="10"/>
                  </a:cubicBezTo>
                  <a:cubicBezTo>
                    <a:pt x="85" y="20"/>
                    <a:pt x="74" y="33"/>
                    <a:pt x="66" y="50"/>
                  </a:cubicBezTo>
                  <a:close/>
                  <a:moveTo>
                    <a:pt x="116" y="75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0" y="96"/>
                    <a:pt x="64" y="78"/>
                    <a:pt x="70" y="62"/>
                  </a:cubicBezTo>
                  <a:cubicBezTo>
                    <a:pt x="84" y="70"/>
                    <a:pt x="99" y="74"/>
                    <a:pt x="116" y="75"/>
                  </a:cubicBezTo>
                  <a:close/>
                  <a:moveTo>
                    <a:pt x="116" y="124"/>
                  </a:moveTo>
                  <a:cubicBezTo>
                    <a:pt x="116" y="165"/>
                    <a:pt x="116" y="165"/>
                    <a:pt x="116" y="165"/>
                  </a:cubicBezTo>
                  <a:cubicBezTo>
                    <a:pt x="99" y="166"/>
                    <a:pt x="84" y="170"/>
                    <a:pt x="70" y="178"/>
                  </a:cubicBezTo>
                  <a:cubicBezTo>
                    <a:pt x="64" y="162"/>
                    <a:pt x="60" y="143"/>
                    <a:pt x="59" y="124"/>
                  </a:cubicBezTo>
                  <a:lnTo>
                    <a:pt x="116" y="124"/>
                  </a:lnTo>
                  <a:close/>
                  <a:moveTo>
                    <a:pt x="116" y="173"/>
                  </a:moveTo>
                  <a:cubicBezTo>
                    <a:pt x="116" y="230"/>
                    <a:pt x="116" y="230"/>
                    <a:pt x="116" y="230"/>
                  </a:cubicBezTo>
                  <a:cubicBezTo>
                    <a:pt x="98" y="222"/>
                    <a:pt x="83" y="206"/>
                    <a:pt x="73" y="185"/>
                  </a:cubicBezTo>
                  <a:cubicBezTo>
                    <a:pt x="86" y="178"/>
                    <a:pt x="100" y="174"/>
                    <a:pt x="116" y="173"/>
                  </a:cubicBezTo>
                  <a:close/>
                  <a:moveTo>
                    <a:pt x="98" y="229"/>
                  </a:moveTo>
                  <a:cubicBezTo>
                    <a:pt x="80" y="226"/>
                    <a:pt x="63" y="217"/>
                    <a:pt x="49" y="206"/>
                  </a:cubicBezTo>
                  <a:cubicBezTo>
                    <a:pt x="54" y="200"/>
                    <a:pt x="60" y="194"/>
                    <a:pt x="66" y="190"/>
                  </a:cubicBezTo>
                  <a:cubicBezTo>
                    <a:pt x="74" y="206"/>
                    <a:pt x="85" y="220"/>
                    <a:pt x="98" y="229"/>
                  </a:cubicBezTo>
                  <a:close/>
                  <a:moveTo>
                    <a:pt x="173" y="190"/>
                  </a:moveTo>
                  <a:cubicBezTo>
                    <a:pt x="179" y="194"/>
                    <a:pt x="185" y="200"/>
                    <a:pt x="190" y="206"/>
                  </a:cubicBezTo>
                  <a:cubicBezTo>
                    <a:pt x="176" y="217"/>
                    <a:pt x="159" y="226"/>
                    <a:pt x="141" y="229"/>
                  </a:cubicBezTo>
                  <a:cubicBezTo>
                    <a:pt x="154" y="220"/>
                    <a:pt x="165" y="206"/>
                    <a:pt x="173" y="190"/>
                  </a:cubicBezTo>
                  <a:close/>
                  <a:moveTo>
                    <a:pt x="231" y="116"/>
                  </a:moveTo>
                  <a:cubicBezTo>
                    <a:pt x="188" y="116"/>
                    <a:pt x="188" y="116"/>
                    <a:pt x="188" y="116"/>
                  </a:cubicBezTo>
                  <a:cubicBezTo>
                    <a:pt x="187" y="95"/>
                    <a:pt x="183" y="75"/>
                    <a:pt x="176" y="57"/>
                  </a:cubicBezTo>
                  <a:cubicBezTo>
                    <a:pt x="183" y="52"/>
                    <a:pt x="190" y="46"/>
                    <a:pt x="196" y="39"/>
                  </a:cubicBezTo>
                  <a:cubicBezTo>
                    <a:pt x="197" y="40"/>
                    <a:pt x="198" y="40"/>
                    <a:pt x="198" y="41"/>
                  </a:cubicBezTo>
                  <a:cubicBezTo>
                    <a:pt x="218" y="61"/>
                    <a:pt x="230" y="88"/>
                    <a:pt x="231" y="116"/>
                  </a:cubicBezTo>
                  <a:close/>
                  <a:moveTo>
                    <a:pt x="43" y="39"/>
                  </a:moveTo>
                  <a:cubicBezTo>
                    <a:pt x="49" y="46"/>
                    <a:pt x="56" y="52"/>
                    <a:pt x="63" y="57"/>
                  </a:cubicBezTo>
                  <a:cubicBezTo>
                    <a:pt x="56" y="75"/>
                    <a:pt x="52" y="95"/>
                    <a:pt x="51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86"/>
                    <a:pt x="22" y="58"/>
                    <a:pt x="43" y="39"/>
                  </a:cubicBezTo>
                  <a:close/>
                  <a:moveTo>
                    <a:pt x="8" y="124"/>
                  </a:moveTo>
                  <a:cubicBezTo>
                    <a:pt x="51" y="124"/>
                    <a:pt x="51" y="124"/>
                    <a:pt x="51" y="124"/>
                  </a:cubicBezTo>
                  <a:cubicBezTo>
                    <a:pt x="52" y="145"/>
                    <a:pt x="56" y="165"/>
                    <a:pt x="63" y="182"/>
                  </a:cubicBezTo>
                  <a:cubicBezTo>
                    <a:pt x="56" y="187"/>
                    <a:pt x="49" y="193"/>
                    <a:pt x="43" y="201"/>
                  </a:cubicBezTo>
                  <a:cubicBezTo>
                    <a:pt x="22" y="181"/>
                    <a:pt x="9" y="154"/>
                    <a:pt x="8" y="12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707904" y="2616582"/>
            <a:ext cx="50151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b="1" dirty="0"/>
              <a:t>Методическое и  кадровое обеспечение </a:t>
            </a:r>
            <a:r>
              <a:rPr lang="ru-RU" sz="1700" dirty="0"/>
              <a:t>(проведение семинаров; базовых площадок; разработка </a:t>
            </a:r>
            <a:r>
              <a:rPr lang="ru-RU" sz="1700" dirty="0" err="1"/>
              <a:t>доппрограмм</a:t>
            </a:r>
            <a:r>
              <a:rPr lang="ru-RU" sz="1700" dirty="0"/>
              <a:t> и т.п.) 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b="1" dirty="0"/>
              <a:t>Работа с ученическим сообществом образовательной организации </a:t>
            </a:r>
            <a:r>
              <a:rPr lang="ru-RU" sz="1700" dirty="0"/>
              <a:t>(мероприятия и т.п.)  (функционирование Центра дополнительного образования; совместные мероприятия и т.п.)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 </a:t>
            </a:r>
            <a:r>
              <a:rPr lang="ru-RU" sz="1700" b="1" dirty="0"/>
              <a:t>Работа с родительским сообществом </a:t>
            </a:r>
            <a:r>
              <a:rPr lang="ru-RU" sz="1700" dirty="0"/>
              <a:t>(организация консультационных пунктов; родительский клуб и т.п.)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b="1" dirty="0"/>
              <a:t>Взаимодействие с общественными организациями, диаспорами </a:t>
            </a:r>
            <a:r>
              <a:rPr lang="ru-RU" sz="1700" dirty="0"/>
              <a:t> (взаимодействие с диаспорами)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1700" dirty="0"/>
          </a:p>
        </p:txBody>
      </p:sp>
      <p:pic>
        <p:nvPicPr>
          <p:cNvPr id="32" name="Рисунок 31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375245"/>
            <a:ext cx="7344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PT Sans"/>
              </a:rPr>
              <a:t>Расходы по муниципальной программе в </a:t>
            </a:r>
            <a:r>
              <a:rPr lang="ru-RU" sz="2400" dirty="0" smtClean="0">
                <a:solidFill>
                  <a:srgbClr val="0070C0"/>
                </a:solidFill>
                <a:latin typeface="PT Sans"/>
              </a:rPr>
              <a:t>2022</a:t>
            </a:r>
            <a:r>
              <a:rPr lang="ru-RU" sz="2400" dirty="0" smtClean="0">
                <a:solidFill>
                  <a:srgbClr val="12AFD4"/>
                </a:solidFill>
                <a:latin typeface="PT Sans"/>
              </a:rPr>
              <a:t> </a:t>
            </a:r>
            <a:r>
              <a:rPr lang="ru-RU" sz="2400" dirty="0" smtClean="0">
                <a:latin typeface="PT Sans"/>
              </a:rPr>
              <a:t>году</a:t>
            </a:r>
            <a:endParaRPr lang="en-US" sz="2400" noProof="1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71696"/>
              </p:ext>
            </p:extLst>
          </p:nvPr>
        </p:nvGraphicFramePr>
        <p:xfrm>
          <a:off x="1002796" y="1124744"/>
          <a:ext cx="7385628" cy="4998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49679"/>
                <a:gridCol w="228429"/>
                <a:gridCol w="2021782"/>
                <a:gridCol w="208280"/>
                <a:gridCol w="1977458"/>
              </a:tblGrid>
              <a:tr h="680631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endParaRPr lang="ru-RU" sz="1400" b="1" noProof="1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400" noProof="1" smtClean="0">
                          <a:latin typeface="+mn-lt"/>
                          <a:cs typeface="Arial" panose="020B0604020202020204" pitchFamily="34" charset="0"/>
                        </a:rPr>
                        <a:t>СРЕДСТВА</a:t>
                      </a:r>
                    </a:p>
                    <a:p>
                      <a:pPr algn="ctr" defTabSz="685766"/>
                      <a:r>
                        <a:rPr lang="ru-RU" sz="1400" noProof="1" smtClean="0">
                          <a:latin typeface="+mn-lt"/>
                          <a:cs typeface="Arial" panose="020B0604020202020204" pitchFamily="34" charset="0"/>
                        </a:rPr>
                        <a:t>БЮДЖЕТА </a:t>
                      </a:r>
                    </a:p>
                    <a:p>
                      <a:pPr algn="ctr" defTabSz="685766"/>
                      <a:r>
                        <a:rPr lang="ru-RU" sz="1400" noProof="1" smtClean="0">
                          <a:latin typeface="+mn-lt"/>
                          <a:cs typeface="Arial" panose="020B0604020202020204" pitchFamily="34" charset="0"/>
                        </a:rPr>
                        <a:t>ГОРОДА, млн.</a:t>
                      </a:r>
                      <a:r>
                        <a:rPr lang="ru-RU" sz="1400" baseline="0" noProof="1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400" noProof="1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400" b="1" noProof="1" smtClean="0">
                          <a:latin typeface="+mn-lt"/>
                          <a:cs typeface="Arial" panose="020B0604020202020204" pitchFamily="34" charset="0"/>
                        </a:rPr>
                        <a:t>СРЕДСТВА</a:t>
                      </a:r>
                    </a:p>
                    <a:p>
                      <a:pPr algn="ctr" defTabSz="685766"/>
                      <a:r>
                        <a:rPr lang="ru-RU" sz="1400" b="1" noProof="1" smtClean="0">
                          <a:latin typeface="+mn-lt"/>
                          <a:cs typeface="Arial" panose="020B0604020202020204" pitchFamily="34" charset="0"/>
                        </a:rPr>
                        <a:t> ВЫШЕСТОЯЩИХ </a:t>
                      </a:r>
                    </a:p>
                    <a:p>
                      <a:pPr algn="ctr" defTabSz="685766"/>
                      <a:r>
                        <a:rPr lang="ru-RU" sz="1400" b="1" noProof="1" smtClean="0">
                          <a:latin typeface="+mn-lt"/>
                          <a:cs typeface="Arial" panose="020B0604020202020204" pitchFamily="34" charset="0"/>
                        </a:rPr>
                        <a:t>БЮДЖЕТОВ, млн. руб.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24 551,06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8 055,17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16 495,89 </a:t>
                      </a:r>
                      <a:endParaRPr lang="ru-RU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ГЛАВНОЕ УПРАВЛЕНИЕ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222A3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7 159,30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222A35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222A3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14 264,10</a:t>
                      </a:r>
                    </a:p>
                  </a:txBody>
                  <a:tcPr/>
                </a:tc>
              </a:tr>
              <a:tr h="1485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ГРАДОСТРОИТЕЛЬСТВА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674,53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1 816,89</a:t>
                      </a:r>
                    </a:p>
                  </a:txBody>
                  <a:tcPr/>
                </a:tc>
              </a:tr>
              <a:tr h="475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ДЕПАРТАМЕНТ МУНИЦИПАЛЬНОГО ИМУЩЕСТВА И ЗЕМЕЛЬНЫХ ОТНОШЕНИЙ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900" b="1" kern="1200" dirty="0" smtClean="0">
                        <a:solidFill>
                          <a:srgbClr val="222A3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222A3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222A35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900" b="1" dirty="0" smtClean="0">
                        <a:solidFill>
                          <a:srgbClr val="222A35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222A3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280,00</a:t>
                      </a:r>
                    </a:p>
                  </a:txBody>
                  <a:tcPr/>
                </a:tc>
              </a:tr>
              <a:tr h="12834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СОЦИАЛЬНОЙ ЗАЩИТЫ НАСЕЛЕНИЯ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190,23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</a:tr>
              <a:tr h="50513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АДМИНИСТРАЦИИ РАЙОНОВ, ДЕПАРТАМЕНТ СОЦИАЛЬНОГО РАЗВИТИЯ И УПРАВЛЕНИЕ УЧЕТА И РЕАЛИЗАЦИИ ЖИЛИЩНОЙ ПОЛИТИКИ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134,90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1950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89995"/>
            <a:ext cx="79288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необходимых условий для развития инклюзивного образования для детей, для которых русский язык не является родным: кадровых,  программно-методических;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организация межведомственного взаимодействия;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условий для профессионального развития учителей;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повышение доступности и качества образования, обеспечения психологической безопасности;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взаимодействие с общественными организациями, диаспорами;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формирование положительного имиджа и инклюзивной культуры </a:t>
            </a:r>
            <a:r>
              <a:rPr lang="ru-RU" dirty="0" smtClean="0"/>
              <a:t>населения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7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1950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pic>
        <p:nvPicPr>
          <p:cNvPr id="6" name="Рисунок 5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989995"/>
            <a:ext cx="7928854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</a:t>
            </a:r>
            <a:r>
              <a:rPr lang="ru-RU" dirty="0"/>
              <a:t>и реализация программ воспитания, формирование атмосферы позитивного взаимодействия и развития всех участников образовательных </a:t>
            </a:r>
            <a:r>
              <a:rPr lang="ru-RU" dirty="0" smtClean="0"/>
              <a:t>отношений, проектирование </a:t>
            </a:r>
            <a:r>
              <a:rPr lang="ru-RU" dirty="0"/>
              <a:t>психологически безопасной образовательной </a:t>
            </a:r>
            <a:r>
              <a:rPr lang="ru-RU" dirty="0" smtClean="0"/>
              <a:t>среды</a:t>
            </a:r>
            <a:endParaRPr lang="ru-RU" dirty="0"/>
          </a:p>
          <a:p>
            <a:pPr marL="285750" lvl="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содействие </a:t>
            </a:r>
            <a:r>
              <a:rPr lang="ru-RU" dirty="0"/>
              <a:t>школьникам в их профессиональном и личностном развитии, формировании психологической культуры и овладении навыками профилактики </a:t>
            </a:r>
            <a:r>
              <a:rPr lang="ru-RU" dirty="0" smtClean="0"/>
              <a:t>и </a:t>
            </a:r>
            <a:r>
              <a:rPr lang="ru-RU" dirty="0"/>
              <a:t>преодоления трудных жизненных </a:t>
            </a:r>
            <a:r>
              <a:rPr lang="ru-RU" dirty="0" smtClean="0"/>
              <a:t>ситуаций</a:t>
            </a:r>
            <a:endParaRPr lang="ru-RU" dirty="0"/>
          </a:p>
          <a:p>
            <a:pPr marL="285750" lvl="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/>
              <a:t>психолого-педагогических условий для развития способностей </a:t>
            </a:r>
            <a:r>
              <a:rPr lang="ru-RU" dirty="0" smtClean="0"/>
              <a:t> и </a:t>
            </a:r>
            <a:r>
              <a:rPr lang="ru-RU" dirty="0"/>
              <a:t>талантов </a:t>
            </a:r>
            <a:r>
              <a:rPr lang="ru-RU" dirty="0" smtClean="0"/>
              <a:t>обучающихся</a:t>
            </a:r>
            <a:endParaRPr lang="ru-RU" dirty="0"/>
          </a:p>
          <a:p>
            <a:pPr marL="285750" lvl="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консультирование </a:t>
            </a:r>
            <a:r>
              <a:rPr lang="ru-RU" dirty="0"/>
              <a:t>и поддержка родителей, </a:t>
            </a:r>
            <a:r>
              <a:rPr lang="ru-RU" dirty="0" smtClean="0"/>
              <a:t>педагогов</a:t>
            </a:r>
          </a:p>
          <a:p>
            <a:pPr marL="285750" lvl="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/>
              <a:t> психологическая диагностика </a:t>
            </a:r>
            <a:r>
              <a:rPr lang="ru-RU" dirty="0" smtClean="0"/>
              <a:t>обучающихся, коррекционно-развивающая </a:t>
            </a:r>
            <a:r>
              <a:rPr lang="ru-RU" dirty="0"/>
              <a:t>работа с </a:t>
            </a:r>
            <a:r>
              <a:rPr lang="ru-RU" dirty="0" smtClean="0"/>
              <a:t>детьми</a:t>
            </a:r>
          </a:p>
          <a:p>
            <a:pPr marL="285750" lvl="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психологическая профилактика (профессиональная деятельность, </a:t>
            </a:r>
            <a:r>
              <a:rPr lang="ru-RU" dirty="0" smtClean="0"/>
              <a:t>направленная </a:t>
            </a:r>
            <a:r>
              <a:rPr lang="ru-RU" dirty="0"/>
              <a:t>на сохранение и укрепление психологического здоровья обучающихся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Прямоугольник 153"/>
          <p:cNvSpPr/>
          <p:nvPr/>
        </p:nvSpPr>
        <p:spPr>
          <a:xfrm>
            <a:off x="251520" y="176352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СОЗДАНИЕ КУЛЬТУРНО-ВОСПИТЫВАЮЩЕЙ ИНИЦИАТИВНОЙ СРЕДЫ</a:t>
            </a:r>
            <a:endParaRPr lang="ru-RU" b="1" dirty="0"/>
          </a:p>
        </p:txBody>
      </p:sp>
      <p:sp>
        <p:nvSpPr>
          <p:cNvPr id="129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6. Совершенствование </a:t>
            </a:r>
            <a:r>
              <a:rPr lang="ru-RU" sz="1600" dirty="0">
                <a:solidFill>
                  <a:srgbClr val="0070C0"/>
                </a:solidFill>
              </a:rPr>
              <a:t>системы дополнительного образования, организация отдыха и занятости детей в каникулярное </a:t>
            </a:r>
            <a:r>
              <a:rPr lang="ru-RU" sz="1600" dirty="0" smtClean="0">
                <a:solidFill>
                  <a:srgbClr val="0070C0"/>
                </a:solidFill>
              </a:rPr>
              <a:t>время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861048"/>
            <a:ext cx="2771800" cy="14526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3528" y="2277447"/>
            <a:ext cx="6696744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с 1 сентября 2022 года во всех </a:t>
            </a:r>
            <a:r>
              <a:rPr lang="ru-RU" sz="1600" dirty="0" smtClean="0"/>
              <a:t>образовательных учреждениях города </a:t>
            </a:r>
            <a:r>
              <a:rPr lang="ru-RU" sz="1600" dirty="0"/>
              <a:t>Красноярска учебная неделя начинается с </a:t>
            </a:r>
            <a:r>
              <a:rPr lang="ru-RU" sz="1600" b="1" dirty="0">
                <a:solidFill>
                  <a:srgbClr val="C00000"/>
                </a:solidFill>
              </a:rPr>
              <a:t>поднятия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Государственного </a:t>
            </a:r>
            <a:r>
              <a:rPr lang="ru-RU" sz="1600" b="1" dirty="0">
                <a:solidFill>
                  <a:srgbClr val="C00000"/>
                </a:solidFill>
              </a:rPr>
              <a:t>флага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и внеурочного занятия «Разговоры о важном</a:t>
            </a:r>
            <a:r>
              <a:rPr lang="ru-RU" sz="1600" dirty="0" smtClean="0"/>
              <a:t>»</a:t>
            </a:r>
            <a:endParaRPr lang="ru-RU" sz="1600" dirty="0"/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более </a:t>
            </a:r>
            <a:r>
              <a:rPr lang="ru-RU" sz="1600" b="1" dirty="0">
                <a:solidFill>
                  <a:srgbClr val="C00000"/>
                </a:solidFill>
              </a:rPr>
              <a:t>600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человек несли вахту на посту </a:t>
            </a:r>
            <a:r>
              <a:rPr lang="ru-RU" sz="1600" dirty="0"/>
              <a:t>№ 1 у Вечного </a:t>
            </a:r>
            <a:r>
              <a:rPr lang="ru-RU" sz="1600" dirty="0" smtClean="0"/>
              <a:t>огня; 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функционирует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46</a:t>
            </a:r>
            <a:r>
              <a:rPr lang="ru-RU" sz="1600" dirty="0" smtClean="0"/>
              <a:t> </a:t>
            </a:r>
            <a:r>
              <a:rPr lang="ru-RU" sz="1600" dirty="0"/>
              <a:t>патриотических клубов и волонтерских </a:t>
            </a:r>
            <a:r>
              <a:rPr lang="ru-RU" sz="1600" dirty="0" smtClean="0"/>
              <a:t>движений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44 </a:t>
            </a:r>
            <a:r>
              <a:rPr lang="ru-RU" sz="1600" dirty="0" smtClean="0"/>
              <a:t>учреждениях созданы </a:t>
            </a:r>
            <a:r>
              <a:rPr lang="ru-RU" sz="1600" dirty="0"/>
              <a:t>школьные </a:t>
            </a:r>
            <a:r>
              <a:rPr lang="ru-RU" sz="1600" dirty="0" smtClean="0"/>
              <a:t>музеи</a:t>
            </a:r>
            <a:r>
              <a:rPr lang="en-US" sz="1600" dirty="0" smtClean="0"/>
              <a:t> – </a:t>
            </a:r>
            <a:r>
              <a:rPr lang="ru-RU" sz="1600" b="1" dirty="0" smtClean="0">
                <a:solidFill>
                  <a:srgbClr val="C00000"/>
                </a:solidFill>
              </a:rPr>
              <a:t>17 000 </a:t>
            </a:r>
            <a:r>
              <a:rPr lang="ru-RU" sz="1600" dirty="0" smtClean="0"/>
              <a:t>обучающихся;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b="1" dirty="0">
                <a:solidFill>
                  <a:srgbClr val="C00000"/>
                </a:solidFill>
              </a:rPr>
              <a:t>40</a:t>
            </a:r>
            <a:r>
              <a:rPr lang="ru-RU" sz="1600" dirty="0"/>
              <a:t>  </a:t>
            </a:r>
            <a:r>
              <a:rPr lang="ru-RU" sz="1600" dirty="0" smtClean="0"/>
              <a:t>учреждениях города  </a:t>
            </a:r>
            <a:r>
              <a:rPr lang="ru-RU" sz="1600" dirty="0"/>
              <a:t>Красноярска установлены </a:t>
            </a:r>
            <a:r>
              <a:rPr lang="ru-RU" sz="1600" dirty="0" smtClean="0"/>
              <a:t>памятные парты в рамках Федерального проекта </a:t>
            </a:r>
            <a:r>
              <a:rPr lang="ru-RU" sz="1600" dirty="0"/>
              <a:t>«Парта Героя</a:t>
            </a:r>
            <a:r>
              <a:rPr lang="ru-RU" sz="1600" dirty="0" smtClean="0"/>
              <a:t>»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29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образовательных учреждений носят имена </a:t>
            </a:r>
            <a:r>
              <a:rPr lang="ru-RU" sz="1600" dirty="0"/>
              <a:t>Героев Советского Союза, Героев Социалистического труда, Героев Российской Федерации и выдающихся личностей, внесших особый вклад в развитие города Красноярска и Красноярского </a:t>
            </a:r>
            <a:r>
              <a:rPr lang="ru-RU" sz="1600" dirty="0" smtClean="0"/>
              <a:t>края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р</a:t>
            </a:r>
            <a:r>
              <a:rPr lang="ru-RU" sz="1600" dirty="0" smtClean="0"/>
              <a:t>аботает </a:t>
            </a:r>
            <a:r>
              <a:rPr lang="ru-RU" sz="1600" b="1" dirty="0" smtClean="0">
                <a:solidFill>
                  <a:srgbClr val="C00000"/>
                </a:solidFill>
              </a:rPr>
              <a:t>96</a:t>
            </a:r>
            <a:r>
              <a:rPr lang="ru-RU" sz="1600" dirty="0" smtClean="0"/>
              <a:t> </a:t>
            </a:r>
            <a:r>
              <a:rPr lang="ru-RU" sz="1600" dirty="0"/>
              <a:t>школьных  </a:t>
            </a:r>
            <a:r>
              <a:rPr lang="ru-RU" sz="1600" dirty="0" smtClean="0"/>
              <a:t>театров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сайте МКУ «КИМЦ» размещены темы для муниципального компонента Цикла внеурочных информационно-просветительских занятий «Разговоры о важном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15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251520" y="161950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АИС «НАВИГАТОР»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9468" y="2381153"/>
            <a:ext cx="576063" cy="505908"/>
          </a:xfrm>
          <a:prstGeom prst="rect">
            <a:avLst/>
          </a:prstGeom>
        </p:spPr>
      </p:pic>
      <p:sp>
        <p:nvSpPr>
          <p:cNvPr id="11" name="object 29"/>
          <p:cNvSpPr txBox="1"/>
          <p:nvPr/>
        </p:nvSpPr>
        <p:spPr>
          <a:xfrm>
            <a:off x="333355" y="1988840"/>
            <a:ext cx="5966837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0070C0"/>
                </a:solidFill>
                <a:latin typeface="Calibri"/>
                <a:cs typeface="Calibri"/>
              </a:rPr>
              <a:t>387 организаций - 4996 программ ДО </a:t>
            </a:r>
            <a:endParaRPr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3" name="object 29"/>
          <p:cNvSpPr txBox="1"/>
          <p:nvPr/>
        </p:nvSpPr>
        <p:spPr>
          <a:xfrm>
            <a:off x="2628073" y="2483939"/>
            <a:ext cx="121373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организации культуры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4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534" y="2276872"/>
            <a:ext cx="648072" cy="6567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BFB25F9-8921-45A4-92D3-7BAD0AEFA9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r="8481" b="13896"/>
          <a:stretch/>
        </p:blipFill>
        <p:spPr>
          <a:xfrm>
            <a:off x="1174287" y="4439303"/>
            <a:ext cx="517393" cy="5855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E4BEF0-4E37-4F0F-8E49-5A8D68BE18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4886" r="7904" b="19684"/>
          <a:stretch/>
        </p:blipFill>
        <p:spPr>
          <a:xfrm>
            <a:off x="1059604" y="5961004"/>
            <a:ext cx="665665" cy="5779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61" y="5244580"/>
            <a:ext cx="572408" cy="5724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3087464"/>
            <a:ext cx="557560" cy="5575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F89F4B1-9BE3-4658-A5BB-0749F25F8D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4"/>
          <a:stretch/>
        </p:blipFill>
        <p:spPr>
          <a:xfrm>
            <a:off x="1115616" y="3789040"/>
            <a:ext cx="576064" cy="514835"/>
          </a:xfrm>
          <a:prstGeom prst="rect">
            <a:avLst/>
          </a:prstGeom>
        </p:spPr>
      </p:pic>
      <p:sp>
        <p:nvSpPr>
          <p:cNvPr id="21" name="object 29"/>
          <p:cNvSpPr txBox="1"/>
          <p:nvPr/>
        </p:nvSpPr>
        <p:spPr>
          <a:xfrm>
            <a:off x="1929454" y="2427965"/>
            <a:ext cx="48230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19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2627784" y="3140968"/>
            <a:ext cx="121373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организации</a:t>
            </a:r>
            <a:endParaRPr lang="ru-RU" sz="1400" b="1" spc="-5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Calibri"/>
                <a:cs typeface="Calibri"/>
              </a:rPr>
              <a:t>спорта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3" name="object 29"/>
          <p:cNvSpPr txBox="1"/>
          <p:nvPr/>
        </p:nvSpPr>
        <p:spPr>
          <a:xfrm>
            <a:off x="1979712" y="3139116"/>
            <a:ext cx="48230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33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4" name="object 29"/>
          <p:cNvSpPr txBox="1"/>
          <p:nvPr/>
        </p:nvSpPr>
        <p:spPr>
          <a:xfrm>
            <a:off x="2627784" y="3789040"/>
            <a:ext cx="121373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краевые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организации 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5" name="object 29"/>
          <p:cNvSpPr txBox="1"/>
          <p:nvPr/>
        </p:nvSpPr>
        <p:spPr>
          <a:xfrm>
            <a:off x="1929454" y="3789040"/>
            <a:ext cx="48230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61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2699792" y="5312932"/>
            <a:ext cx="2085699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общеобразовательные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solidFill>
                  <a:srgbClr val="002060"/>
                </a:solidFill>
                <a:cs typeface="Calibri"/>
              </a:rPr>
              <a:t>о</a:t>
            </a: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рганизации 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7" name="object 29"/>
          <p:cNvSpPr txBox="1"/>
          <p:nvPr/>
        </p:nvSpPr>
        <p:spPr>
          <a:xfrm>
            <a:off x="1835696" y="5312932"/>
            <a:ext cx="7605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111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2699792" y="5888996"/>
            <a:ext cx="2085699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дошкольные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образовательные </a:t>
            </a:r>
            <a:r>
              <a:rPr lang="ru-RU" sz="1400" b="1" spc="-5" dirty="0">
                <a:solidFill>
                  <a:srgbClr val="002060"/>
                </a:solidFill>
                <a:cs typeface="Calibri"/>
              </a:rPr>
              <a:t>организации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79712" y="6031160"/>
            <a:ext cx="7605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>
                <a:solidFill>
                  <a:srgbClr val="0070C0"/>
                </a:solidFill>
                <a:latin typeface="Calibri"/>
                <a:cs typeface="Calibri"/>
              </a:rPr>
              <a:t>8</a:t>
            </a: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6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2702325" y="4437112"/>
            <a:ext cx="208569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solidFill>
                  <a:srgbClr val="002060"/>
                </a:solidFill>
                <a:cs typeface="Calibri"/>
              </a:rPr>
              <a:t>организации </a:t>
            </a: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дополнительного </a:t>
            </a:r>
            <a:r>
              <a:rPr lang="ru-RU" sz="14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образования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1944211" y="4520844"/>
            <a:ext cx="58491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16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5868144" y="2483939"/>
            <a:ext cx="2085699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solidFill>
                  <a:srgbClr val="002060"/>
                </a:solidFill>
                <a:cs typeface="Calibri"/>
              </a:rPr>
              <a:t>н</a:t>
            </a: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егосударственные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002060"/>
                </a:solidFill>
                <a:cs typeface="Calibri"/>
              </a:rPr>
              <a:t>организации </a:t>
            </a:r>
            <a:endParaRPr sz="1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3" name="object 29"/>
          <p:cNvSpPr txBox="1"/>
          <p:nvPr/>
        </p:nvSpPr>
        <p:spPr>
          <a:xfrm>
            <a:off x="5323657" y="2453161"/>
            <a:ext cx="7605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cs typeface="Calibri"/>
              </a:rPr>
              <a:t>61</a:t>
            </a:r>
            <a:endParaRPr sz="1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graphicFrame>
        <p:nvGraphicFramePr>
          <p:cNvPr id="34" name="Рисунок 7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965058044"/>
              </p:ext>
            </p:extLst>
          </p:nvPr>
        </p:nvGraphicFramePr>
        <p:xfrm>
          <a:off x="4569468" y="3139116"/>
          <a:ext cx="4229656" cy="284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5" name="Рисунок 34" descr="Герб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6. Совершенствование </a:t>
            </a:r>
            <a:r>
              <a:rPr lang="ru-RU" sz="1600" dirty="0">
                <a:solidFill>
                  <a:srgbClr val="0070C0"/>
                </a:solidFill>
              </a:rPr>
              <a:t>системы дополнительного образования, организация отдыха и занятости детей в каникулярное </a:t>
            </a:r>
            <a:r>
              <a:rPr lang="ru-RU" sz="1600" dirty="0" smtClean="0">
                <a:solidFill>
                  <a:srgbClr val="0070C0"/>
                </a:solidFill>
              </a:rPr>
              <a:t>время</a:t>
            </a:r>
            <a:endParaRPr lang="en-US" sz="2400" b="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8" name="Рисунок 7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0080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ПРОФОРИЕНТАЦИОННАЯ РАБОТА В ШКОЛЕ</a:t>
            </a:r>
            <a:endParaRPr lang="ru-RU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3DA13B1-404F-4772-A3E5-95B8B1475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916832"/>
            <a:ext cx="3970654" cy="204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028294"/>
            <a:ext cx="3970654" cy="21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915816" y="2439181"/>
            <a:ext cx="1800200" cy="12058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600">
                <a:solidFill>
                  <a:schemeClr val="tx2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Число участников открытых онлайн-уроков «Проектория»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5816" y="4754527"/>
            <a:ext cx="201622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600">
                <a:solidFill>
                  <a:schemeClr val="tx2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хват детей мероприятиями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«Билет в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будущее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3528" y="2276872"/>
            <a:ext cx="2395717" cy="1785938"/>
            <a:chOff x="376083" y="1988840"/>
            <a:chExt cx="2395717" cy="1785938"/>
          </a:xfrm>
        </p:grpSpPr>
        <p:sp>
          <p:nvSpPr>
            <p:cNvPr id="22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29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1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56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48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3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45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46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77 971 </a:t>
                  </a:r>
                  <a:endParaRPr lang="ru-RU" b="1" dirty="0"/>
                </a:p>
              </p:txBody>
            </p:sp>
          </p:grpSp>
          <p:grpSp>
            <p:nvGrpSpPr>
              <p:cNvPr id="34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42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43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79 904</a:t>
                  </a:r>
                  <a:endParaRPr lang="ru-RU" b="1" dirty="0"/>
                </a:p>
              </p:txBody>
            </p:sp>
          </p:grpSp>
          <p:grpSp>
            <p:nvGrpSpPr>
              <p:cNvPr id="35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36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5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26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323528" y="4235350"/>
            <a:ext cx="2395717" cy="1785938"/>
            <a:chOff x="323528" y="4653136"/>
            <a:chExt cx="2395717" cy="1785938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23528" y="4653136"/>
              <a:ext cx="2395717" cy="1785938"/>
              <a:chOff x="376083" y="1988840"/>
              <a:chExt cx="2395717" cy="1785938"/>
            </a:xfrm>
          </p:grpSpPr>
          <p:sp>
            <p:nvSpPr>
              <p:cNvPr id="68" name="Freeform 525"/>
              <p:cNvSpPr>
                <a:spLocks/>
              </p:cNvSpPr>
              <p:nvPr/>
            </p:nvSpPr>
            <p:spPr bwMode="auto">
              <a:xfrm>
                <a:off x="376263" y="1998132"/>
                <a:ext cx="2395358" cy="851133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525"/>
              <p:cNvSpPr>
                <a:spLocks/>
              </p:cNvSpPr>
              <p:nvPr/>
            </p:nvSpPr>
            <p:spPr bwMode="auto">
              <a:xfrm>
                <a:off x="376083" y="2912468"/>
                <a:ext cx="2395538" cy="860425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376262" y="1988840"/>
                <a:ext cx="2395538" cy="1785938"/>
                <a:chOff x="251520" y="2060848"/>
                <a:chExt cx="2395538" cy="1785938"/>
              </a:xfrm>
            </p:grpSpPr>
            <p:sp>
              <p:nvSpPr>
                <p:cNvPr id="75" name="Circle B"/>
                <p:cNvSpPr>
                  <a:spLocks noChangeArrowheads="1"/>
                </p:cNvSpPr>
                <p:nvPr/>
              </p:nvSpPr>
              <p:spPr bwMode="auto">
                <a:xfrm>
                  <a:off x="388045" y="3121298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Circle A"/>
                <p:cNvSpPr>
                  <a:spLocks noChangeArrowheads="1"/>
                </p:cNvSpPr>
                <p:nvPr/>
              </p:nvSpPr>
              <p:spPr bwMode="auto">
                <a:xfrm>
                  <a:off x="388045" y="2198960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7" name="Secondary lines A"/>
                <p:cNvGrpSpPr/>
                <p:nvPr/>
              </p:nvGrpSpPr>
              <p:grpSpPr>
                <a:xfrm>
                  <a:off x="251520" y="2060848"/>
                  <a:ext cx="2395538" cy="862013"/>
                  <a:chOff x="4337050" y="301626"/>
                  <a:chExt cx="2395538" cy="862013"/>
                </a:xfrm>
              </p:grpSpPr>
              <p:sp>
                <p:nvSpPr>
                  <p:cNvPr id="102" name="Freeform 537"/>
                  <p:cNvSpPr>
                    <a:spLocks/>
                  </p:cNvSpPr>
                  <p:nvPr/>
                </p:nvSpPr>
                <p:spPr bwMode="auto">
                  <a:xfrm>
                    <a:off x="4549775" y="301626"/>
                    <a:ext cx="215900" cy="571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" name="Freeform 538"/>
                  <p:cNvSpPr>
                    <a:spLocks/>
                  </p:cNvSpPr>
                  <p:nvPr/>
                </p:nvSpPr>
                <p:spPr bwMode="auto">
                  <a:xfrm>
                    <a:off x="4465638" y="407988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3" y="7"/>
                          <a:pt x="7" y="3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" name="Freeform 539"/>
                  <p:cNvSpPr>
                    <a:spLocks/>
                  </p:cNvSpPr>
                  <p:nvPr/>
                </p:nvSpPr>
                <p:spPr bwMode="auto">
                  <a:xfrm>
                    <a:off x="4337050" y="476251"/>
                    <a:ext cx="80963" cy="203200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8"/>
                          <a:pt x="29" y="45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30162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" name="Freeform 541"/>
                  <p:cNvSpPr>
                    <a:spLocks/>
                  </p:cNvSpPr>
                  <p:nvPr/>
                </p:nvSpPr>
                <p:spPr bwMode="auto">
                  <a:xfrm>
                    <a:off x="6303963" y="1104901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" name="Freeform 542"/>
                  <p:cNvSpPr>
                    <a:spLocks/>
                  </p:cNvSpPr>
                  <p:nvPr/>
                </p:nvSpPr>
                <p:spPr bwMode="auto">
                  <a:xfrm>
                    <a:off x="6588125" y="1041401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2" h="10">
                        <a:moveTo>
                          <a:pt x="12" y="0"/>
                        </a:moveTo>
                        <a:cubicBezTo>
                          <a:pt x="8" y="3"/>
                          <a:pt x="4" y="7"/>
                          <a:pt x="0" y="1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" name="Freeform 543"/>
                  <p:cNvSpPr>
                    <a:spLocks/>
                  </p:cNvSpPr>
                  <p:nvPr/>
                </p:nvSpPr>
                <p:spPr bwMode="auto">
                  <a:xfrm>
                    <a:off x="6650038" y="784226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7"/>
                          <a:pt x="33" y="110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1162051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" name="Secondary lines B"/>
                <p:cNvGrpSpPr/>
                <p:nvPr/>
              </p:nvGrpSpPr>
              <p:grpSpPr>
                <a:xfrm>
                  <a:off x="251520" y="2981598"/>
                  <a:ext cx="2395538" cy="865188"/>
                  <a:chOff x="4337050" y="1222376"/>
                  <a:chExt cx="2395538" cy="865188"/>
                </a:xfrm>
              </p:grpSpPr>
              <p:sp>
                <p:nvSpPr>
                  <p:cNvPr id="94" name="Freeform 545"/>
                  <p:cNvSpPr>
                    <a:spLocks/>
                  </p:cNvSpPr>
                  <p:nvPr/>
                </p:nvSpPr>
                <p:spPr bwMode="auto">
                  <a:xfrm>
                    <a:off x="4549775" y="1222376"/>
                    <a:ext cx="215900" cy="58738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5" name="Freeform 546"/>
                  <p:cNvSpPr>
                    <a:spLocks/>
                  </p:cNvSpPr>
                  <p:nvPr/>
                </p:nvSpPr>
                <p:spPr bwMode="auto">
                  <a:xfrm>
                    <a:off x="4465638" y="1330326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cubicBezTo>
                          <a:pt x="3" y="7"/>
                          <a:pt x="7" y="4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6" name="Freeform 547"/>
                  <p:cNvSpPr>
                    <a:spLocks/>
                  </p:cNvSpPr>
                  <p:nvPr/>
                </p:nvSpPr>
                <p:spPr bwMode="auto">
                  <a:xfrm>
                    <a:off x="4337050" y="1398588"/>
                    <a:ext cx="80963" cy="204788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7"/>
                          <a:pt x="29" y="44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7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12223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8" name="Freeform 549"/>
                  <p:cNvSpPr>
                    <a:spLocks/>
                  </p:cNvSpPr>
                  <p:nvPr/>
                </p:nvSpPr>
                <p:spPr bwMode="auto">
                  <a:xfrm>
                    <a:off x="6303963" y="2028826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9" name="Freeform 550"/>
                  <p:cNvSpPr>
                    <a:spLocks/>
                  </p:cNvSpPr>
                  <p:nvPr/>
                </p:nvSpPr>
                <p:spPr bwMode="auto">
                  <a:xfrm>
                    <a:off x="6588125" y="1963738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2" h="11">
                        <a:moveTo>
                          <a:pt x="12" y="0"/>
                        </a:moveTo>
                        <a:cubicBezTo>
                          <a:pt x="8" y="4"/>
                          <a:pt x="4" y="7"/>
                          <a:pt x="0" y="11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0" name="Freeform 551"/>
                  <p:cNvSpPr>
                    <a:spLocks/>
                  </p:cNvSpPr>
                  <p:nvPr/>
                </p:nvSpPr>
                <p:spPr bwMode="auto">
                  <a:xfrm>
                    <a:off x="6650038" y="1706563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8"/>
                          <a:pt x="33" y="111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1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20859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" name="Text inside A"/>
                <p:cNvGrpSpPr/>
                <p:nvPr/>
              </p:nvGrpSpPr>
              <p:grpSpPr>
                <a:xfrm>
                  <a:off x="1062729" y="2162448"/>
                  <a:ext cx="1455741" cy="541079"/>
                  <a:chOff x="5148259" y="403226"/>
                  <a:chExt cx="1455741" cy="541079"/>
                </a:xfrm>
              </p:grpSpPr>
              <p:sp>
                <p:nvSpPr>
                  <p:cNvPr id="91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403226"/>
                    <a:ext cx="351058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ПЛАН</a:t>
                    </a:r>
                    <a:endParaRPr kumimoji="0" lang="ru-RU" sz="18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92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449263"/>
                    <a:ext cx="52388" cy="52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3" name="TextBox 04"/>
                  <p:cNvSpPr txBox="1"/>
                  <p:nvPr/>
                </p:nvSpPr>
                <p:spPr>
                  <a:xfrm>
                    <a:off x="5148259" y="574973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/>
                      <a:t>1120 </a:t>
                    </a:r>
                  </a:p>
                </p:txBody>
              </p:sp>
            </p:grpSp>
            <p:grpSp>
              <p:nvGrpSpPr>
                <p:cNvPr id="80" name="Text inside B"/>
                <p:cNvGrpSpPr/>
                <p:nvPr/>
              </p:nvGrpSpPr>
              <p:grpSpPr>
                <a:xfrm>
                  <a:off x="1062729" y="3087960"/>
                  <a:ext cx="1455741" cy="562491"/>
                  <a:chOff x="5148259" y="1328738"/>
                  <a:chExt cx="1455741" cy="562491"/>
                </a:xfrm>
              </p:grpSpPr>
              <p:sp>
                <p:nvSpPr>
                  <p:cNvPr id="88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1328738"/>
                    <a:ext cx="783869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ИСПОЛНЕНО</a:t>
                    </a:r>
                    <a:endParaRPr kumimoji="0" lang="ru-RU" sz="24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89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1371601"/>
                    <a:ext cx="52388" cy="539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TextBox 04"/>
                  <p:cNvSpPr txBox="1"/>
                  <p:nvPr/>
                </p:nvSpPr>
                <p:spPr>
                  <a:xfrm>
                    <a:off x="5148259" y="1521897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/>
                      <a:t>1171</a:t>
                    </a:r>
                  </a:p>
                </p:txBody>
              </p:sp>
            </p:grpSp>
            <p:grpSp>
              <p:nvGrpSpPr>
                <p:cNvPr id="81" name="File transfer"/>
                <p:cNvGrpSpPr/>
                <p:nvPr/>
              </p:nvGrpSpPr>
              <p:grpSpPr>
                <a:xfrm>
                  <a:off x="538249" y="2322506"/>
                  <a:ext cx="309191" cy="321613"/>
                  <a:chOff x="5648326" y="1141413"/>
                  <a:chExt cx="354012" cy="352425"/>
                </a:xfrm>
              </p:grpSpPr>
              <p:sp>
                <p:nvSpPr>
                  <p:cNvPr id="82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76938" y="1323975"/>
                    <a:ext cx="20638" cy="16510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5875338" y="1319213"/>
                    <a:ext cx="127000" cy="174625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47" y="0"/>
                      </a:cxn>
                      <a:cxn ang="0">
                        <a:pos x="46" y="0"/>
                      </a:cxn>
                      <a:cxn ang="0">
                        <a:pos x="45" y="0"/>
                      </a:cxn>
                      <a:cxn ang="0">
                        <a:pos x="45" y="0"/>
                      </a:cxn>
                      <a:cxn ang="0">
                        <a:pos x="44" y="1"/>
                      </a:cxn>
                      <a:cxn ang="0">
                        <a:pos x="44" y="1"/>
                      </a:cxn>
                      <a:cxn ang="0">
                        <a:pos x="1" y="43"/>
                      </a:cxn>
                      <a:cxn ang="0">
                        <a:pos x="1" y="43"/>
                      </a:cxn>
                      <a:cxn ang="0">
                        <a:pos x="1" y="44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151"/>
                      </a:cxn>
                      <a:cxn ang="0">
                        <a:pos x="4" y="155"/>
                      </a:cxn>
                      <a:cxn ang="0">
                        <a:pos x="109" y="155"/>
                      </a:cxn>
                      <a:cxn ang="0">
                        <a:pos x="113" y="151"/>
                      </a:cxn>
                      <a:cxn ang="0">
                        <a:pos x="113" y="4"/>
                      </a:cxn>
                      <a:cxn ang="0">
                        <a:pos x="109" y="0"/>
                      </a:cxn>
                      <a:cxn ang="0">
                        <a:pos x="43" y="13"/>
                      </a:cxn>
                      <a:cxn ang="0">
                        <a:pos x="43" y="42"/>
                      </a:cxn>
                      <a:cxn ang="0">
                        <a:pos x="14" y="42"/>
                      </a:cxn>
                      <a:cxn ang="0">
                        <a:pos x="43" y="13"/>
                      </a:cxn>
                      <a:cxn ang="0">
                        <a:pos x="105" y="147"/>
                      </a:cxn>
                      <a:cxn ang="0">
                        <a:pos x="8" y="147"/>
                      </a:cxn>
                      <a:cxn ang="0">
                        <a:pos x="8" y="50"/>
                      </a:cxn>
                      <a:cxn ang="0">
                        <a:pos x="47" y="50"/>
                      </a:cxn>
                      <a:cxn ang="0">
                        <a:pos x="51" y="46"/>
                      </a:cxn>
                      <a:cxn ang="0">
                        <a:pos x="51" y="8"/>
                      </a:cxn>
                      <a:cxn ang="0">
                        <a:pos x="105" y="8"/>
                      </a:cxn>
                      <a:cxn ang="0">
                        <a:pos x="105" y="147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86" y="85"/>
                      </a:cxn>
                      <a:cxn ang="0">
                        <a:pos x="90" y="81"/>
                      </a:cxn>
                      <a:cxn ang="0">
                        <a:pos x="86" y="77"/>
                      </a:cxn>
                      <a:cxn ang="0">
                        <a:pos x="27" y="77"/>
                      </a:cxn>
                      <a:cxn ang="0">
                        <a:pos x="23" y="81"/>
                      </a:cxn>
                      <a:cxn ang="0">
                        <a:pos x="70" y="99"/>
                      </a:cxn>
                      <a:cxn ang="0">
                        <a:pos x="27" y="99"/>
                      </a:cxn>
                      <a:cxn ang="0">
                        <a:pos x="23" y="103"/>
                      </a:cxn>
                      <a:cxn ang="0">
                        <a:pos x="27" y="107"/>
                      </a:cxn>
                      <a:cxn ang="0">
                        <a:pos x="70" y="107"/>
                      </a:cxn>
                      <a:cxn ang="0">
                        <a:pos x="74" y="103"/>
                      </a:cxn>
                      <a:cxn ang="0">
                        <a:pos x="70" y="99"/>
                      </a:cxn>
                    </a:cxnLst>
                    <a:rect l="0" t="0" r="r" b="b"/>
                    <a:pathLst>
                      <a:path w="113" h="155">
                        <a:moveTo>
                          <a:pt x="109" y="0"/>
                        </a:move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46" y="0"/>
                          <a:pt x="45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0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1" y="45"/>
                          <a:pt x="0" y="45"/>
                        </a:cubicBezTo>
                        <a:cubicBezTo>
                          <a:pt x="0" y="45"/>
                          <a:pt x="0" y="45"/>
                          <a:pt x="0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4"/>
                          <a:pt x="2" y="155"/>
                          <a:pt x="4" y="155"/>
                        </a:cubicBezTo>
                        <a:cubicBezTo>
                          <a:pt x="109" y="155"/>
                          <a:pt x="109" y="155"/>
                          <a:pt x="109" y="155"/>
                        </a:cubicBezTo>
                        <a:cubicBezTo>
                          <a:pt x="111" y="155"/>
                          <a:pt x="113" y="154"/>
                          <a:pt x="113" y="151"/>
                        </a:cubicBezTo>
                        <a:cubicBezTo>
                          <a:pt x="113" y="4"/>
                          <a:pt x="113" y="4"/>
                          <a:pt x="113" y="4"/>
                        </a:cubicBezTo>
                        <a:cubicBezTo>
                          <a:pt x="113" y="2"/>
                          <a:pt x="111" y="0"/>
                          <a:pt x="109" y="0"/>
                        </a:cubicBezTo>
                        <a:close/>
                        <a:moveTo>
                          <a:pt x="43" y="13"/>
                        </a:moveTo>
                        <a:cubicBezTo>
                          <a:pt x="43" y="42"/>
                          <a:pt x="43" y="42"/>
                          <a:pt x="43" y="42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lnTo>
                          <a:pt x="43" y="13"/>
                        </a:lnTo>
                        <a:close/>
                        <a:moveTo>
                          <a:pt x="105" y="147"/>
                        </a:moveTo>
                        <a:cubicBezTo>
                          <a:pt x="8" y="147"/>
                          <a:pt x="8" y="147"/>
                          <a:pt x="8" y="147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9" y="50"/>
                          <a:pt x="51" y="48"/>
                          <a:pt x="51" y="46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105" y="8"/>
                          <a:pt x="105" y="8"/>
                          <a:pt x="105" y="8"/>
                        </a:cubicBezTo>
                        <a:lnTo>
                          <a:pt x="105" y="147"/>
                        </a:lnTo>
                        <a:close/>
                        <a:moveTo>
                          <a:pt x="23" y="81"/>
                        </a:moveTo>
                        <a:cubicBezTo>
                          <a:pt x="23" y="83"/>
                          <a:pt x="25" y="85"/>
                          <a:pt x="27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8" y="85"/>
                          <a:pt x="90" y="83"/>
                          <a:pt x="90" y="81"/>
                        </a:cubicBezTo>
                        <a:cubicBezTo>
                          <a:pt x="90" y="79"/>
                          <a:pt x="88" y="77"/>
                          <a:pt x="86" y="77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5" y="77"/>
                          <a:pt x="23" y="79"/>
                          <a:pt x="23" y="81"/>
                        </a:cubicBezTo>
                        <a:close/>
                        <a:moveTo>
                          <a:pt x="70" y="99"/>
                        </a:moveTo>
                        <a:cubicBezTo>
                          <a:pt x="27" y="99"/>
                          <a:pt x="27" y="99"/>
                          <a:pt x="27" y="99"/>
                        </a:cubicBezTo>
                        <a:cubicBezTo>
                          <a:pt x="25" y="99"/>
                          <a:pt x="23" y="100"/>
                          <a:pt x="23" y="103"/>
                        </a:cubicBezTo>
                        <a:cubicBezTo>
                          <a:pt x="23" y="105"/>
                          <a:pt x="25" y="107"/>
                          <a:pt x="27" y="107"/>
                        </a:cubicBezTo>
                        <a:cubicBezTo>
                          <a:pt x="70" y="107"/>
                          <a:pt x="70" y="107"/>
                          <a:pt x="70" y="107"/>
                        </a:cubicBezTo>
                        <a:cubicBezTo>
                          <a:pt x="72" y="107"/>
                          <a:pt x="74" y="105"/>
                          <a:pt x="74" y="103"/>
                        </a:cubicBezTo>
                        <a:cubicBezTo>
                          <a:pt x="74" y="100"/>
                          <a:pt x="72" y="99"/>
                          <a:pt x="70" y="9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Freeform 279"/>
                  <p:cNvSpPr>
                    <a:spLocks/>
                  </p:cNvSpPr>
                  <p:nvPr/>
                </p:nvSpPr>
                <p:spPr bwMode="auto">
                  <a:xfrm>
                    <a:off x="5653088" y="1146175"/>
                    <a:ext cx="171450" cy="117475"/>
                  </a:xfrm>
                  <a:custGeom>
                    <a:avLst/>
                    <a:gdLst/>
                    <a:ahLst/>
                    <a:cxnLst>
                      <a:cxn ang="0">
                        <a:pos x="146" y="14"/>
                      </a:cxn>
                      <a:cxn ang="0">
                        <a:pos x="63" y="14"/>
                      </a:cxn>
                      <a:cxn ang="0">
                        <a:pos x="55" y="5"/>
                      </a:cxn>
                      <a:cxn ang="0">
                        <a:pos x="46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0" y="99"/>
                      </a:cxn>
                      <a:cxn ang="0">
                        <a:pos x="5" y="104"/>
                      </a:cxn>
                      <a:cxn ang="0">
                        <a:pos x="146" y="104"/>
                      </a:cxn>
                      <a:cxn ang="0">
                        <a:pos x="152" y="99"/>
                      </a:cxn>
                      <a:cxn ang="0">
                        <a:pos x="152" y="19"/>
                      </a:cxn>
                      <a:cxn ang="0">
                        <a:pos x="146" y="14"/>
                      </a:cxn>
                    </a:cxnLst>
                    <a:rect l="0" t="0" r="r" b="b"/>
                    <a:pathLst>
                      <a:path w="152" h="104">
                        <a:moveTo>
                          <a:pt x="146" y="14"/>
                        </a:moveTo>
                        <a:cubicBezTo>
                          <a:pt x="63" y="14"/>
                          <a:pt x="63" y="14"/>
                          <a:pt x="63" y="1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2"/>
                          <a:pt x="49" y="0"/>
                          <a:pt x="4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0" y="102"/>
                          <a:pt x="2" y="104"/>
                          <a:pt x="5" y="104"/>
                        </a:cubicBezTo>
                        <a:cubicBezTo>
                          <a:pt x="146" y="104"/>
                          <a:pt x="146" y="104"/>
                          <a:pt x="146" y="104"/>
                        </a:cubicBezTo>
                        <a:cubicBezTo>
                          <a:pt x="149" y="104"/>
                          <a:pt x="152" y="102"/>
                          <a:pt x="152" y="9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6"/>
                          <a:pt x="149" y="14"/>
                          <a:pt x="146" y="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5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5648326" y="1141413"/>
                    <a:ext cx="180975" cy="127000"/>
                  </a:xfrm>
                  <a:custGeom>
                    <a:avLst/>
                    <a:gdLst/>
                    <a:ahLst/>
                    <a:cxnLst>
                      <a:cxn ang="0">
                        <a:pos x="150" y="14"/>
                      </a:cxn>
                      <a:cxn ang="0">
                        <a:pos x="67" y="14"/>
                      </a:cxn>
                      <a:cxn ang="0">
                        <a:pos x="70" y="15"/>
                      </a:cxn>
                      <a:cxn ang="0">
                        <a:pos x="62" y="6"/>
                      </a:cxn>
                      <a:cxn ang="0">
                        <a:pos x="50" y="0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0" y="103"/>
                      </a:cxn>
                      <a:cxn ang="0">
                        <a:pos x="9" y="112"/>
                      </a:cxn>
                      <a:cxn ang="0">
                        <a:pos x="150" y="112"/>
                      </a:cxn>
                      <a:cxn ang="0">
                        <a:pos x="160" y="103"/>
                      </a:cxn>
                      <a:cxn ang="0">
                        <a:pos x="160" y="23"/>
                      </a:cxn>
                      <a:cxn ang="0">
                        <a:pos x="150" y="14"/>
                      </a:cxn>
                      <a:cxn ang="0">
                        <a:pos x="152" y="23"/>
                      </a:cxn>
                      <a:cxn ang="0">
                        <a:pos x="152" y="103"/>
                      </a:cxn>
                      <a:cxn ang="0">
                        <a:pos x="150" y="104"/>
                      </a:cxn>
                      <a:cxn ang="0">
                        <a:pos x="9" y="104"/>
                      </a:cxn>
                      <a:cxn ang="0">
                        <a:pos x="8" y="103"/>
                      </a:cxn>
                      <a:cxn ang="0">
                        <a:pos x="8" y="10"/>
                      </a:cxn>
                      <a:cxn ang="0">
                        <a:pos x="9" y="8"/>
                      </a:cxn>
                      <a:cxn ang="0">
                        <a:pos x="50" y="8"/>
                      </a:cxn>
                      <a:cxn ang="0">
                        <a:pos x="56" y="11"/>
                      </a:cxn>
                      <a:cxn ang="0">
                        <a:pos x="64" y="21"/>
                      </a:cxn>
                      <a:cxn ang="0">
                        <a:pos x="67" y="22"/>
                      </a:cxn>
                      <a:cxn ang="0">
                        <a:pos x="150" y="22"/>
                      </a:cxn>
                      <a:cxn ang="0">
                        <a:pos x="152" y="23"/>
                      </a:cxn>
                    </a:cxnLst>
                    <a:rect l="0" t="0" r="r" b="b"/>
                    <a:pathLst>
                      <a:path w="160" h="112">
                        <a:moveTo>
                          <a:pt x="150" y="14"/>
                        </a:move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68" y="14"/>
                          <a:pt x="69" y="15"/>
                          <a:pt x="70" y="15"/>
                        </a:cubicBezTo>
                        <a:cubicBezTo>
                          <a:pt x="62" y="6"/>
                          <a:pt x="62" y="6"/>
                          <a:pt x="62" y="6"/>
                        </a:cubicBezTo>
                        <a:cubicBezTo>
                          <a:pt x="60" y="3"/>
                          <a:pt x="54" y="0"/>
                          <a:pt x="5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8"/>
                          <a:pt x="4" y="112"/>
                          <a:pt x="9" y="112"/>
                        </a:cubicBezTo>
                        <a:cubicBezTo>
                          <a:pt x="150" y="112"/>
                          <a:pt x="150" y="112"/>
                          <a:pt x="150" y="112"/>
                        </a:cubicBezTo>
                        <a:cubicBezTo>
                          <a:pt x="155" y="112"/>
                          <a:pt x="160" y="108"/>
                          <a:pt x="160" y="103"/>
                        </a:cubicBezTo>
                        <a:cubicBezTo>
                          <a:pt x="160" y="23"/>
                          <a:pt x="160" y="23"/>
                          <a:pt x="160" y="23"/>
                        </a:cubicBezTo>
                        <a:cubicBezTo>
                          <a:pt x="160" y="18"/>
                          <a:pt x="155" y="14"/>
                          <a:pt x="150" y="14"/>
                        </a:cubicBezTo>
                        <a:close/>
                        <a:moveTo>
                          <a:pt x="152" y="23"/>
                        </a:move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4"/>
                          <a:pt x="151" y="104"/>
                          <a:pt x="150" y="104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9" y="104"/>
                          <a:pt x="8" y="104"/>
                          <a:pt x="8" y="10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9" y="8"/>
                          <a:pt x="9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2" y="8"/>
                          <a:pt x="55" y="10"/>
                          <a:pt x="56" y="11"/>
                        </a:cubicBezTo>
                        <a:cubicBezTo>
                          <a:pt x="64" y="21"/>
                          <a:pt x="64" y="21"/>
                          <a:pt x="64" y="21"/>
                        </a:cubicBezTo>
                        <a:cubicBezTo>
                          <a:pt x="65" y="22"/>
                          <a:pt x="66" y="22"/>
                          <a:pt x="67" y="22"/>
                        </a:cubicBezTo>
                        <a:cubicBezTo>
                          <a:pt x="150" y="22"/>
                          <a:pt x="150" y="22"/>
                          <a:pt x="150" y="22"/>
                        </a:cubicBezTo>
                        <a:cubicBezTo>
                          <a:pt x="151" y="22"/>
                          <a:pt x="152" y="23"/>
                          <a:pt x="152" y="2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281"/>
                  <p:cNvSpPr>
                    <a:spLocks/>
                  </p:cNvSpPr>
                  <p:nvPr/>
                </p:nvSpPr>
                <p:spPr bwMode="auto">
                  <a:xfrm>
                    <a:off x="5865813" y="1203325"/>
                    <a:ext cx="96838" cy="84138"/>
                  </a:xfrm>
                  <a:custGeom>
                    <a:avLst/>
                    <a:gdLst/>
                    <a:ahLst/>
                    <a:cxnLst>
                      <a:cxn ang="0">
                        <a:pos x="84" y="52"/>
                      </a:cxn>
                      <a:cxn ang="0">
                        <a:pos x="78" y="52"/>
                      </a:cxn>
                      <a:cxn ang="0">
                        <a:pos x="70" y="60"/>
                      </a:cxn>
                      <a:cxn ang="0">
                        <a:pos x="70" y="4"/>
                      </a:cxn>
                      <a:cxn ang="0">
                        <a:pos x="66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62" y="8"/>
                      </a:cxn>
                      <a:cxn ang="0">
                        <a:pos x="62" y="60"/>
                      </a:cxn>
                      <a:cxn ang="0">
                        <a:pos x="54" y="52"/>
                      </a:cxn>
                      <a:cxn ang="0">
                        <a:pos x="49" y="52"/>
                      </a:cxn>
                      <a:cxn ang="0">
                        <a:pos x="49" y="58"/>
                      </a:cxn>
                      <a:cxn ang="0">
                        <a:pos x="64" y="73"/>
                      </a:cxn>
                      <a:cxn ang="0">
                        <a:pos x="65" y="73"/>
                      </a:cxn>
                      <a:cxn ang="0">
                        <a:pos x="68" y="73"/>
                      </a:cxn>
                      <a:cxn ang="0">
                        <a:pos x="69" y="73"/>
                      </a:cxn>
                      <a:cxn ang="0">
                        <a:pos x="84" y="58"/>
                      </a:cxn>
                      <a:cxn ang="0">
                        <a:pos x="84" y="52"/>
                      </a:cxn>
                    </a:cxnLst>
                    <a:rect l="0" t="0" r="r" b="b"/>
                    <a:pathLst>
                      <a:path w="85" h="74">
                        <a:moveTo>
                          <a:pt x="84" y="52"/>
                        </a:moveTo>
                        <a:cubicBezTo>
                          <a:pt x="82" y="51"/>
                          <a:pt x="80" y="51"/>
                          <a:pt x="78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cubicBezTo>
                          <a:pt x="70" y="2"/>
                          <a:pt x="69" y="0"/>
                          <a:pt x="6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2" y="8"/>
                          <a:pt x="62" y="8"/>
                          <a:pt x="62" y="8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53" y="51"/>
                          <a:pt x="50" y="51"/>
                          <a:pt x="49" y="52"/>
                        </a:cubicBezTo>
                        <a:cubicBezTo>
                          <a:pt x="47" y="54"/>
                          <a:pt x="47" y="56"/>
                          <a:pt x="49" y="58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5" y="73"/>
                        </a:cubicBezTo>
                        <a:cubicBezTo>
                          <a:pt x="66" y="74"/>
                          <a:pt x="67" y="74"/>
                          <a:pt x="68" y="73"/>
                        </a:cubicBezTo>
                        <a:cubicBezTo>
                          <a:pt x="68" y="73"/>
                          <a:pt x="69" y="73"/>
                          <a:pt x="69" y="73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5" y="56"/>
                          <a:pt x="85" y="54"/>
                          <a:pt x="84" y="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Freeform 282"/>
                  <p:cNvSpPr>
                    <a:spLocks/>
                  </p:cNvSpPr>
                  <p:nvPr/>
                </p:nvSpPr>
                <p:spPr bwMode="auto">
                  <a:xfrm>
                    <a:off x="5689601" y="1303338"/>
                    <a:ext cx="149225" cy="128588"/>
                  </a:xfrm>
                  <a:custGeom>
                    <a:avLst/>
                    <a:gdLst/>
                    <a:ahLst/>
                    <a:cxnLst>
                      <a:cxn ang="0">
                        <a:pos x="128" y="107"/>
                      </a:cxn>
                      <a:cxn ang="0">
                        <a:pos x="23" y="107"/>
                      </a:cxn>
                      <a:cxn ang="0">
                        <a:pos x="23" y="14"/>
                      </a:cxn>
                      <a:cxn ang="0">
                        <a:pos x="31" y="22"/>
                      </a:cxn>
                      <a:cxn ang="0">
                        <a:pos x="36" y="22"/>
                      </a:cxn>
                      <a:cxn ang="0">
                        <a:pos x="36" y="16"/>
                      </a:cxn>
                      <a:cxn ang="0">
                        <a:pos x="22" y="2"/>
                      </a:cxn>
                      <a:cxn ang="0">
                        <a:pos x="20" y="1"/>
                      </a:cxn>
                      <a:cxn ang="0">
                        <a:pos x="17" y="1"/>
                      </a:cxn>
                      <a:cxn ang="0">
                        <a:pos x="16" y="2"/>
                      </a:cxn>
                      <a:cxn ang="0">
                        <a:pos x="1" y="16"/>
                      </a:cxn>
                      <a:cxn ang="0">
                        <a:pos x="1" y="22"/>
                      </a:cxn>
                      <a:cxn ang="0">
                        <a:pos x="7" y="22"/>
                      </a:cxn>
                      <a:cxn ang="0">
                        <a:pos x="15" y="14"/>
                      </a:cxn>
                      <a:cxn ang="0">
                        <a:pos x="15" y="111"/>
                      </a:cxn>
                      <a:cxn ang="0">
                        <a:pos x="19" y="115"/>
                      </a:cxn>
                      <a:cxn ang="0">
                        <a:pos x="128" y="115"/>
                      </a:cxn>
                      <a:cxn ang="0">
                        <a:pos x="132" y="111"/>
                      </a:cxn>
                      <a:cxn ang="0">
                        <a:pos x="128" y="107"/>
                      </a:cxn>
                    </a:cxnLst>
                    <a:rect l="0" t="0" r="r" b="b"/>
                    <a:pathLst>
                      <a:path w="132" h="115">
                        <a:moveTo>
                          <a:pt x="128" y="107"/>
                        </a:moveTo>
                        <a:cubicBezTo>
                          <a:pt x="23" y="107"/>
                          <a:pt x="23" y="107"/>
                          <a:pt x="23" y="107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23"/>
                          <a:pt x="35" y="23"/>
                          <a:pt x="36" y="22"/>
                        </a:cubicBezTo>
                        <a:cubicBezTo>
                          <a:pt x="38" y="20"/>
                          <a:pt x="38" y="18"/>
                          <a:pt x="36" y="16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1"/>
                          <a:pt x="21" y="1"/>
                          <a:pt x="20" y="1"/>
                        </a:cubicBezTo>
                        <a:cubicBezTo>
                          <a:pt x="19" y="0"/>
                          <a:pt x="18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18"/>
                          <a:pt x="0" y="20"/>
                          <a:pt x="1" y="22"/>
                        </a:cubicBezTo>
                        <a:cubicBezTo>
                          <a:pt x="3" y="23"/>
                          <a:pt x="5" y="23"/>
                          <a:pt x="7" y="22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11"/>
                          <a:pt x="15" y="111"/>
                          <a:pt x="15" y="111"/>
                        </a:cubicBezTo>
                        <a:cubicBezTo>
                          <a:pt x="15" y="114"/>
                          <a:pt x="17" y="115"/>
                          <a:pt x="19" y="115"/>
                        </a:cubicBezTo>
                        <a:cubicBezTo>
                          <a:pt x="128" y="115"/>
                          <a:pt x="128" y="115"/>
                          <a:pt x="128" y="115"/>
                        </a:cubicBezTo>
                        <a:cubicBezTo>
                          <a:pt x="130" y="115"/>
                          <a:pt x="132" y="114"/>
                          <a:pt x="132" y="111"/>
                        </a:cubicBezTo>
                        <a:cubicBezTo>
                          <a:pt x="132" y="109"/>
                          <a:pt x="130" y="107"/>
                          <a:pt x="128" y="107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1" name="Paper sheet"/>
              <p:cNvGrpSpPr/>
              <p:nvPr/>
            </p:nvGrpSpPr>
            <p:grpSpPr>
              <a:xfrm>
                <a:off x="698599" y="3193752"/>
                <a:ext cx="238920" cy="301625"/>
                <a:chOff x="3189296" y="2646364"/>
                <a:chExt cx="263526" cy="347663"/>
              </a:xfrm>
            </p:grpSpPr>
            <p:sp>
              <p:nvSpPr>
                <p:cNvPr id="72" name="Freeform 173"/>
                <p:cNvSpPr>
                  <a:spLocks noEditPoints="1"/>
                </p:cNvSpPr>
                <p:nvPr/>
              </p:nvSpPr>
              <p:spPr bwMode="auto">
                <a:xfrm>
                  <a:off x="3189296" y="2651127"/>
                  <a:ext cx="260351" cy="3429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0"/>
                    </a:cxn>
                    <a:cxn ang="0">
                      <a:pos x="0" y="305"/>
                    </a:cxn>
                    <a:cxn ang="0">
                      <a:pos x="230" y="305"/>
                    </a:cxn>
                    <a:cxn ang="0">
                      <a:pos x="230" y="86"/>
                    </a:cxn>
                    <a:cxn ang="0">
                      <a:pos x="143" y="0"/>
                    </a:cxn>
                    <a:cxn ang="0">
                      <a:pos x="115" y="282"/>
                    </a:cxn>
                    <a:cxn ang="0">
                      <a:pos x="75" y="242"/>
                    </a:cxn>
                    <a:cxn ang="0">
                      <a:pos x="115" y="202"/>
                    </a:cxn>
                    <a:cxn ang="0">
                      <a:pos x="155" y="242"/>
                    </a:cxn>
                    <a:cxn ang="0">
                      <a:pos x="115" y="282"/>
                    </a:cxn>
                  </a:cxnLst>
                  <a:rect l="0" t="0" r="r" b="b"/>
                  <a:pathLst>
                    <a:path w="230" h="305">
                      <a:moveTo>
                        <a:pt x="14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230" y="305"/>
                        <a:pt x="230" y="305"/>
                        <a:pt x="230" y="305"/>
                      </a:cubicBezTo>
                      <a:cubicBezTo>
                        <a:pt x="230" y="86"/>
                        <a:pt x="230" y="86"/>
                        <a:pt x="230" y="86"/>
                      </a:cubicBezTo>
                      <a:lnTo>
                        <a:pt x="143" y="0"/>
                      </a:lnTo>
                      <a:close/>
                      <a:moveTo>
                        <a:pt x="115" y="282"/>
                      </a:moveTo>
                      <a:cubicBezTo>
                        <a:pt x="93" y="282"/>
                        <a:pt x="75" y="264"/>
                        <a:pt x="75" y="242"/>
                      </a:cubicBezTo>
                      <a:cubicBezTo>
                        <a:pt x="75" y="220"/>
                        <a:pt x="93" y="202"/>
                        <a:pt x="115" y="202"/>
                      </a:cubicBezTo>
                      <a:cubicBezTo>
                        <a:pt x="137" y="202"/>
                        <a:pt x="155" y="220"/>
                        <a:pt x="155" y="242"/>
                      </a:cubicBezTo>
                      <a:cubicBezTo>
                        <a:pt x="155" y="264"/>
                        <a:pt x="137" y="282"/>
                        <a:pt x="115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Freeform 174"/>
                <p:cNvSpPr>
                  <a:spLocks noEditPoints="1"/>
                </p:cNvSpPr>
                <p:nvPr/>
              </p:nvSpPr>
              <p:spPr bwMode="auto">
                <a:xfrm>
                  <a:off x="3270259" y="2646364"/>
                  <a:ext cx="182563" cy="327025"/>
                </a:xfrm>
                <a:custGeom>
                  <a:avLst/>
                  <a:gdLst/>
                  <a:ahLst/>
                  <a:cxnLst>
                    <a:cxn ang="0">
                      <a:pos x="159" y="86"/>
                    </a:cxn>
                    <a:cxn ang="0">
                      <a:pos x="76" y="86"/>
                    </a:cxn>
                    <a:cxn ang="0">
                      <a:pos x="76" y="4"/>
                    </a:cxn>
                    <a:cxn ang="0">
                      <a:pos x="72" y="0"/>
                    </a:cxn>
                    <a:cxn ang="0">
                      <a:pos x="68" y="4"/>
                    </a:cxn>
                    <a:cxn ang="0">
                      <a:pos x="68" y="90"/>
                    </a:cxn>
                    <a:cxn ang="0">
                      <a:pos x="72" y="94"/>
                    </a:cxn>
                    <a:cxn ang="0">
                      <a:pos x="159" y="94"/>
                    </a:cxn>
                    <a:cxn ang="0">
                      <a:pos x="163" y="90"/>
                    </a:cxn>
                    <a:cxn ang="0">
                      <a:pos x="159" y="86"/>
                    </a:cxn>
                    <a:cxn ang="0">
                      <a:pos x="44" y="202"/>
                    </a:cxn>
                    <a:cxn ang="0">
                      <a:pos x="0" y="246"/>
                    </a:cxn>
                    <a:cxn ang="0">
                      <a:pos x="44" y="290"/>
                    </a:cxn>
                    <a:cxn ang="0">
                      <a:pos x="88" y="246"/>
                    </a:cxn>
                    <a:cxn ang="0">
                      <a:pos x="44" y="202"/>
                    </a:cxn>
                    <a:cxn ang="0">
                      <a:pos x="44" y="282"/>
                    </a:cxn>
                    <a:cxn ang="0">
                      <a:pos x="8" y="246"/>
                    </a:cxn>
                    <a:cxn ang="0">
                      <a:pos x="44" y="210"/>
                    </a:cxn>
                    <a:cxn ang="0">
                      <a:pos x="80" y="246"/>
                    </a:cxn>
                    <a:cxn ang="0">
                      <a:pos x="44" y="282"/>
                    </a:cxn>
                    <a:cxn ang="0">
                      <a:pos x="122" y="106"/>
                    </a:cxn>
                    <a:cxn ang="0">
                      <a:pos x="6" y="106"/>
                    </a:cxn>
                    <a:cxn ang="0">
                      <a:pos x="2" y="110"/>
                    </a:cxn>
                    <a:cxn ang="0">
                      <a:pos x="6" y="114"/>
                    </a:cxn>
                    <a:cxn ang="0">
                      <a:pos x="122" y="114"/>
                    </a:cxn>
                    <a:cxn ang="0">
                      <a:pos x="126" y="110"/>
                    </a:cxn>
                    <a:cxn ang="0">
                      <a:pos x="122" y="106"/>
                    </a:cxn>
                    <a:cxn ang="0">
                      <a:pos x="122" y="128"/>
                    </a:cxn>
                    <a:cxn ang="0">
                      <a:pos x="6" y="128"/>
                    </a:cxn>
                    <a:cxn ang="0">
                      <a:pos x="2" y="132"/>
                    </a:cxn>
                    <a:cxn ang="0">
                      <a:pos x="6" y="136"/>
                    </a:cxn>
                    <a:cxn ang="0">
                      <a:pos x="122" y="136"/>
                    </a:cxn>
                    <a:cxn ang="0">
                      <a:pos x="126" y="132"/>
                    </a:cxn>
                    <a:cxn ang="0">
                      <a:pos x="122" y="128"/>
                    </a:cxn>
                    <a:cxn ang="0">
                      <a:pos x="122" y="149"/>
                    </a:cxn>
                    <a:cxn ang="0">
                      <a:pos x="6" y="149"/>
                    </a:cxn>
                    <a:cxn ang="0">
                      <a:pos x="2" y="153"/>
                    </a:cxn>
                    <a:cxn ang="0">
                      <a:pos x="6" y="157"/>
                    </a:cxn>
                    <a:cxn ang="0">
                      <a:pos x="122" y="157"/>
                    </a:cxn>
                    <a:cxn ang="0">
                      <a:pos x="126" y="153"/>
                    </a:cxn>
                    <a:cxn ang="0">
                      <a:pos x="122" y="149"/>
                    </a:cxn>
                    <a:cxn ang="0">
                      <a:pos x="104" y="171"/>
                    </a:cxn>
                    <a:cxn ang="0">
                      <a:pos x="6" y="171"/>
                    </a:cxn>
                    <a:cxn ang="0">
                      <a:pos x="2" y="175"/>
                    </a:cxn>
                    <a:cxn ang="0">
                      <a:pos x="6" y="179"/>
                    </a:cxn>
                    <a:cxn ang="0">
                      <a:pos x="104" y="179"/>
                    </a:cxn>
                    <a:cxn ang="0">
                      <a:pos x="108" y="175"/>
                    </a:cxn>
                    <a:cxn ang="0">
                      <a:pos x="104" y="171"/>
                    </a:cxn>
                  </a:cxnLst>
                  <a:rect l="0" t="0" r="r" b="b"/>
                  <a:pathLst>
                    <a:path w="163" h="290">
                      <a:moveTo>
                        <a:pt x="159" y="86"/>
                      </a:move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1"/>
                        <a:pt x="74" y="0"/>
                        <a:pt x="72" y="0"/>
                      </a:cubicBezTo>
                      <a:cubicBezTo>
                        <a:pt x="70" y="0"/>
                        <a:pt x="68" y="1"/>
                        <a:pt x="68" y="4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70" y="94"/>
                        <a:pt x="72" y="94"/>
                      </a:cubicBezTo>
                      <a:cubicBezTo>
                        <a:pt x="159" y="94"/>
                        <a:pt x="159" y="94"/>
                        <a:pt x="159" y="94"/>
                      </a:cubicBezTo>
                      <a:cubicBezTo>
                        <a:pt x="161" y="94"/>
                        <a:pt x="163" y="92"/>
                        <a:pt x="163" y="90"/>
                      </a:cubicBezTo>
                      <a:cubicBezTo>
                        <a:pt x="163" y="88"/>
                        <a:pt x="161" y="86"/>
                        <a:pt x="159" y="86"/>
                      </a:cubicBezTo>
                      <a:close/>
                      <a:moveTo>
                        <a:pt x="44" y="202"/>
                      </a:moveTo>
                      <a:cubicBezTo>
                        <a:pt x="20" y="202"/>
                        <a:pt x="0" y="222"/>
                        <a:pt x="0" y="246"/>
                      </a:cubicBezTo>
                      <a:cubicBezTo>
                        <a:pt x="0" y="270"/>
                        <a:pt x="20" y="290"/>
                        <a:pt x="44" y="290"/>
                      </a:cubicBezTo>
                      <a:cubicBezTo>
                        <a:pt x="68" y="290"/>
                        <a:pt x="88" y="270"/>
                        <a:pt x="88" y="246"/>
                      </a:cubicBezTo>
                      <a:cubicBezTo>
                        <a:pt x="88" y="222"/>
                        <a:pt x="68" y="202"/>
                        <a:pt x="44" y="202"/>
                      </a:cubicBezTo>
                      <a:close/>
                      <a:moveTo>
                        <a:pt x="44" y="282"/>
                      </a:moveTo>
                      <a:cubicBezTo>
                        <a:pt x="24" y="282"/>
                        <a:pt x="8" y="266"/>
                        <a:pt x="8" y="246"/>
                      </a:cubicBezTo>
                      <a:cubicBezTo>
                        <a:pt x="8" y="226"/>
                        <a:pt x="24" y="210"/>
                        <a:pt x="44" y="210"/>
                      </a:cubicBezTo>
                      <a:cubicBezTo>
                        <a:pt x="64" y="210"/>
                        <a:pt x="80" y="226"/>
                        <a:pt x="80" y="246"/>
                      </a:cubicBezTo>
                      <a:cubicBezTo>
                        <a:pt x="80" y="266"/>
                        <a:pt x="64" y="282"/>
                        <a:pt x="44" y="282"/>
                      </a:cubicBezTo>
                      <a:close/>
                      <a:moveTo>
                        <a:pt x="122" y="106"/>
                      </a:move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4" y="106"/>
                        <a:pt x="2" y="108"/>
                        <a:pt x="2" y="110"/>
                      </a:cubicBezTo>
                      <a:cubicBezTo>
                        <a:pt x="2" y="112"/>
                        <a:pt x="4" y="114"/>
                        <a:pt x="6" y="114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24" y="114"/>
                        <a:pt x="126" y="112"/>
                        <a:pt x="126" y="110"/>
                      </a:cubicBezTo>
                      <a:cubicBezTo>
                        <a:pt x="126" y="108"/>
                        <a:pt x="124" y="106"/>
                        <a:pt x="122" y="106"/>
                      </a:cubicBezTo>
                      <a:close/>
                      <a:moveTo>
                        <a:pt x="122" y="128"/>
                      </a:move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4" y="128"/>
                        <a:pt x="2" y="129"/>
                        <a:pt x="2" y="132"/>
                      </a:cubicBezTo>
                      <a:cubicBezTo>
                        <a:pt x="2" y="134"/>
                        <a:pt x="4" y="136"/>
                        <a:pt x="6" y="136"/>
                      </a:cubicBezTo>
                      <a:cubicBezTo>
                        <a:pt x="122" y="136"/>
                        <a:pt x="122" y="136"/>
                        <a:pt x="122" y="136"/>
                      </a:cubicBezTo>
                      <a:cubicBezTo>
                        <a:pt x="124" y="136"/>
                        <a:pt x="126" y="134"/>
                        <a:pt x="126" y="132"/>
                      </a:cubicBezTo>
                      <a:cubicBezTo>
                        <a:pt x="126" y="129"/>
                        <a:pt x="124" y="128"/>
                        <a:pt x="122" y="128"/>
                      </a:cubicBezTo>
                      <a:close/>
                      <a:moveTo>
                        <a:pt x="122" y="149"/>
                      </a:moveTo>
                      <a:cubicBezTo>
                        <a:pt x="6" y="149"/>
                        <a:pt x="6" y="149"/>
                        <a:pt x="6" y="149"/>
                      </a:cubicBezTo>
                      <a:cubicBezTo>
                        <a:pt x="4" y="149"/>
                        <a:pt x="2" y="151"/>
                        <a:pt x="2" y="153"/>
                      </a:cubicBezTo>
                      <a:cubicBezTo>
                        <a:pt x="2" y="155"/>
                        <a:pt x="4" y="157"/>
                        <a:pt x="6" y="157"/>
                      </a:cubicBezTo>
                      <a:cubicBezTo>
                        <a:pt x="122" y="157"/>
                        <a:pt x="122" y="157"/>
                        <a:pt x="122" y="157"/>
                      </a:cubicBezTo>
                      <a:cubicBezTo>
                        <a:pt x="124" y="157"/>
                        <a:pt x="126" y="155"/>
                        <a:pt x="126" y="153"/>
                      </a:cubicBezTo>
                      <a:cubicBezTo>
                        <a:pt x="126" y="151"/>
                        <a:pt x="124" y="149"/>
                        <a:pt x="122" y="149"/>
                      </a:cubicBezTo>
                      <a:close/>
                      <a:moveTo>
                        <a:pt x="104" y="171"/>
                      </a:moveTo>
                      <a:cubicBezTo>
                        <a:pt x="6" y="171"/>
                        <a:pt x="6" y="171"/>
                        <a:pt x="6" y="171"/>
                      </a:cubicBezTo>
                      <a:cubicBezTo>
                        <a:pt x="4" y="171"/>
                        <a:pt x="2" y="173"/>
                        <a:pt x="2" y="175"/>
                      </a:cubicBezTo>
                      <a:cubicBezTo>
                        <a:pt x="2" y="177"/>
                        <a:pt x="4" y="179"/>
                        <a:pt x="6" y="179"/>
                      </a:cubicBezTo>
                      <a:cubicBezTo>
                        <a:pt x="104" y="179"/>
                        <a:pt x="104" y="179"/>
                        <a:pt x="104" y="179"/>
                      </a:cubicBezTo>
                      <a:cubicBezTo>
                        <a:pt x="106" y="179"/>
                        <a:pt x="108" y="177"/>
                        <a:pt x="108" y="175"/>
                      </a:cubicBezTo>
                      <a:cubicBezTo>
                        <a:pt x="108" y="173"/>
                        <a:pt x="106" y="171"/>
                        <a:pt x="104" y="17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Freeform 175"/>
                <p:cNvSpPr>
                  <a:spLocks/>
                </p:cNvSpPr>
                <p:nvPr/>
              </p:nvSpPr>
              <p:spPr bwMode="auto">
                <a:xfrm>
                  <a:off x="3292484" y="2906714"/>
                  <a:ext cx="52388" cy="41275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15" y="27"/>
                    </a:cxn>
                    <a:cxn ang="0">
                      <a:pos x="7" y="20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12" y="36"/>
                    </a:cxn>
                    <a:cxn ang="0">
                      <a:pos x="18" y="36"/>
                    </a:cxn>
                    <a:cxn ang="0">
                      <a:pos x="46" y="7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47" h="37">
                      <a:moveTo>
                        <a:pt x="46" y="2"/>
                      </a:moveTo>
                      <a:cubicBezTo>
                        <a:pt x="44" y="0"/>
                        <a:pt x="42" y="0"/>
                        <a:pt x="40" y="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18"/>
                        <a:pt x="3" y="18"/>
                        <a:pt x="1" y="20"/>
                      </a:cubicBezTo>
                      <a:cubicBezTo>
                        <a:pt x="0" y="21"/>
                        <a:pt x="0" y="24"/>
                        <a:pt x="1" y="2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7"/>
                        <a:pt x="16" y="37"/>
                        <a:pt x="18" y="36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3"/>
                        <a:pt x="46" y="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7" name="TextBox 04"/>
            <p:cNvSpPr txBox="1"/>
            <p:nvPr/>
          </p:nvSpPr>
          <p:spPr>
            <a:xfrm>
              <a:off x="1172043" y="6113041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smtClean="0"/>
                <a:t>чел.</a:t>
              </a:r>
              <a:endParaRPr lang="ru-RU" sz="1400" dirty="0"/>
            </a:p>
          </p:txBody>
        </p:sp>
      </p:grpSp>
      <p:sp>
        <p:nvSpPr>
          <p:cNvPr id="110" name="TextBox 04"/>
          <p:cNvSpPr txBox="1"/>
          <p:nvPr/>
        </p:nvSpPr>
        <p:spPr>
          <a:xfrm>
            <a:off x="1156462" y="4725144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чел.</a:t>
            </a:r>
            <a:endParaRPr lang="ru-RU" sz="1400" dirty="0"/>
          </a:p>
        </p:txBody>
      </p:sp>
      <p:sp>
        <p:nvSpPr>
          <p:cNvPr id="111" name="TextBox 04"/>
          <p:cNvSpPr txBox="1"/>
          <p:nvPr/>
        </p:nvSpPr>
        <p:spPr>
          <a:xfrm>
            <a:off x="1156462" y="3717032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чел.</a:t>
            </a:r>
            <a:endParaRPr lang="ru-RU" sz="1400" dirty="0"/>
          </a:p>
        </p:txBody>
      </p:sp>
      <p:sp>
        <p:nvSpPr>
          <p:cNvPr id="112" name="TextBox 04"/>
          <p:cNvSpPr txBox="1"/>
          <p:nvPr/>
        </p:nvSpPr>
        <p:spPr>
          <a:xfrm>
            <a:off x="1172043" y="2780928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чел.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98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Рисунок 5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ОТКРЫТЫЙ ОБРАЗОВАТЕЛЬНЫЙ ЧЕМПИОНАТ 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932173A-8945-4E22-AD9B-EF1EDC41B8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89" y="1772816"/>
            <a:ext cx="1698411" cy="2057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F70BA44-A387-4CFE-8116-145EE711AD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376" y="1784747"/>
            <a:ext cx="1633656" cy="1219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2A8410F-88D6-431A-82B5-6EBF52B1AE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545" y="2686754"/>
            <a:ext cx="1633656" cy="1143462"/>
          </a:xfrm>
          <a:prstGeom prst="rect">
            <a:avLst/>
          </a:prstGeom>
        </p:spPr>
      </p:pic>
      <p:pic>
        <p:nvPicPr>
          <p:cNvPr id="13" name="Picture 2" descr="https://kimc.ms/detyam/chempionat/300x200_white_logo.jpg">
            <a:extLst>
              <a:ext uri="{FF2B5EF4-FFF2-40B4-BE49-F238E27FC236}">
                <a16:creationId xmlns="" xmlns:a16="http://schemas.microsoft.com/office/drawing/2014/main" id="{D95BD42D-F3A1-4F70-9013-83CA93C7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544" y="3902224"/>
            <a:ext cx="3394270" cy="2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249289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Чемпионат проводится с целью создания условий для демонстрации </a:t>
            </a:r>
            <a:r>
              <a:rPr lang="ru-RU" dirty="0" err="1"/>
              <a:t>компетентностных</a:t>
            </a:r>
            <a:r>
              <a:rPr lang="ru-RU" dirty="0"/>
              <a:t> образовательных результатов </a:t>
            </a:r>
            <a:r>
              <a:rPr lang="ru-RU" dirty="0" smtClean="0"/>
              <a:t>школьников: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12</a:t>
            </a:r>
            <a:r>
              <a:rPr lang="ru-RU" dirty="0" smtClean="0"/>
              <a:t> дисциплин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173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районные команды г. Красноярска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882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обучающихся в возрасте 12-17 лет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7367" y="4627002"/>
            <a:ext cx="5830817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Операторы дисциплин</a:t>
            </a:r>
            <a:r>
              <a:rPr lang="ru-RU" dirty="0"/>
              <a:t>: </a:t>
            </a: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Лицей </a:t>
            </a:r>
            <a:r>
              <a:rPr lang="ru-RU" dirty="0"/>
              <a:t>№7, </a:t>
            </a: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Лицей </a:t>
            </a:r>
            <a:r>
              <a:rPr lang="ru-RU" dirty="0"/>
              <a:t>№ 9 «Лидер», </a:t>
            </a: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СШ </a:t>
            </a:r>
            <a:r>
              <a:rPr lang="ru-RU" dirty="0"/>
              <a:t>№27</a:t>
            </a:r>
            <a:r>
              <a:rPr lang="ru-RU" dirty="0" smtClean="0"/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r>
              <a:rPr lang="ru-RU" dirty="0"/>
              <a:t>СШ №32,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СШ №151, </a:t>
            </a: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СШ </a:t>
            </a:r>
            <a:r>
              <a:rPr lang="ru-RU" dirty="0"/>
              <a:t>№155, </a:t>
            </a: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СШ </a:t>
            </a:r>
            <a:r>
              <a:rPr lang="ru-RU" dirty="0"/>
              <a:t>№157, </a:t>
            </a:r>
            <a:endParaRPr lang="ru-RU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№</a:t>
            </a:r>
            <a:r>
              <a:rPr lang="ru-RU" dirty="0"/>
              <a:t>158 «Грани», </a:t>
            </a: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СШ </a:t>
            </a:r>
            <a:r>
              <a:rPr lang="ru-RU" dirty="0"/>
              <a:t>«Комплекс Покровский» </a:t>
            </a:r>
          </a:p>
        </p:txBody>
      </p:sp>
    </p:spTree>
    <p:extLst>
      <p:ext uri="{BB962C8B-B14F-4D97-AF65-F5344CB8AC3E}">
        <p14:creationId xmlns:p14="http://schemas.microsoft.com/office/powerpoint/2010/main" val="8457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26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Рисунок 5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344816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4. Обеспечение </a:t>
            </a:r>
            <a:r>
              <a:rPr lang="ru-RU" sz="1600" dirty="0">
                <a:solidFill>
                  <a:srgbClr val="0070C0"/>
                </a:solidFill>
              </a:rPr>
              <a:t>обновления содержания образования,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том числе через оптимизацию сети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grpSp>
        <p:nvGrpSpPr>
          <p:cNvPr id="8" name="Dashed lines 02"/>
          <p:cNvGrpSpPr/>
          <p:nvPr/>
        </p:nvGrpSpPr>
        <p:grpSpPr>
          <a:xfrm>
            <a:off x="569334" y="1885305"/>
            <a:ext cx="1043517" cy="920347"/>
            <a:chOff x="3379259" y="269081"/>
            <a:chExt cx="1043517" cy="920347"/>
          </a:xfrm>
        </p:grpSpPr>
        <p:sp>
          <p:nvSpPr>
            <p:cNvPr id="9" name="Line 284"/>
            <p:cNvSpPr>
              <a:spLocks noChangeShapeType="1"/>
            </p:cNvSpPr>
            <p:nvPr/>
          </p:nvSpPr>
          <p:spPr bwMode="auto">
            <a:xfrm flipH="1">
              <a:off x="3379259" y="791767"/>
              <a:ext cx="514880" cy="38616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281"/>
            <p:cNvSpPr>
              <a:spLocks noChangeShapeType="1"/>
            </p:cNvSpPr>
            <p:nvPr/>
          </p:nvSpPr>
          <p:spPr bwMode="auto">
            <a:xfrm>
              <a:off x="3894139" y="269081"/>
              <a:ext cx="0" cy="52268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283"/>
            <p:cNvSpPr>
              <a:spLocks noChangeShapeType="1"/>
            </p:cNvSpPr>
            <p:nvPr/>
          </p:nvSpPr>
          <p:spPr bwMode="auto">
            <a:xfrm>
              <a:off x="3894139" y="791767"/>
              <a:ext cx="528637" cy="3976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Dashed lines 04"/>
          <p:cNvGrpSpPr/>
          <p:nvPr/>
        </p:nvGrpSpPr>
        <p:grpSpPr>
          <a:xfrm>
            <a:off x="569334" y="4055963"/>
            <a:ext cx="1043517" cy="920347"/>
            <a:chOff x="3379259" y="269081"/>
            <a:chExt cx="1043517" cy="920347"/>
          </a:xfrm>
        </p:grpSpPr>
        <p:sp>
          <p:nvSpPr>
            <p:cNvPr id="13" name="Line 284"/>
            <p:cNvSpPr>
              <a:spLocks noChangeShapeType="1"/>
            </p:cNvSpPr>
            <p:nvPr/>
          </p:nvSpPr>
          <p:spPr bwMode="auto">
            <a:xfrm flipH="1">
              <a:off x="3379259" y="791767"/>
              <a:ext cx="514880" cy="38616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281"/>
            <p:cNvSpPr>
              <a:spLocks noChangeShapeType="1"/>
            </p:cNvSpPr>
            <p:nvPr/>
          </p:nvSpPr>
          <p:spPr bwMode="auto">
            <a:xfrm>
              <a:off x="3894139" y="269081"/>
              <a:ext cx="0" cy="52268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83"/>
            <p:cNvSpPr>
              <a:spLocks noChangeShapeType="1"/>
            </p:cNvSpPr>
            <p:nvPr/>
          </p:nvSpPr>
          <p:spPr bwMode="auto">
            <a:xfrm>
              <a:off x="3894139" y="791767"/>
              <a:ext cx="528637" cy="3976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Name 02"/>
          <p:cNvSpPr>
            <a:spLocks noChangeArrowheads="1"/>
          </p:cNvSpPr>
          <p:nvPr/>
        </p:nvSpPr>
        <p:spPr bwMode="auto">
          <a:xfrm>
            <a:off x="1835696" y="1859098"/>
            <a:ext cx="156998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Концепция </a:t>
            </a:r>
          </a:p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развития </a:t>
            </a:r>
          </a:p>
          <a:p>
            <a:pPr algn="ctr"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психологической </a:t>
            </a:r>
          </a:p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службы РФ</a:t>
            </a:r>
          </a:p>
        </p:txBody>
      </p:sp>
      <p:grpSp>
        <p:nvGrpSpPr>
          <p:cNvPr id="18" name="Connector 02"/>
          <p:cNvGrpSpPr/>
          <p:nvPr/>
        </p:nvGrpSpPr>
        <p:grpSpPr>
          <a:xfrm>
            <a:off x="1754139" y="2794150"/>
            <a:ext cx="1206500" cy="93663"/>
            <a:chOff x="5918201" y="1177926"/>
            <a:chExt cx="1206500" cy="93663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5918201" y="1225551"/>
              <a:ext cx="11112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029451" y="1177926"/>
              <a:ext cx="95250" cy="936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Connector 04"/>
          <p:cNvGrpSpPr/>
          <p:nvPr/>
        </p:nvGrpSpPr>
        <p:grpSpPr>
          <a:xfrm>
            <a:off x="1786681" y="4954389"/>
            <a:ext cx="1173958" cy="95250"/>
            <a:chOff x="5950743" y="2774951"/>
            <a:chExt cx="1173958" cy="95250"/>
          </a:xfrm>
        </p:grpSpPr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5950743" y="2824164"/>
              <a:ext cx="1078707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029451" y="2774951"/>
              <a:ext cx="95250" cy="9525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Cube 04"/>
          <p:cNvGrpSpPr/>
          <p:nvPr/>
        </p:nvGrpSpPr>
        <p:grpSpPr>
          <a:xfrm>
            <a:off x="455564" y="4005064"/>
            <a:ext cx="1258888" cy="1428750"/>
            <a:chOff x="4619626" y="1825626"/>
            <a:chExt cx="1258888" cy="1428750"/>
          </a:xfrm>
        </p:grpSpPr>
        <p:sp>
          <p:nvSpPr>
            <p:cNvPr id="25" name="Freeform 142"/>
            <p:cNvSpPr>
              <a:spLocks/>
            </p:cNvSpPr>
            <p:nvPr/>
          </p:nvSpPr>
          <p:spPr bwMode="auto">
            <a:xfrm>
              <a:off x="4673601" y="1825626"/>
              <a:ext cx="1150938" cy="431800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363" y="0"/>
                </a:cxn>
                <a:cxn ang="0">
                  <a:pos x="725" y="272"/>
                </a:cxn>
              </a:cxnLst>
              <a:rect l="0" t="0" r="r" b="b"/>
              <a:pathLst>
                <a:path w="725" h="272">
                  <a:moveTo>
                    <a:pt x="0" y="272"/>
                  </a:moveTo>
                  <a:lnTo>
                    <a:pt x="363" y="0"/>
                  </a:lnTo>
                  <a:lnTo>
                    <a:pt x="725" y="272"/>
                  </a:ln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43"/>
            <p:cNvSpPr>
              <a:spLocks noChangeShapeType="1"/>
            </p:cNvSpPr>
            <p:nvPr/>
          </p:nvSpPr>
          <p:spPr bwMode="auto">
            <a:xfrm flipH="1" flipV="1">
              <a:off x="4673601" y="2257426"/>
              <a:ext cx="533400" cy="396875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44"/>
            <p:cNvSpPr>
              <a:spLocks noChangeShapeType="1"/>
            </p:cNvSpPr>
            <p:nvPr/>
          </p:nvSpPr>
          <p:spPr bwMode="auto">
            <a:xfrm flipH="1">
              <a:off x="5292726" y="2257426"/>
              <a:ext cx="531813" cy="396875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145"/>
            <p:cNvSpPr>
              <a:spLocks noChangeArrowheads="1"/>
            </p:cNvSpPr>
            <p:nvPr/>
          </p:nvSpPr>
          <p:spPr bwMode="auto">
            <a:xfrm>
              <a:off x="5772151" y="2768601"/>
              <a:ext cx="106363" cy="107950"/>
            </a:xfrm>
            <a:prstGeom prst="ellips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46"/>
            <p:cNvSpPr>
              <a:spLocks noChangeArrowheads="1"/>
            </p:cNvSpPr>
            <p:nvPr/>
          </p:nvSpPr>
          <p:spPr bwMode="auto">
            <a:xfrm>
              <a:off x="5195889" y="2633663"/>
              <a:ext cx="107950" cy="107950"/>
            </a:xfrm>
            <a:prstGeom prst="ellips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147"/>
            <p:cNvSpPr>
              <a:spLocks noChangeArrowheads="1"/>
            </p:cNvSpPr>
            <p:nvPr/>
          </p:nvSpPr>
          <p:spPr bwMode="auto">
            <a:xfrm>
              <a:off x="4619626" y="2768601"/>
              <a:ext cx="107950" cy="107950"/>
            </a:xfrm>
            <a:prstGeom prst="ellips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48"/>
            <p:cNvSpPr>
              <a:spLocks noChangeShapeType="1"/>
            </p:cNvSpPr>
            <p:nvPr/>
          </p:nvSpPr>
          <p:spPr bwMode="auto">
            <a:xfrm>
              <a:off x="5824539" y="2257426"/>
              <a:ext cx="1588" cy="511175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49"/>
            <p:cNvSpPr>
              <a:spLocks noChangeShapeType="1"/>
            </p:cNvSpPr>
            <p:nvPr/>
          </p:nvSpPr>
          <p:spPr bwMode="auto">
            <a:xfrm>
              <a:off x="5249864" y="2741613"/>
              <a:ext cx="1588" cy="512763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50"/>
            <p:cNvSpPr>
              <a:spLocks noChangeShapeType="1"/>
            </p:cNvSpPr>
            <p:nvPr/>
          </p:nvSpPr>
          <p:spPr bwMode="auto">
            <a:xfrm>
              <a:off x="4673601" y="2257426"/>
              <a:ext cx="1588" cy="511175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151"/>
            <p:cNvSpPr>
              <a:spLocks noChangeShapeType="1"/>
            </p:cNvSpPr>
            <p:nvPr/>
          </p:nvSpPr>
          <p:spPr bwMode="auto">
            <a:xfrm flipH="1">
              <a:off x="5249864" y="2854326"/>
              <a:ext cx="531813" cy="400050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52"/>
            <p:cNvSpPr>
              <a:spLocks noChangeShapeType="1"/>
            </p:cNvSpPr>
            <p:nvPr/>
          </p:nvSpPr>
          <p:spPr bwMode="auto">
            <a:xfrm>
              <a:off x="4718051" y="2854326"/>
              <a:ext cx="531813" cy="400050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Cube 02"/>
          <p:cNvGrpSpPr/>
          <p:nvPr/>
        </p:nvGrpSpPr>
        <p:grpSpPr>
          <a:xfrm>
            <a:off x="455564" y="1844824"/>
            <a:ext cx="1258888" cy="1427163"/>
            <a:chOff x="4619626" y="228600"/>
            <a:chExt cx="1258888" cy="1427163"/>
          </a:xfrm>
        </p:grpSpPr>
        <p:sp>
          <p:nvSpPr>
            <p:cNvPr id="37" name="Freeform 230"/>
            <p:cNvSpPr>
              <a:spLocks/>
            </p:cNvSpPr>
            <p:nvPr/>
          </p:nvSpPr>
          <p:spPr bwMode="auto">
            <a:xfrm>
              <a:off x="4673601" y="228600"/>
              <a:ext cx="1150938" cy="430213"/>
            </a:xfrm>
            <a:custGeom>
              <a:avLst/>
              <a:gdLst/>
              <a:ahLst/>
              <a:cxnLst>
                <a:cxn ang="0">
                  <a:pos x="0" y="271"/>
                </a:cxn>
                <a:cxn ang="0">
                  <a:pos x="363" y="0"/>
                </a:cxn>
                <a:cxn ang="0">
                  <a:pos x="725" y="271"/>
                </a:cxn>
              </a:cxnLst>
              <a:rect l="0" t="0" r="r" b="b"/>
              <a:pathLst>
                <a:path w="725" h="271">
                  <a:moveTo>
                    <a:pt x="0" y="271"/>
                  </a:moveTo>
                  <a:lnTo>
                    <a:pt x="363" y="0"/>
                  </a:lnTo>
                  <a:lnTo>
                    <a:pt x="725" y="271"/>
                  </a:ln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231"/>
            <p:cNvSpPr>
              <a:spLocks noChangeShapeType="1"/>
            </p:cNvSpPr>
            <p:nvPr/>
          </p:nvSpPr>
          <p:spPr bwMode="auto">
            <a:xfrm flipH="1" flipV="1">
              <a:off x="4673601" y="658813"/>
              <a:ext cx="533400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232"/>
            <p:cNvSpPr>
              <a:spLocks noChangeShapeType="1"/>
            </p:cNvSpPr>
            <p:nvPr/>
          </p:nvSpPr>
          <p:spPr bwMode="auto">
            <a:xfrm flipH="1">
              <a:off x="5292726" y="658813"/>
              <a:ext cx="531813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233"/>
            <p:cNvSpPr>
              <a:spLocks noChangeArrowheads="1"/>
            </p:cNvSpPr>
            <p:nvPr/>
          </p:nvSpPr>
          <p:spPr bwMode="auto">
            <a:xfrm>
              <a:off x="5772151" y="1169988"/>
              <a:ext cx="106363" cy="107950"/>
            </a:xfrm>
            <a:prstGeom prst="ellips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234"/>
            <p:cNvSpPr>
              <a:spLocks noChangeArrowheads="1"/>
            </p:cNvSpPr>
            <p:nvPr/>
          </p:nvSpPr>
          <p:spPr bwMode="auto">
            <a:xfrm>
              <a:off x="5195888" y="1035050"/>
              <a:ext cx="107950" cy="107950"/>
            </a:xfrm>
            <a:prstGeom prst="ellips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235"/>
            <p:cNvSpPr>
              <a:spLocks noChangeArrowheads="1"/>
            </p:cNvSpPr>
            <p:nvPr/>
          </p:nvSpPr>
          <p:spPr bwMode="auto">
            <a:xfrm>
              <a:off x="4619626" y="1169988"/>
              <a:ext cx="107950" cy="107950"/>
            </a:xfrm>
            <a:prstGeom prst="ellips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36"/>
            <p:cNvSpPr>
              <a:spLocks noChangeShapeType="1"/>
            </p:cNvSpPr>
            <p:nvPr/>
          </p:nvSpPr>
          <p:spPr bwMode="auto">
            <a:xfrm>
              <a:off x="5824538" y="658813"/>
              <a:ext cx="1588" cy="511175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37"/>
            <p:cNvSpPr>
              <a:spLocks noChangeShapeType="1"/>
            </p:cNvSpPr>
            <p:nvPr/>
          </p:nvSpPr>
          <p:spPr bwMode="auto">
            <a:xfrm>
              <a:off x="5249863" y="1143000"/>
              <a:ext cx="1588" cy="5127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38"/>
            <p:cNvSpPr>
              <a:spLocks noChangeShapeType="1"/>
            </p:cNvSpPr>
            <p:nvPr/>
          </p:nvSpPr>
          <p:spPr bwMode="auto">
            <a:xfrm>
              <a:off x="4673601" y="658813"/>
              <a:ext cx="1588" cy="511175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39"/>
            <p:cNvSpPr>
              <a:spLocks noChangeShapeType="1"/>
            </p:cNvSpPr>
            <p:nvPr/>
          </p:nvSpPr>
          <p:spPr bwMode="auto">
            <a:xfrm flipH="1">
              <a:off x="5249863" y="1257300"/>
              <a:ext cx="531813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40"/>
            <p:cNvSpPr>
              <a:spLocks noChangeShapeType="1"/>
            </p:cNvSpPr>
            <p:nvPr/>
          </p:nvSpPr>
          <p:spPr bwMode="auto">
            <a:xfrm>
              <a:off x="4718051" y="1257300"/>
              <a:ext cx="531813" cy="398463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TextBox 02"/>
          <p:cNvSpPr txBox="1"/>
          <p:nvPr/>
        </p:nvSpPr>
        <p:spPr>
          <a:xfrm>
            <a:off x="1786680" y="2843983"/>
            <a:ext cx="144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Модель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психологической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службы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муниципальной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системы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образования </a:t>
            </a:r>
          </a:p>
        </p:txBody>
      </p:sp>
      <p:grpSp>
        <p:nvGrpSpPr>
          <p:cNvPr id="52" name="Globe"/>
          <p:cNvGrpSpPr/>
          <p:nvPr/>
        </p:nvGrpSpPr>
        <p:grpSpPr>
          <a:xfrm>
            <a:off x="3249562" y="2641849"/>
            <a:ext cx="268288" cy="352425"/>
            <a:chOff x="5691188" y="641350"/>
            <a:chExt cx="268288" cy="352425"/>
          </a:xfrm>
        </p:grpSpPr>
        <p:sp>
          <p:nvSpPr>
            <p:cNvPr id="53" name="Freeform 319"/>
            <p:cNvSpPr>
              <a:spLocks noEditPoints="1"/>
            </p:cNvSpPr>
            <p:nvPr/>
          </p:nvSpPr>
          <p:spPr bwMode="auto">
            <a:xfrm>
              <a:off x="5838826" y="641350"/>
              <a:ext cx="107950" cy="123825"/>
            </a:xfrm>
            <a:custGeom>
              <a:avLst/>
              <a:gdLst/>
              <a:ahLst/>
              <a:cxnLst>
                <a:cxn ang="0">
                  <a:pos x="80" y="17"/>
                </a:cxn>
                <a:cxn ang="0">
                  <a:pos x="17" y="17"/>
                </a:cxn>
                <a:cxn ang="0">
                  <a:pos x="17" y="80"/>
                </a:cxn>
                <a:cxn ang="0">
                  <a:pos x="49" y="111"/>
                </a:cxn>
                <a:cxn ang="0">
                  <a:pos x="80" y="80"/>
                </a:cxn>
                <a:cxn ang="0">
                  <a:pos x="80" y="17"/>
                </a:cxn>
                <a:cxn ang="0">
                  <a:pos x="49" y="69"/>
                </a:cxn>
                <a:cxn ang="0">
                  <a:pos x="28" y="48"/>
                </a:cxn>
                <a:cxn ang="0">
                  <a:pos x="49" y="28"/>
                </a:cxn>
                <a:cxn ang="0">
                  <a:pos x="69" y="48"/>
                </a:cxn>
                <a:cxn ang="0">
                  <a:pos x="49" y="69"/>
                </a:cxn>
              </a:cxnLst>
              <a:rect l="0" t="0" r="r" b="b"/>
              <a:pathLst>
                <a:path w="97" h="111">
                  <a:moveTo>
                    <a:pt x="80" y="17"/>
                  </a:moveTo>
                  <a:cubicBezTo>
                    <a:pt x="63" y="0"/>
                    <a:pt x="34" y="0"/>
                    <a:pt x="17" y="17"/>
                  </a:cubicBezTo>
                  <a:cubicBezTo>
                    <a:pt x="0" y="34"/>
                    <a:pt x="0" y="62"/>
                    <a:pt x="17" y="80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97" y="62"/>
                    <a:pt x="97" y="34"/>
                    <a:pt x="80" y="17"/>
                  </a:cubicBezTo>
                  <a:close/>
                  <a:moveTo>
                    <a:pt x="49" y="69"/>
                  </a:moveTo>
                  <a:cubicBezTo>
                    <a:pt x="37" y="69"/>
                    <a:pt x="28" y="60"/>
                    <a:pt x="28" y="48"/>
                  </a:cubicBezTo>
                  <a:cubicBezTo>
                    <a:pt x="28" y="37"/>
                    <a:pt x="37" y="28"/>
                    <a:pt x="49" y="28"/>
                  </a:cubicBezTo>
                  <a:cubicBezTo>
                    <a:pt x="60" y="28"/>
                    <a:pt x="69" y="37"/>
                    <a:pt x="69" y="48"/>
                  </a:cubicBezTo>
                  <a:cubicBezTo>
                    <a:pt x="69" y="60"/>
                    <a:pt x="60" y="69"/>
                    <a:pt x="49" y="6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320"/>
            <p:cNvSpPr>
              <a:spLocks/>
            </p:cNvSpPr>
            <p:nvPr/>
          </p:nvSpPr>
          <p:spPr bwMode="auto">
            <a:xfrm>
              <a:off x="5721351" y="755650"/>
              <a:ext cx="233363" cy="23336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86" y="69"/>
                </a:cxn>
                <a:cxn ang="0">
                  <a:pos x="70" y="185"/>
                </a:cxn>
                <a:cxn ang="0">
                  <a:pos x="0" y="161"/>
                </a:cxn>
                <a:cxn ang="0">
                  <a:pos x="93" y="207"/>
                </a:cxn>
                <a:cxn ang="0">
                  <a:pos x="208" y="92"/>
                </a:cxn>
                <a:cxn ang="0">
                  <a:pos x="162" y="0"/>
                </a:cxn>
              </a:cxnLst>
              <a:rect l="0" t="0" r="r" b="b"/>
              <a:pathLst>
                <a:path w="208" h="207">
                  <a:moveTo>
                    <a:pt x="162" y="0"/>
                  </a:moveTo>
                  <a:cubicBezTo>
                    <a:pt x="177" y="19"/>
                    <a:pt x="186" y="43"/>
                    <a:pt x="186" y="69"/>
                  </a:cubicBezTo>
                  <a:cubicBezTo>
                    <a:pt x="186" y="133"/>
                    <a:pt x="134" y="185"/>
                    <a:pt x="70" y="185"/>
                  </a:cubicBezTo>
                  <a:cubicBezTo>
                    <a:pt x="44" y="185"/>
                    <a:pt x="20" y="176"/>
                    <a:pt x="0" y="161"/>
                  </a:cubicBezTo>
                  <a:cubicBezTo>
                    <a:pt x="22" y="189"/>
                    <a:pt x="55" y="207"/>
                    <a:pt x="93" y="207"/>
                  </a:cubicBezTo>
                  <a:cubicBezTo>
                    <a:pt x="156" y="207"/>
                    <a:pt x="208" y="156"/>
                    <a:pt x="208" y="92"/>
                  </a:cubicBezTo>
                  <a:cubicBezTo>
                    <a:pt x="208" y="54"/>
                    <a:pt x="190" y="21"/>
                    <a:pt x="16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321"/>
            <p:cNvSpPr>
              <a:spLocks noEditPoints="1"/>
            </p:cNvSpPr>
            <p:nvPr/>
          </p:nvSpPr>
          <p:spPr bwMode="auto">
            <a:xfrm>
              <a:off x="5691188" y="723900"/>
              <a:ext cx="268288" cy="269875"/>
            </a:xfrm>
            <a:custGeom>
              <a:avLst/>
              <a:gdLst/>
              <a:ahLst/>
              <a:cxnLst>
                <a:cxn ang="0">
                  <a:pos x="204" y="35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1" y="209"/>
                </a:cxn>
                <a:cxn ang="0">
                  <a:pos x="41" y="210"/>
                </a:cxn>
                <a:cxn ang="0">
                  <a:pos x="198" y="210"/>
                </a:cxn>
                <a:cxn ang="0">
                  <a:pos x="198" y="209"/>
                </a:cxn>
                <a:cxn ang="0">
                  <a:pos x="196" y="201"/>
                </a:cxn>
                <a:cxn ang="0">
                  <a:pos x="188" y="124"/>
                </a:cxn>
                <a:cxn ang="0">
                  <a:pos x="196" y="201"/>
                </a:cxn>
                <a:cxn ang="0">
                  <a:pos x="166" y="185"/>
                </a:cxn>
                <a:cxn ang="0">
                  <a:pos x="124" y="173"/>
                </a:cxn>
                <a:cxn ang="0">
                  <a:pos x="124" y="124"/>
                </a:cxn>
                <a:cxn ang="0">
                  <a:pos x="169" y="178"/>
                </a:cxn>
                <a:cxn ang="0">
                  <a:pos x="124" y="116"/>
                </a:cxn>
                <a:cxn ang="0">
                  <a:pos x="169" y="62"/>
                </a:cxn>
                <a:cxn ang="0">
                  <a:pos x="124" y="116"/>
                </a:cxn>
                <a:cxn ang="0">
                  <a:pos x="124" y="10"/>
                </a:cxn>
                <a:cxn ang="0">
                  <a:pos x="124" y="67"/>
                </a:cxn>
                <a:cxn ang="0">
                  <a:pos x="190" y="34"/>
                </a:cxn>
                <a:cxn ang="0">
                  <a:pos x="141" y="10"/>
                </a:cxn>
                <a:cxn ang="0">
                  <a:pos x="116" y="67"/>
                </a:cxn>
                <a:cxn ang="0">
                  <a:pos x="116" y="10"/>
                </a:cxn>
                <a:cxn ang="0">
                  <a:pos x="49" y="34"/>
                </a:cxn>
                <a:cxn ang="0">
                  <a:pos x="66" y="50"/>
                </a:cxn>
                <a:cxn ang="0">
                  <a:pos x="116" y="116"/>
                </a:cxn>
                <a:cxn ang="0">
                  <a:pos x="70" y="62"/>
                </a:cxn>
                <a:cxn ang="0">
                  <a:pos x="116" y="124"/>
                </a:cxn>
                <a:cxn ang="0">
                  <a:pos x="70" y="178"/>
                </a:cxn>
                <a:cxn ang="0">
                  <a:pos x="116" y="124"/>
                </a:cxn>
                <a:cxn ang="0">
                  <a:pos x="116" y="230"/>
                </a:cxn>
                <a:cxn ang="0">
                  <a:pos x="116" y="173"/>
                </a:cxn>
                <a:cxn ang="0">
                  <a:pos x="49" y="206"/>
                </a:cxn>
                <a:cxn ang="0">
                  <a:pos x="98" y="229"/>
                </a:cxn>
                <a:cxn ang="0">
                  <a:pos x="190" y="206"/>
                </a:cxn>
                <a:cxn ang="0">
                  <a:pos x="173" y="190"/>
                </a:cxn>
                <a:cxn ang="0">
                  <a:pos x="188" y="116"/>
                </a:cxn>
                <a:cxn ang="0">
                  <a:pos x="196" y="39"/>
                </a:cxn>
                <a:cxn ang="0">
                  <a:pos x="231" y="116"/>
                </a:cxn>
                <a:cxn ang="0">
                  <a:pos x="63" y="57"/>
                </a:cxn>
                <a:cxn ang="0">
                  <a:pos x="8" y="116"/>
                </a:cxn>
                <a:cxn ang="0">
                  <a:pos x="8" y="124"/>
                </a:cxn>
                <a:cxn ang="0">
                  <a:pos x="63" y="182"/>
                </a:cxn>
                <a:cxn ang="0">
                  <a:pos x="8" y="124"/>
                </a:cxn>
              </a:cxnLst>
              <a:rect l="0" t="0" r="r" b="b"/>
              <a:pathLst>
                <a:path w="239" h="239">
                  <a:moveTo>
                    <a:pt x="239" y="120"/>
                  </a:moveTo>
                  <a:cubicBezTo>
                    <a:pt x="239" y="88"/>
                    <a:pt x="227" y="58"/>
                    <a:pt x="204" y="35"/>
                  </a:cubicBezTo>
                  <a:cubicBezTo>
                    <a:pt x="181" y="13"/>
                    <a:pt x="151" y="0"/>
                    <a:pt x="120" y="0"/>
                  </a:cubicBezTo>
                  <a:cubicBezTo>
                    <a:pt x="89" y="0"/>
                    <a:pt x="62" y="11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6" y="52"/>
                    <a:pt x="0" y="84"/>
                    <a:pt x="0" y="120"/>
                  </a:cubicBezTo>
                  <a:cubicBezTo>
                    <a:pt x="0" y="155"/>
                    <a:pt x="16" y="187"/>
                    <a:pt x="41" y="209"/>
                  </a:cubicBezTo>
                  <a:cubicBezTo>
                    <a:pt x="41" y="209"/>
                    <a:pt x="41" y="210"/>
                    <a:pt x="41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62" y="228"/>
                    <a:pt x="89" y="239"/>
                    <a:pt x="120" y="239"/>
                  </a:cubicBezTo>
                  <a:cubicBezTo>
                    <a:pt x="150" y="239"/>
                    <a:pt x="177" y="228"/>
                    <a:pt x="198" y="210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198" y="210"/>
                    <a:pt x="198" y="209"/>
                    <a:pt x="198" y="209"/>
                  </a:cubicBezTo>
                  <a:cubicBezTo>
                    <a:pt x="223" y="187"/>
                    <a:pt x="239" y="155"/>
                    <a:pt x="239" y="120"/>
                  </a:cubicBezTo>
                  <a:close/>
                  <a:moveTo>
                    <a:pt x="196" y="201"/>
                  </a:moveTo>
                  <a:cubicBezTo>
                    <a:pt x="190" y="193"/>
                    <a:pt x="183" y="187"/>
                    <a:pt x="176" y="182"/>
                  </a:cubicBezTo>
                  <a:cubicBezTo>
                    <a:pt x="183" y="165"/>
                    <a:pt x="187" y="145"/>
                    <a:pt x="188" y="124"/>
                  </a:cubicBezTo>
                  <a:cubicBezTo>
                    <a:pt x="231" y="124"/>
                    <a:pt x="231" y="124"/>
                    <a:pt x="231" y="124"/>
                  </a:cubicBezTo>
                  <a:cubicBezTo>
                    <a:pt x="230" y="154"/>
                    <a:pt x="217" y="181"/>
                    <a:pt x="196" y="201"/>
                  </a:cubicBezTo>
                  <a:close/>
                  <a:moveTo>
                    <a:pt x="124" y="173"/>
                  </a:moveTo>
                  <a:cubicBezTo>
                    <a:pt x="139" y="174"/>
                    <a:pt x="153" y="178"/>
                    <a:pt x="166" y="185"/>
                  </a:cubicBezTo>
                  <a:cubicBezTo>
                    <a:pt x="156" y="206"/>
                    <a:pt x="141" y="222"/>
                    <a:pt x="124" y="230"/>
                  </a:cubicBezTo>
                  <a:lnTo>
                    <a:pt x="124" y="173"/>
                  </a:lnTo>
                  <a:close/>
                  <a:moveTo>
                    <a:pt x="124" y="165"/>
                  </a:moveTo>
                  <a:cubicBezTo>
                    <a:pt x="124" y="124"/>
                    <a:pt x="124" y="124"/>
                    <a:pt x="12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79" y="143"/>
                    <a:pt x="175" y="162"/>
                    <a:pt x="169" y="178"/>
                  </a:cubicBezTo>
                  <a:cubicBezTo>
                    <a:pt x="155" y="170"/>
                    <a:pt x="140" y="166"/>
                    <a:pt x="124" y="165"/>
                  </a:cubicBezTo>
                  <a:close/>
                  <a:moveTo>
                    <a:pt x="124" y="116"/>
                  </a:moveTo>
                  <a:cubicBezTo>
                    <a:pt x="124" y="75"/>
                    <a:pt x="124" y="75"/>
                    <a:pt x="124" y="75"/>
                  </a:cubicBezTo>
                  <a:cubicBezTo>
                    <a:pt x="140" y="74"/>
                    <a:pt x="155" y="70"/>
                    <a:pt x="169" y="62"/>
                  </a:cubicBezTo>
                  <a:cubicBezTo>
                    <a:pt x="175" y="78"/>
                    <a:pt x="179" y="96"/>
                    <a:pt x="180" y="116"/>
                  </a:cubicBezTo>
                  <a:lnTo>
                    <a:pt x="124" y="116"/>
                  </a:lnTo>
                  <a:close/>
                  <a:moveTo>
                    <a:pt x="124" y="67"/>
                  </a:moveTo>
                  <a:cubicBezTo>
                    <a:pt x="124" y="10"/>
                    <a:pt x="124" y="10"/>
                    <a:pt x="124" y="10"/>
                  </a:cubicBezTo>
                  <a:cubicBezTo>
                    <a:pt x="141" y="17"/>
                    <a:pt x="156" y="33"/>
                    <a:pt x="166" y="54"/>
                  </a:cubicBezTo>
                  <a:cubicBezTo>
                    <a:pt x="153" y="62"/>
                    <a:pt x="139" y="66"/>
                    <a:pt x="124" y="67"/>
                  </a:cubicBezTo>
                  <a:close/>
                  <a:moveTo>
                    <a:pt x="141" y="10"/>
                  </a:moveTo>
                  <a:cubicBezTo>
                    <a:pt x="159" y="14"/>
                    <a:pt x="176" y="22"/>
                    <a:pt x="190" y="34"/>
                  </a:cubicBezTo>
                  <a:cubicBezTo>
                    <a:pt x="185" y="40"/>
                    <a:pt x="179" y="45"/>
                    <a:pt x="173" y="50"/>
                  </a:cubicBezTo>
                  <a:cubicBezTo>
                    <a:pt x="165" y="33"/>
                    <a:pt x="154" y="19"/>
                    <a:pt x="141" y="10"/>
                  </a:cubicBezTo>
                  <a:close/>
                  <a:moveTo>
                    <a:pt x="116" y="10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00" y="66"/>
                    <a:pt x="86" y="62"/>
                    <a:pt x="73" y="54"/>
                  </a:cubicBezTo>
                  <a:cubicBezTo>
                    <a:pt x="83" y="33"/>
                    <a:pt x="98" y="17"/>
                    <a:pt x="116" y="10"/>
                  </a:cubicBezTo>
                  <a:close/>
                  <a:moveTo>
                    <a:pt x="66" y="50"/>
                  </a:moveTo>
                  <a:cubicBezTo>
                    <a:pt x="60" y="45"/>
                    <a:pt x="54" y="40"/>
                    <a:pt x="49" y="34"/>
                  </a:cubicBezTo>
                  <a:cubicBezTo>
                    <a:pt x="63" y="22"/>
                    <a:pt x="80" y="14"/>
                    <a:pt x="98" y="10"/>
                  </a:cubicBezTo>
                  <a:cubicBezTo>
                    <a:pt x="85" y="20"/>
                    <a:pt x="74" y="33"/>
                    <a:pt x="66" y="50"/>
                  </a:cubicBezTo>
                  <a:close/>
                  <a:moveTo>
                    <a:pt x="116" y="75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0" y="96"/>
                    <a:pt x="64" y="78"/>
                    <a:pt x="70" y="62"/>
                  </a:cubicBezTo>
                  <a:cubicBezTo>
                    <a:pt x="84" y="70"/>
                    <a:pt x="99" y="74"/>
                    <a:pt x="116" y="75"/>
                  </a:cubicBezTo>
                  <a:close/>
                  <a:moveTo>
                    <a:pt x="116" y="124"/>
                  </a:moveTo>
                  <a:cubicBezTo>
                    <a:pt x="116" y="165"/>
                    <a:pt x="116" y="165"/>
                    <a:pt x="116" y="165"/>
                  </a:cubicBezTo>
                  <a:cubicBezTo>
                    <a:pt x="99" y="166"/>
                    <a:pt x="84" y="170"/>
                    <a:pt x="70" y="178"/>
                  </a:cubicBezTo>
                  <a:cubicBezTo>
                    <a:pt x="64" y="162"/>
                    <a:pt x="60" y="143"/>
                    <a:pt x="59" y="124"/>
                  </a:cubicBezTo>
                  <a:lnTo>
                    <a:pt x="116" y="124"/>
                  </a:lnTo>
                  <a:close/>
                  <a:moveTo>
                    <a:pt x="116" y="173"/>
                  </a:moveTo>
                  <a:cubicBezTo>
                    <a:pt x="116" y="230"/>
                    <a:pt x="116" y="230"/>
                    <a:pt x="116" y="230"/>
                  </a:cubicBezTo>
                  <a:cubicBezTo>
                    <a:pt x="98" y="222"/>
                    <a:pt x="83" y="206"/>
                    <a:pt x="73" y="185"/>
                  </a:cubicBezTo>
                  <a:cubicBezTo>
                    <a:pt x="86" y="178"/>
                    <a:pt x="100" y="174"/>
                    <a:pt x="116" y="173"/>
                  </a:cubicBezTo>
                  <a:close/>
                  <a:moveTo>
                    <a:pt x="98" y="229"/>
                  </a:moveTo>
                  <a:cubicBezTo>
                    <a:pt x="80" y="226"/>
                    <a:pt x="63" y="217"/>
                    <a:pt x="49" y="206"/>
                  </a:cubicBezTo>
                  <a:cubicBezTo>
                    <a:pt x="54" y="200"/>
                    <a:pt x="60" y="194"/>
                    <a:pt x="66" y="190"/>
                  </a:cubicBezTo>
                  <a:cubicBezTo>
                    <a:pt x="74" y="206"/>
                    <a:pt x="85" y="220"/>
                    <a:pt x="98" y="229"/>
                  </a:cubicBezTo>
                  <a:close/>
                  <a:moveTo>
                    <a:pt x="173" y="190"/>
                  </a:moveTo>
                  <a:cubicBezTo>
                    <a:pt x="179" y="194"/>
                    <a:pt x="185" y="200"/>
                    <a:pt x="190" y="206"/>
                  </a:cubicBezTo>
                  <a:cubicBezTo>
                    <a:pt x="176" y="217"/>
                    <a:pt x="159" y="226"/>
                    <a:pt x="141" y="229"/>
                  </a:cubicBezTo>
                  <a:cubicBezTo>
                    <a:pt x="154" y="220"/>
                    <a:pt x="165" y="206"/>
                    <a:pt x="173" y="190"/>
                  </a:cubicBezTo>
                  <a:close/>
                  <a:moveTo>
                    <a:pt x="231" y="116"/>
                  </a:moveTo>
                  <a:cubicBezTo>
                    <a:pt x="188" y="116"/>
                    <a:pt x="188" y="116"/>
                    <a:pt x="188" y="116"/>
                  </a:cubicBezTo>
                  <a:cubicBezTo>
                    <a:pt x="187" y="95"/>
                    <a:pt x="183" y="75"/>
                    <a:pt x="176" y="57"/>
                  </a:cubicBezTo>
                  <a:cubicBezTo>
                    <a:pt x="183" y="52"/>
                    <a:pt x="190" y="46"/>
                    <a:pt x="196" y="39"/>
                  </a:cubicBezTo>
                  <a:cubicBezTo>
                    <a:pt x="197" y="40"/>
                    <a:pt x="198" y="40"/>
                    <a:pt x="198" y="41"/>
                  </a:cubicBezTo>
                  <a:cubicBezTo>
                    <a:pt x="218" y="61"/>
                    <a:pt x="230" y="88"/>
                    <a:pt x="231" y="116"/>
                  </a:cubicBezTo>
                  <a:close/>
                  <a:moveTo>
                    <a:pt x="43" y="39"/>
                  </a:moveTo>
                  <a:cubicBezTo>
                    <a:pt x="49" y="46"/>
                    <a:pt x="56" y="52"/>
                    <a:pt x="63" y="57"/>
                  </a:cubicBezTo>
                  <a:cubicBezTo>
                    <a:pt x="56" y="75"/>
                    <a:pt x="52" y="95"/>
                    <a:pt x="51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86"/>
                    <a:pt x="22" y="58"/>
                    <a:pt x="43" y="39"/>
                  </a:cubicBezTo>
                  <a:close/>
                  <a:moveTo>
                    <a:pt x="8" y="124"/>
                  </a:moveTo>
                  <a:cubicBezTo>
                    <a:pt x="51" y="124"/>
                    <a:pt x="51" y="124"/>
                    <a:pt x="51" y="124"/>
                  </a:cubicBezTo>
                  <a:cubicBezTo>
                    <a:pt x="52" y="145"/>
                    <a:pt x="56" y="165"/>
                    <a:pt x="63" y="182"/>
                  </a:cubicBezTo>
                  <a:cubicBezTo>
                    <a:pt x="56" y="187"/>
                    <a:pt x="49" y="193"/>
                    <a:pt x="43" y="201"/>
                  </a:cubicBezTo>
                  <a:cubicBezTo>
                    <a:pt x="22" y="181"/>
                    <a:pt x="9" y="154"/>
                    <a:pt x="8" y="12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6" name="Atom"/>
          <p:cNvGrpSpPr/>
          <p:nvPr/>
        </p:nvGrpSpPr>
        <p:grpSpPr>
          <a:xfrm>
            <a:off x="3235275" y="4855765"/>
            <a:ext cx="328613" cy="352425"/>
            <a:chOff x="5159376" y="641350"/>
            <a:chExt cx="328613" cy="352425"/>
          </a:xfrm>
        </p:grpSpPr>
        <p:sp>
          <p:nvSpPr>
            <p:cNvPr id="57" name="Freeform 322"/>
            <p:cNvSpPr>
              <a:spLocks noEditPoints="1"/>
            </p:cNvSpPr>
            <p:nvPr/>
          </p:nvSpPr>
          <p:spPr bwMode="auto">
            <a:xfrm>
              <a:off x="5238751" y="693738"/>
              <a:ext cx="203200" cy="24765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16"/>
                </a:cxn>
                <a:cxn ang="0">
                  <a:pos x="120" y="33"/>
                </a:cxn>
                <a:cxn ang="0">
                  <a:pos x="137" y="16"/>
                </a:cxn>
                <a:cxn ang="0">
                  <a:pos x="120" y="0"/>
                </a:cxn>
                <a:cxn ang="0">
                  <a:pos x="164" y="187"/>
                </a:cxn>
                <a:cxn ang="0">
                  <a:pos x="147" y="204"/>
                </a:cxn>
                <a:cxn ang="0">
                  <a:pos x="164" y="220"/>
                </a:cxn>
                <a:cxn ang="0">
                  <a:pos x="180" y="204"/>
                </a:cxn>
                <a:cxn ang="0">
                  <a:pos x="164" y="187"/>
                </a:cxn>
                <a:cxn ang="0">
                  <a:pos x="16" y="186"/>
                </a:cxn>
                <a:cxn ang="0">
                  <a:pos x="0" y="203"/>
                </a:cxn>
                <a:cxn ang="0">
                  <a:pos x="16" y="219"/>
                </a:cxn>
                <a:cxn ang="0">
                  <a:pos x="33" y="203"/>
                </a:cxn>
                <a:cxn ang="0">
                  <a:pos x="16" y="186"/>
                </a:cxn>
              </a:cxnLst>
              <a:rect l="0" t="0" r="r" b="b"/>
              <a:pathLst>
                <a:path w="180" h="220">
                  <a:moveTo>
                    <a:pt x="120" y="0"/>
                  </a:moveTo>
                  <a:cubicBezTo>
                    <a:pt x="111" y="0"/>
                    <a:pt x="104" y="7"/>
                    <a:pt x="104" y="16"/>
                  </a:cubicBezTo>
                  <a:cubicBezTo>
                    <a:pt x="104" y="26"/>
                    <a:pt x="111" y="33"/>
                    <a:pt x="120" y="33"/>
                  </a:cubicBezTo>
                  <a:cubicBezTo>
                    <a:pt x="130" y="33"/>
                    <a:pt x="137" y="26"/>
                    <a:pt x="137" y="16"/>
                  </a:cubicBezTo>
                  <a:cubicBezTo>
                    <a:pt x="137" y="7"/>
                    <a:pt x="130" y="0"/>
                    <a:pt x="120" y="0"/>
                  </a:cubicBezTo>
                  <a:close/>
                  <a:moveTo>
                    <a:pt x="164" y="187"/>
                  </a:moveTo>
                  <a:cubicBezTo>
                    <a:pt x="155" y="187"/>
                    <a:pt x="147" y="195"/>
                    <a:pt x="147" y="204"/>
                  </a:cubicBezTo>
                  <a:cubicBezTo>
                    <a:pt x="147" y="213"/>
                    <a:pt x="155" y="220"/>
                    <a:pt x="164" y="220"/>
                  </a:cubicBezTo>
                  <a:cubicBezTo>
                    <a:pt x="173" y="220"/>
                    <a:pt x="180" y="213"/>
                    <a:pt x="180" y="204"/>
                  </a:cubicBezTo>
                  <a:cubicBezTo>
                    <a:pt x="180" y="195"/>
                    <a:pt x="173" y="187"/>
                    <a:pt x="164" y="187"/>
                  </a:cubicBezTo>
                  <a:close/>
                  <a:moveTo>
                    <a:pt x="16" y="186"/>
                  </a:moveTo>
                  <a:cubicBezTo>
                    <a:pt x="7" y="186"/>
                    <a:pt x="0" y="194"/>
                    <a:pt x="0" y="203"/>
                  </a:cubicBezTo>
                  <a:cubicBezTo>
                    <a:pt x="0" y="212"/>
                    <a:pt x="7" y="219"/>
                    <a:pt x="16" y="219"/>
                  </a:cubicBezTo>
                  <a:cubicBezTo>
                    <a:pt x="25" y="219"/>
                    <a:pt x="33" y="212"/>
                    <a:pt x="33" y="203"/>
                  </a:cubicBezTo>
                  <a:cubicBezTo>
                    <a:pt x="33" y="194"/>
                    <a:pt x="25" y="186"/>
                    <a:pt x="16" y="1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Oval 323"/>
            <p:cNvSpPr>
              <a:spLocks noChangeArrowheads="1"/>
            </p:cNvSpPr>
            <p:nvPr/>
          </p:nvSpPr>
          <p:spPr bwMode="auto">
            <a:xfrm>
              <a:off x="5292726" y="785813"/>
              <a:ext cx="61913" cy="6191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324"/>
            <p:cNvSpPr>
              <a:spLocks noEditPoints="1"/>
            </p:cNvSpPr>
            <p:nvPr/>
          </p:nvSpPr>
          <p:spPr bwMode="auto">
            <a:xfrm>
              <a:off x="5159376" y="641350"/>
              <a:ext cx="328613" cy="352425"/>
            </a:xfrm>
            <a:custGeom>
              <a:avLst/>
              <a:gdLst/>
              <a:ahLst/>
              <a:cxnLst>
                <a:cxn ang="0">
                  <a:pos x="146" y="188"/>
                </a:cxn>
                <a:cxn ang="0">
                  <a:pos x="146" y="180"/>
                </a:cxn>
                <a:cxn ang="0">
                  <a:pos x="170" y="157"/>
                </a:cxn>
                <a:cxn ang="0">
                  <a:pos x="282" y="78"/>
                </a:cxn>
                <a:cxn ang="0">
                  <a:pos x="198" y="51"/>
                </a:cxn>
                <a:cxn ang="0">
                  <a:pos x="146" y="0"/>
                </a:cxn>
                <a:cxn ang="0">
                  <a:pos x="60" y="157"/>
                </a:cxn>
                <a:cxn ang="0">
                  <a:pos x="58" y="245"/>
                </a:cxn>
                <a:cxn ang="0">
                  <a:pos x="94" y="235"/>
                </a:cxn>
                <a:cxn ang="0">
                  <a:pos x="190" y="232"/>
                </a:cxn>
                <a:cxn ang="0">
                  <a:pos x="222" y="257"/>
                </a:cxn>
                <a:cxn ang="0">
                  <a:pos x="283" y="218"/>
                </a:cxn>
                <a:cxn ang="0">
                  <a:pos x="102" y="90"/>
                </a:cxn>
                <a:cxn ang="0">
                  <a:pos x="18" y="82"/>
                </a:cxn>
                <a:cxn ang="0">
                  <a:pos x="98" y="139"/>
                </a:cxn>
                <a:cxn ang="0">
                  <a:pos x="75" y="248"/>
                </a:cxn>
                <a:cxn ang="0">
                  <a:pos x="86" y="237"/>
                </a:cxn>
                <a:cxn ang="0">
                  <a:pos x="75" y="218"/>
                </a:cxn>
                <a:cxn ang="0">
                  <a:pos x="18" y="231"/>
                </a:cxn>
                <a:cxn ang="0">
                  <a:pos x="98" y="185"/>
                </a:cxn>
                <a:cxn ang="0">
                  <a:pos x="179" y="39"/>
                </a:cxn>
                <a:cxn ang="0">
                  <a:pos x="167" y="51"/>
                </a:cxn>
                <a:cxn ang="0">
                  <a:pos x="171" y="114"/>
                </a:cxn>
                <a:cxn ang="0">
                  <a:pos x="186" y="123"/>
                </a:cxn>
                <a:cxn ang="0">
                  <a:pos x="159" y="51"/>
                </a:cxn>
                <a:cxn ang="0">
                  <a:pos x="181" y="85"/>
                </a:cxn>
                <a:cxn ang="0">
                  <a:pos x="146" y="8"/>
                </a:cxn>
                <a:cxn ang="0">
                  <a:pos x="122" y="114"/>
                </a:cxn>
                <a:cxn ang="0">
                  <a:pos x="106" y="190"/>
                </a:cxn>
                <a:cxn ang="0">
                  <a:pos x="110" y="221"/>
                </a:cxn>
                <a:cxn ang="0">
                  <a:pos x="111" y="229"/>
                </a:cxn>
                <a:cxn ang="0">
                  <a:pos x="146" y="305"/>
                </a:cxn>
                <a:cxn ang="0">
                  <a:pos x="171" y="199"/>
                </a:cxn>
                <a:cxn ang="0">
                  <a:pos x="187" y="180"/>
                </a:cxn>
                <a:cxn ang="0">
                  <a:pos x="126" y="192"/>
                </a:cxn>
                <a:cxn ang="0">
                  <a:pos x="106" y="133"/>
                </a:cxn>
                <a:cxn ang="0">
                  <a:pos x="167" y="121"/>
                </a:cxn>
                <a:cxn ang="0">
                  <a:pos x="187" y="180"/>
                </a:cxn>
                <a:cxn ang="0">
                  <a:pos x="194" y="129"/>
                </a:cxn>
                <a:cxn ang="0">
                  <a:pos x="195" y="139"/>
                </a:cxn>
                <a:cxn ang="0">
                  <a:pos x="195" y="157"/>
                </a:cxn>
                <a:cxn ang="0">
                  <a:pos x="211" y="238"/>
                </a:cxn>
                <a:cxn ang="0">
                  <a:pos x="222" y="249"/>
                </a:cxn>
                <a:cxn ang="0">
                  <a:pos x="241" y="238"/>
                </a:cxn>
                <a:cxn ang="0">
                  <a:pos x="191" y="224"/>
                </a:cxn>
                <a:cxn ang="0">
                  <a:pos x="276" y="220"/>
                </a:cxn>
              </a:cxnLst>
              <a:rect l="0" t="0" r="r" b="b"/>
              <a:pathLst>
                <a:path w="292" h="313">
                  <a:moveTo>
                    <a:pt x="146" y="125"/>
                  </a:moveTo>
                  <a:cubicBezTo>
                    <a:pt x="129" y="125"/>
                    <a:pt x="115" y="139"/>
                    <a:pt x="115" y="157"/>
                  </a:cubicBezTo>
                  <a:cubicBezTo>
                    <a:pt x="115" y="174"/>
                    <a:pt x="129" y="188"/>
                    <a:pt x="146" y="188"/>
                  </a:cubicBezTo>
                  <a:cubicBezTo>
                    <a:pt x="164" y="188"/>
                    <a:pt x="178" y="174"/>
                    <a:pt x="178" y="157"/>
                  </a:cubicBezTo>
                  <a:cubicBezTo>
                    <a:pt x="178" y="139"/>
                    <a:pt x="164" y="125"/>
                    <a:pt x="146" y="125"/>
                  </a:cubicBezTo>
                  <a:close/>
                  <a:moveTo>
                    <a:pt x="146" y="180"/>
                  </a:moveTo>
                  <a:cubicBezTo>
                    <a:pt x="133" y="180"/>
                    <a:pt x="123" y="170"/>
                    <a:pt x="123" y="157"/>
                  </a:cubicBezTo>
                  <a:cubicBezTo>
                    <a:pt x="123" y="144"/>
                    <a:pt x="133" y="133"/>
                    <a:pt x="146" y="133"/>
                  </a:cubicBezTo>
                  <a:cubicBezTo>
                    <a:pt x="159" y="133"/>
                    <a:pt x="170" y="144"/>
                    <a:pt x="170" y="157"/>
                  </a:cubicBezTo>
                  <a:cubicBezTo>
                    <a:pt x="170" y="170"/>
                    <a:pt x="159" y="180"/>
                    <a:pt x="146" y="180"/>
                  </a:cubicBezTo>
                  <a:close/>
                  <a:moveTo>
                    <a:pt x="233" y="157"/>
                  </a:moveTo>
                  <a:cubicBezTo>
                    <a:pt x="269" y="127"/>
                    <a:pt x="292" y="97"/>
                    <a:pt x="282" y="78"/>
                  </a:cubicBezTo>
                  <a:cubicBezTo>
                    <a:pt x="271" y="60"/>
                    <a:pt x="233" y="65"/>
                    <a:pt x="189" y="82"/>
                  </a:cubicBezTo>
                  <a:cubicBezTo>
                    <a:pt x="188" y="77"/>
                    <a:pt x="187" y="73"/>
                    <a:pt x="187" y="68"/>
                  </a:cubicBezTo>
                  <a:cubicBezTo>
                    <a:pt x="193" y="65"/>
                    <a:pt x="198" y="58"/>
                    <a:pt x="198" y="51"/>
                  </a:cubicBezTo>
                  <a:cubicBezTo>
                    <a:pt x="198" y="40"/>
                    <a:pt x="189" y="31"/>
                    <a:pt x="179" y="31"/>
                  </a:cubicBezTo>
                  <a:cubicBezTo>
                    <a:pt x="178" y="31"/>
                    <a:pt x="177" y="32"/>
                    <a:pt x="177" y="32"/>
                  </a:cubicBezTo>
                  <a:cubicBezTo>
                    <a:pt x="169" y="12"/>
                    <a:pt x="157" y="0"/>
                    <a:pt x="146" y="0"/>
                  </a:cubicBezTo>
                  <a:cubicBezTo>
                    <a:pt x="125" y="0"/>
                    <a:pt x="111" y="36"/>
                    <a:pt x="103" y="82"/>
                  </a:cubicBezTo>
                  <a:cubicBezTo>
                    <a:pt x="59" y="65"/>
                    <a:pt x="21" y="60"/>
                    <a:pt x="11" y="78"/>
                  </a:cubicBezTo>
                  <a:cubicBezTo>
                    <a:pt x="0" y="97"/>
                    <a:pt x="24" y="127"/>
                    <a:pt x="60" y="157"/>
                  </a:cubicBezTo>
                  <a:cubicBezTo>
                    <a:pt x="32" y="179"/>
                    <a:pt x="14" y="201"/>
                    <a:pt x="9" y="218"/>
                  </a:cubicBezTo>
                  <a:cubicBezTo>
                    <a:pt x="8" y="225"/>
                    <a:pt x="8" y="230"/>
                    <a:pt x="11" y="235"/>
                  </a:cubicBezTo>
                  <a:cubicBezTo>
                    <a:pt x="17" y="246"/>
                    <a:pt x="39" y="248"/>
                    <a:pt x="58" y="245"/>
                  </a:cubicBezTo>
                  <a:cubicBezTo>
                    <a:pt x="61" y="252"/>
                    <a:pt x="67" y="256"/>
                    <a:pt x="75" y="256"/>
                  </a:cubicBezTo>
                  <a:cubicBezTo>
                    <a:pt x="85" y="256"/>
                    <a:pt x="94" y="247"/>
                    <a:pt x="94" y="237"/>
                  </a:cubicBezTo>
                  <a:cubicBezTo>
                    <a:pt x="94" y="236"/>
                    <a:pt x="94" y="236"/>
                    <a:pt x="94" y="235"/>
                  </a:cubicBezTo>
                  <a:cubicBezTo>
                    <a:pt x="97" y="234"/>
                    <a:pt x="100" y="233"/>
                    <a:pt x="103" y="232"/>
                  </a:cubicBezTo>
                  <a:cubicBezTo>
                    <a:pt x="111" y="278"/>
                    <a:pt x="125" y="313"/>
                    <a:pt x="146" y="313"/>
                  </a:cubicBezTo>
                  <a:cubicBezTo>
                    <a:pt x="167" y="313"/>
                    <a:pt x="182" y="278"/>
                    <a:pt x="190" y="232"/>
                  </a:cubicBezTo>
                  <a:cubicBezTo>
                    <a:pt x="194" y="234"/>
                    <a:pt x="199" y="235"/>
                    <a:pt x="203" y="237"/>
                  </a:cubicBezTo>
                  <a:cubicBezTo>
                    <a:pt x="203" y="237"/>
                    <a:pt x="203" y="237"/>
                    <a:pt x="203" y="238"/>
                  </a:cubicBezTo>
                  <a:cubicBezTo>
                    <a:pt x="203" y="248"/>
                    <a:pt x="211" y="257"/>
                    <a:pt x="222" y="257"/>
                  </a:cubicBezTo>
                  <a:cubicBezTo>
                    <a:pt x="230" y="257"/>
                    <a:pt x="236" y="252"/>
                    <a:pt x="239" y="246"/>
                  </a:cubicBezTo>
                  <a:cubicBezTo>
                    <a:pt x="256" y="247"/>
                    <a:pt x="276" y="245"/>
                    <a:pt x="282" y="235"/>
                  </a:cubicBezTo>
                  <a:cubicBezTo>
                    <a:pt x="285" y="230"/>
                    <a:pt x="285" y="225"/>
                    <a:pt x="283" y="218"/>
                  </a:cubicBezTo>
                  <a:cubicBezTo>
                    <a:pt x="279" y="201"/>
                    <a:pt x="260" y="179"/>
                    <a:pt x="233" y="157"/>
                  </a:cubicBezTo>
                  <a:close/>
                  <a:moveTo>
                    <a:pt x="18" y="82"/>
                  </a:moveTo>
                  <a:cubicBezTo>
                    <a:pt x="24" y="71"/>
                    <a:pt x="57" y="73"/>
                    <a:pt x="102" y="90"/>
                  </a:cubicBezTo>
                  <a:cubicBezTo>
                    <a:pt x="100" y="102"/>
                    <a:pt x="99" y="116"/>
                    <a:pt x="98" y="129"/>
                  </a:cubicBezTo>
                  <a:cubicBezTo>
                    <a:pt x="87" y="136"/>
                    <a:pt x="76" y="144"/>
                    <a:pt x="66" y="152"/>
                  </a:cubicBezTo>
                  <a:cubicBezTo>
                    <a:pt x="29" y="121"/>
                    <a:pt x="11" y="94"/>
                    <a:pt x="18" y="82"/>
                  </a:cubicBezTo>
                  <a:close/>
                  <a:moveTo>
                    <a:pt x="98" y="175"/>
                  </a:moveTo>
                  <a:cubicBezTo>
                    <a:pt x="89" y="169"/>
                    <a:pt x="80" y="163"/>
                    <a:pt x="73" y="157"/>
                  </a:cubicBezTo>
                  <a:cubicBezTo>
                    <a:pt x="80" y="151"/>
                    <a:pt x="89" y="145"/>
                    <a:pt x="98" y="139"/>
                  </a:cubicBezTo>
                  <a:cubicBezTo>
                    <a:pt x="97" y="145"/>
                    <a:pt x="97" y="151"/>
                    <a:pt x="97" y="157"/>
                  </a:cubicBezTo>
                  <a:cubicBezTo>
                    <a:pt x="97" y="163"/>
                    <a:pt x="97" y="169"/>
                    <a:pt x="98" y="175"/>
                  </a:cubicBezTo>
                  <a:close/>
                  <a:moveTo>
                    <a:pt x="75" y="248"/>
                  </a:moveTo>
                  <a:cubicBezTo>
                    <a:pt x="68" y="248"/>
                    <a:pt x="63" y="243"/>
                    <a:pt x="63" y="237"/>
                  </a:cubicBezTo>
                  <a:cubicBezTo>
                    <a:pt x="63" y="231"/>
                    <a:pt x="68" y="226"/>
                    <a:pt x="75" y="226"/>
                  </a:cubicBezTo>
                  <a:cubicBezTo>
                    <a:pt x="81" y="226"/>
                    <a:pt x="86" y="231"/>
                    <a:pt x="86" y="237"/>
                  </a:cubicBezTo>
                  <a:cubicBezTo>
                    <a:pt x="86" y="243"/>
                    <a:pt x="81" y="248"/>
                    <a:pt x="75" y="248"/>
                  </a:cubicBezTo>
                  <a:close/>
                  <a:moveTo>
                    <a:pt x="91" y="228"/>
                  </a:moveTo>
                  <a:cubicBezTo>
                    <a:pt x="88" y="222"/>
                    <a:pt x="82" y="218"/>
                    <a:pt x="75" y="218"/>
                  </a:cubicBezTo>
                  <a:cubicBezTo>
                    <a:pt x="64" y="218"/>
                    <a:pt x="55" y="226"/>
                    <a:pt x="55" y="237"/>
                  </a:cubicBezTo>
                  <a:cubicBezTo>
                    <a:pt x="55" y="237"/>
                    <a:pt x="55" y="237"/>
                    <a:pt x="55" y="238"/>
                  </a:cubicBezTo>
                  <a:cubicBezTo>
                    <a:pt x="37" y="240"/>
                    <a:pt x="21" y="237"/>
                    <a:pt x="18" y="231"/>
                  </a:cubicBezTo>
                  <a:cubicBezTo>
                    <a:pt x="16" y="228"/>
                    <a:pt x="16" y="224"/>
                    <a:pt x="17" y="220"/>
                  </a:cubicBezTo>
                  <a:cubicBezTo>
                    <a:pt x="21" y="205"/>
                    <a:pt x="40" y="184"/>
                    <a:pt x="66" y="162"/>
                  </a:cubicBezTo>
                  <a:cubicBezTo>
                    <a:pt x="76" y="170"/>
                    <a:pt x="87" y="177"/>
                    <a:pt x="98" y="185"/>
                  </a:cubicBezTo>
                  <a:cubicBezTo>
                    <a:pt x="99" y="198"/>
                    <a:pt x="100" y="211"/>
                    <a:pt x="102" y="224"/>
                  </a:cubicBezTo>
                  <a:cubicBezTo>
                    <a:pt x="98" y="225"/>
                    <a:pt x="95" y="226"/>
                    <a:pt x="91" y="228"/>
                  </a:cubicBezTo>
                  <a:close/>
                  <a:moveTo>
                    <a:pt x="179" y="39"/>
                  </a:moveTo>
                  <a:cubicBezTo>
                    <a:pt x="185" y="39"/>
                    <a:pt x="190" y="44"/>
                    <a:pt x="190" y="51"/>
                  </a:cubicBezTo>
                  <a:cubicBezTo>
                    <a:pt x="190" y="57"/>
                    <a:pt x="185" y="62"/>
                    <a:pt x="179" y="62"/>
                  </a:cubicBezTo>
                  <a:cubicBezTo>
                    <a:pt x="172" y="62"/>
                    <a:pt x="167" y="57"/>
                    <a:pt x="167" y="51"/>
                  </a:cubicBezTo>
                  <a:cubicBezTo>
                    <a:pt x="167" y="44"/>
                    <a:pt x="172" y="39"/>
                    <a:pt x="179" y="39"/>
                  </a:cubicBezTo>
                  <a:close/>
                  <a:moveTo>
                    <a:pt x="186" y="123"/>
                  </a:moveTo>
                  <a:cubicBezTo>
                    <a:pt x="181" y="120"/>
                    <a:pt x="176" y="117"/>
                    <a:pt x="171" y="114"/>
                  </a:cubicBezTo>
                  <a:cubicBezTo>
                    <a:pt x="166" y="111"/>
                    <a:pt x="160" y="108"/>
                    <a:pt x="155" y="106"/>
                  </a:cubicBezTo>
                  <a:cubicBezTo>
                    <a:pt x="165" y="101"/>
                    <a:pt x="174" y="97"/>
                    <a:pt x="183" y="93"/>
                  </a:cubicBezTo>
                  <a:cubicBezTo>
                    <a:pt x="184" y="103"/>
                    <a:pt x="185" y="113"/>
                    <a:pt x="186" y="123"/>
                  </a:cubicBezTo>
                  <a:close/>
                  <a:moveTo>
                    <a:pt x="146" y="8"/>
                  </a:moveTo>
                  <a:cubicBezTo>
                    <a:pt x="153" y="8"/>
                    <a:pt x="162" y="17"/>
                    <a:pt x="169" y="34"/>
                  </a:cubicBezTo>
                  <a:cubicBezTo>
                    <a:pt x="163" y="37"/>
                    <a:pt x="159" y="43"/>
                    <a:pt x="159" y="51"/>
                  </a:cubicBezTo>
                  <a:cubicBezTo>
                    <a:pt x="159" y="61"/>
                    <a:pt x="168" y="70"/>
                    <a:pt x="179" y="70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80" y="74"/>
                    <a:pt x="181" y="80"/>
                    <a:pt x="181" y="85"/>
                  </a:cubicBezTo>
                  <a:cubicBezTo>
                    <a:pt x="170" y="90"/>
                    <a:pt x="158" y="95"/>
                    <a:pt x="146" y="101"/>
                  </a:cubicBezTo>
                  <a:cubicBezTo>
                    <a:pt x="134" y="95"/>
                    <a:pt x="122" y="90"/>
                    <a:pt x="111" y="85"/>
                  </a:cubicBezTo>
                  <a:cubicBezTo>
                    <a:pt x="118" y="38"/>
                    <a:pt x="133" y="8"/>
                    <a:pt x="146" y="8"/>
                  </a:cubicBezTo>
                  <a:close/>
                  <a:moveTo>
                    <a:pt x="110" y="93"/>
                  </a:moveTo>
                  <a:cubicBezTo>
                    <a:pt x="118" y="97"/>
                    <a:pt x="128" y="101"/>
                    <a:pt x="138" y="106"/>
                  </a:cubicBezTo>
                  <a:cubicBezTo>
                    <a:pt x="132" y="108"/>
                    <a:pt x="127" y="111"/>
                    <a:pt x="122" y="114"/>
                  </a:cubicBezTo>
                  <a:cubicBezTo>
                    <a:pt x="117" y="117"/>
                    <a:pt x="111" y="120"/>
                    <a:pt x="106" y="124"/>
                  </a:cubicBezTo>
                  <a:cubicBezTo>
                    <a:pt x="107" y="113"/>
                    <a:pt x="108" y="103"/>
                    <a:pt x="110" y="93"/>
                  </a:cubicBezTo>
                  <a:close/>
                  <a:moveTo>
                    <a:pt x="106" y="190"/>
                  </a:moveTo>
                  <a:cubicBezTo>
                    <a:pt x="112" y="193"/>
                    <a:pt x="117" y="196"/>
                    <a:pt x="122" y="199"/>
                  </a:cubicBezTo>
                  <a:cubicBezTo>
                    <a:pt x="127" y="202"/>
                    <a:pt x="132" y="205"/>
                    <a:pt x="138" y="208"/>
                  </a:cubicBezTo>
                  <a:cubicBezTo>
                    <a:pt x="128" y="212"/>
                    <a:pt x="119" y="217"/>
                    <a:pt x="110" y="221"/>
                  </a:cubicBezTo>
                  <a:cubicBezTo>
                    <a:pt x="108" y="211"/>
                    <a:pt x="107" y="201"/>
                    <a:pt x="106" y="190"/>
                  </a:cubicBezTo>
                  <a:close/>
                  <a:moveTo>
                    <a:pt x="146" y="305"/>
                  </a:moveTo>
                  <a:cubicBezTo>
                    <a:pt x="133" y="305"/>
                    <a:pt x="118" y="276"/>
                    <a:pt x="111" y="229"/>
                  </a:cubicBezTo>
                  <a:cubicBezTo>
                    <a:pt x="122" y="224"/>
                    <a:pt x="134" y="218"/>
                    <a:pt x="146" y="212"/>
                  </a:cubicBezTo>
                  <a:cubicBezTo>
                    <a:pt x="158" y="218"/>
                    <a:pt x="170" y="224"/>
                    <a:pt x="182" y="229"/>
                  </a:cubicBezTo>
                  <a:cubicBezTo>
                    <a:pt x="174" y="276"/>
                    <a:pt x="160" y="305"/>
                    <a:pt x="146" y="305"/>
                  </a:cubicBezTo>
                  <a:close/>
                  <a:moveTo>
                    <a:pt x="183" y="221"/>
                  </a:moveTo>
                  <a:cubicBezTo>
                    <a:pt x="174" y="217"/>
                    <a:pt x="164" y="212"/>
                    <a:pt x="155" y="208"/>
                  </a:cubicBezTo>
                  <a:cubicBezTo>
                    <a:pt x="160" y="205"/>
                    <a:pt x="166" y="202"/>
                    <a:pt x="171" y="199"/>
                  </a:cubicBezTo>
                  <a:cubicBezTo>
                    <a:pt x="176" y="196"/>
                    <a:pt x="181" y="193"/>
                    <a:pt x="186" y="190"/>
                  </a:cubicBezTo>
                  <a:cubicBezTo>
                    <a:pt x="186" y="201"/>
                    <a:pt x="184" y="211"/>
                    <a:pt x="183" y="221"/>
                  </a:cubicBezTo>
                  <a:close/>
                  <a:moveTo>
                    <a:pt x="187" y="180"/>
                  </a:moveTo>
                  <a:cubicBezTo>
                    <a:pt x="180" y="184"/>
                    <a:pt x="174" y="188"/>
                    <a:pt x="167" y="192"/>
                  </a:cubicBezTo>
                  <a:cubicBezTo>
                    <a:pt x="160" y="196"/>
                    <a:pt x="153" y="200"/>
                    <a:pt x="146" y="203"/>
                  </a:cubicBezTo>
                  <a:cubicBezTo>
                    <a:pt x="139" y="200"/>
                    <a:pt x="132" y="196"/>
                    <a:pt x="126" y="192"/>
                  </a:cubicBezTo>
                  <a:cubicBezTo>
                    <a:pt x="119" y="188"/>
                    <a:pt x="112" y="184"/>
                    <a:pt x="106" y="180"/>
                  </a:cubicBezTo>
                  <a:cubicBezTo>
                    <a:pt x="106" y="173"/>
                    <a:pt x="105" y="165"/>
                    <a:pt x="105" y="157"/>
                  </a:cubicBezTo>
                  <a:cubicBezTo>
                    <a:pt x="105" y="149"/>
                    <a:pt x="106" y="141"/>
                    <a:pt x="106" y="133"/>
                  </a:cubicBezTo>
                  <a:cubicBezTo>
                    <a:pt x="112" y="129"/>
                    <a:pt x="119" y="125"/>
                    <a:pt x="126" y="121"/>
                  </a:cubicBezTo>
                  <a:cubicBezTo>
                    <a:pt x="133" y="117"/>
                    <a:pt x="140" y="113"/>
                    <a:pt x="146" y="110"/>
                  </a:cubicBezTo>
                  <a:cubicBezTo>
                    <a:pt x="153" y="113"/>
                    <a:pt x="160" y="117"/>
                    <a:pt x="167" y="121"/>
                  </a:cubicBezTo>
                  <a:cubicBezTo>
                    <a:pt x="174" y="125"/>
                    <a:pt x="180" y="129"/>
                    <a:pt x="187" y="133"/>
                  </a:cubicBezTo>
                  <a:cubicBezTo>
                    <a:pt x="187" y="141"/>
                    <a:pt x="187" y="149"/>
                    <a:pt x="187" y="157"/>
                  </a:cubicBezTo>
                  <a:cubicBezTo>
                    <a:pt x="187" y="165"/>
                    <a:pt x="187" y="173"/>
                    <a:pt x="187" y="180"/>
                  </a:cubicBezTo>
                  <a:close/>
                  <a:moveTo>
                    <a:pt x="275" y="82"/>
                  </a:moveTo>
                  <a:cubicBezTo>
                    <a:pt x="282" y="94"/>
                    <a:pt x="263" y="121"/>
                    <a:pt x="226" y="152"/>
                  </a:cubicBezTo>
                  <a:cubicBezTo>
                    <a:pt x="217" y="144"/>
                    <a:pt x="206" y="136"/>
                    <a:pt x="194" y="129"/>
                  </a:cubicBezTo>
                  <a:cubicBezTo>
                    <a:pt x="193" y="116"/>
                    <a:pt x="192" y="103"/>
                    <a:pt x="190" y="90"/>
                  </a:cubicBezTo>
                  <a:cubicBezTo>
                    <a:pt x="235" y="73"/>
                    <a:pt x="268" y="71"/>
                    <a:pt x="275" y="82"/>
                  </a:cubicBezTo>
                  <a:close/>
                  <a:moveTo>
                    <a:pt x="195" y="139"/>
                  </a:moveTo>
                  <a:cubicBezTo>
                    <a:pt x="204" y="145"/>
                    <a:pt x="212" y="151"/>
                    <a:pt x="220" y="157"/>
                  </a:cubicBezTo>
                  <a:cubicBezTo>
                    <a:pt x="212" y="163"/>
                    <a:pt x="204" y="169"/>
                    <a:pt x="195" y="175"/>
                  </a:cubicBezTo>
                  <a:cubicBezTo>
                    <a:pt x="195" y="169"/>
                    <a:pt x="195" y="163"/>
                    <a:pt x="195" y="157"/>
                  </a:cubicBezTo>
                  <a:cubicBezTo>
                    <a:pt x="195" y="151"/>
                    <a:pt x="195" y="145"/>
                    <a:pt x="195" y="139"/>
                  </a:cubicBezTo>
                  <a:close/>
                  <a:moveTo>
                    <a:pt x="222" y="249"/>
                  </a:moveTo>
                  <a:cubicBezTo>
                    <a:pt x="216" y="249"/>
                    <a:pt x="211" y="244"/>
                    <a:pt x="211" y="238"/>
                  </a:cubicBezTo>
                  <a:cubicBezTo>
                    <a:pt x="211" y="232"/>
                    <a:pt x="216" y="227"/>
                    <a:pt x="222" y="227"/>
                  </a:cubicBezTo>
                  <a:cubicBezTo>
                    <a:pt x="228" y="227"/>
                    <a:pt x="233" y="232"/>
                    <a:pt x="233" y="238"/>
                  </a:cubicBezTo>
                  <a:cubicBezTo>
                    <a:pt x="233" y="244"/>
                    <a:pt x="228" y="249"/>
                    <a:pt x="222" y="249"/>
                  </a:cubicBezTo>
                  <a:close/>
                  <a:moveTo>
                    <a:pt x="275" y="231"/>
                  </a:moveTo>
                  <a:cubicBezTo>
                    <a:pt x="272" y="236"/>
                    <a:pt x="257" y="239"/>
                    <a:pt x="241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1" y="227"/>
                    <a:pt x="233" y="219"/>
                    <a:pt x="222" y="219"/>
                  </a:cubicBezTo>
                  <a:cubicBezTo>
                    <a:pt x="214" y="219"/>
                    <a:pt x="208" y="223"/>
                    <a:pt x="205" y="229"/>
                  </a:cubicBezTo>
                  <a:cubicBezTo>
                    <a:pt x="200" y="228"/>
                    <a:pt x="196" y="226"/>
                    <a:pt x="191" y="224"/>
                  </a:cubicBezTo>
                  <a:cubicBezTo>
                    <a:pt x="193" y="211"/>
                    <a:pt x="194" y="198"/>
                    <a:pt x="195" y="185"/>
                  </a:cubicBezTo>
                  <a:cubicBezTo>
                    <a:pt x="206" y="177"/>
                    <a:pt x="216" y="170"/>
                    <a:pt x="226" y="162"/>
                  </a:cubicBezTo>
                  <a:cubicBezTo>
                    <a:pt x="253" y="184"/>
                    <a:pt x="271" y="205"/>
                    <a:pt x="276" y="220"/>
                  </a:cubicBezTo>
                  <a:cubicBezTo>
                    <a:pt x="277" y="224"/>
                    <a:pt x="277" y="228"/>
                    <a:pt x="275" y="23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Name 02"/>
          <p:cNvSpPr>
            <a:spLocks noChangeArrowheads="1"/>
          </p:cNvSpPr>
          <p:nvPr/>
        </p:nvSpPr>
        <p:spPr bwMode="auto">
          <a:xfrm>
            <a:off x="4163702" y="3995158"/>
            <a:ext cx="4512754" cy="20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indent="279400" defTabSz="504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700" dirty="0"/>
              <a:t>Организационное и информационно-аналитическое обеспечение</a:t>
            </a:r>
          </a:p>
          <a:p>
            <a:pPr indent="279400" defTabSz="504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700" dirty="0" smtClean="0"/>
              <a:t>Сохранение </a:t>
            </a:r>
            <a:r>
              <a:rPr lang="ru-RU" sz="1700" dirty="0"/>
              <a:t>и укрепление психологического и психического здоровья,  оказание психологической помощи и поддержки обучающимся , методическое сопровождение педагогических кадров </a:t>
            </a:r>
          </a:p>
          <a:p>
            <a:pPr indent="279400" defTabSz="504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700" dirty="0" smtClean="0"/>
              <a:t>Организация </a:t>
            </a:r>
            <a:r>
              <a:rPr lang="ru-RU" sz="1700" dirty="0"/>
              <a:t>психологического консультирования родителей (законных представителей) обучающихся</a:t>
            </a:r>
          </a:p>
        </p:txBody>
      </p:sp>
      <p:sp>
        <p:nvSpPr>
          <p:cNvPr id="63" name="TextBox 02"/>
          <p:cNvSpPr txBox="1"/>
          <p:nvPr/>
        </p:nvSpPr>
        <p:spPr>
          <a:xfrm>
            <a:off x="1835696" y="5036983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План мероприятий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развитию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психологической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службы в системе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образования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 территории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г. Красноярска </a:t>
            </a:r>
          </a:p>
          <a:p>
            <a:r>
              <a:rPr lang="ru-RU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 2025 года</a:t>
            </a:r>
          </a:p>
        </p:txBody>
      </p:sp>
      <p:grpSp>
        <p:nvGrpSpPr>
          <p:cNvPr id="66" name="Speech 4"/>
          <p:cNvGrpSpPr/>
          <p:nvPr/>
        </p:nvGrpSpPr>
        <p:grpSpPr>
          <a:xfrm>
            <a:off x="3707906" y="1859098"/>
            <a:ext cx="5016889" cy="1855469"/>
            <a:chOff x="4799805" y="2552701"/>
            <a:chExt cx="1429941" cy="711200"/>
          </a:xfrm>
        </p:grpSpPr>
        <p:sp>
          <p:nvSpPr>
            <p:cNvPr id="67" name="Freeform 139"/>
            <p:cNvSpPr>
              <a:spLocks/>
            </p:cNvSpPr>
            <p:nvPr/>
          </p:nvSpPr>
          <p:spPr bwMode="auto">
            <a:xfrm>
              <a:off x="4799805" y="2552701"/>
              <a:ext cx="1409700" cy="711200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83" y="80"/>
                </a:cxn>
                <a:cxn ang="0">
                  <a:pos x="83" y="233"/>
                </a:cxn>
                <a:cxn ang="0">
                  <a:pos x="0" y="316"/>
                </a:cxn>
                <a:cxn ang="0">
                  <a:pos x="83" y="399"/>
                </a:cxn>
                <a:cxn ang="0">
                  <a:pos x="83" y="552"/>
                </a:cxn>
                <a:cxn ang="0">
                  <a:pos x="163" y="632"/>
                </a:cxn>
                <a:cxn ang="0">
                  <a:pos x="1171" y="632"/>
                </a:cxn>
                <a:cxn ang="0">
                  <a:pos x="1251" y="552"/>
                </a:cxn>
                <a:cxn ang="0">
                  <a:pos x="1251" y="489"/>
                </a:cxn>
              </a:cxnLst>
              <a:rect l="0" t="0" r="r" b="b"/>
              <a:pathLst>
                <a:path w="1251" h="632">
                  <a:moveTo>
                    <a:pt x="163" y="0"/>
                  </a:moveTo>
                  <a:cubicBezTo>
                    <a:pt x="119" y="0"/>
                    <a:pt x="83" y="35"/>
                    <a:pt x="83" y="80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83" y="399"/>
                    <a:pt x="83" y="399"/>
                    <a:pt x="83" y="399"/>
                  </a:cubicBezTo>
                  <a:cubicBezTo>
                    <a:pt x="83" y="552"/>
                    <a:pt x="83" y="552"/>
                    <a:pt x="83" y="552"/>
                  </a:cubicBezTo>
                  <a:cubicBezTo>
                    <a:pt x="83" y="596"/>
                    <a:pt x="119" y="632"/>
                    <a:pt x="163" y="632"/>
                  </a:cubicBezTo>
                  <a:cubicBezTo>
                    <a:pt x="1171" y="632"/>
                    <a:pt x="1171" y="632"/>
                    <a:pt x="1171" y="632"/>
                  </a:cubicBezTo>
                  <a:cubicBezTo>
                    <a:pt x="1215" y="632"/>
                    <a:pt x="1251" y="596"/>
                    <a:pt x="1251" y="552"/>
                  </a:cubicBezTo>
                  <a:cubicBezTo>
                    <a:pt x="1251" y="489"/>
                    <a:pt x="1251" y="489"/>
                    <a:pt x="1251" y="489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Oval 140"/>
            <p:cNvSpPr>
              <a:spLocks noChangeArrowheads="1"/>
            </p:cNvSpPr>
            <p:nvPr/>
          </p:nvSpPr>
          <p:spPr bwMode="auto">
            <a:xfrm>
              <a:off x="6187676" y="3073401"/>
              <a:ext cx="42070" cy="5715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Freeform 139"/>
          <p:cNvSpPr>
            <a:spLocks/>
          </p:cNvSpPr>
          <p:nvPr/>
        </p:nvSpPr>
        <p:spPr bwMode="auto">
          <a:xfrm>
            <a:off x="3707904" y="3789040"/>
            <a:ext cx="4945874" cy="2376264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83" y="80"/>
              </a:cxn>
              <a:cxn ang="0">
                <a:pos x="83" y="233"/>
              </a:cxn>
              <a:cxn ang="0">
                <a:pos x="0" y="316"/>
              </a:cxn>
              <a:cxn ang="0">
                <a:pos x="83" y="399"/>
              </a:cxn>
              <a:cxn ang="0">
                <a:pos x="83" y="552"/>
              </a:cxn>
              <a:cxn ang="0">
                <a:pos x="163" y="632"/>
              </a:cxn>
              <a:cxn ang="0">
                <a:pos x="1171" y="632"/>
              </a:cxn>
              <a:cxn ang="0">
                <a:pos x="1251" y="552"/>
              </a:cxn>
              <a:cxn ang="0">
                <a:pos x="1251" y="489"/>
              </a:cxn>
            </a:cxnLst>
            <a:rect l="0" t="0" r="r" b="b"/>
            <a:pathLst>
              <a:path w="1251" h="632">
                <a:moveTo>
                  <a:pt x="163" y="0"/>
                </a:moveTo>
                <a:cubicBezTo>
                  <a:pt x="119" y="0"/>
                  <a:pt x="83" y="35"/>
                  <a:pt x="83" y="80"/>
                </a:cubicBezTo>
                <a:cubicBezTo>
                  <a:pt x="83" y="233"/>
                  <a:pt x="83" y="233"/>
                  <a:pt x="83" y="233"/>
                </a:cubicBezTo>
                <a:cubicBezTo>
                  <a:pt x="0" y="316"/>
                  <a:pt x="0" y="316"/>
                  <a:pt x="0" y="316"/>
                </a:cubicBezTo>
                <a:cubicBezTo>
                  <a:pt x="83" y="399"/>
                  <a:pt x="83" y="399"/>
                  <a:pt x="83" y="399"/>
                </a:cubicBezTo>
                <a:cubicBezTo>
                  <a:pt x="83" y="552"/>
                  <a:pt x="83" y="552"/>
                  <a:pt x="83" y="552"/>
                </a:cubicBezTo>
                <a:cubicBezTo>
                  <a:pt x="83" y="596"/>
                  <a:pt x="119" y="632"/>
                  <a:pt x="163" y="632"/>
                </a:cubicBezTo>
                <a:cubicBezTo>
                  <a:pt x="1171" y="632"/>
                  <a:pt x="1171" y="632"/>
                  <a:pt x="1171" y="632"/>
                </a:cubicBezTo>
                <a:cubicBezTo>
                  <a:pt x="1215" y="632"/>
                  <a:pt x="1251" y="596"/>
                  <a:pt x="1251" y="552"/>
                </a:cubicBezTo>
                <a:cubicBezTo>
                  <a:pt x="1251" y="489"/>
                  <a:pt x="1251" y="489"/>
                  <a:pt x="1251" y="489"/>
                </a:cubicBezTo>
              </a:path>
            </a:pathLst>
          </a:custGeom>
          <a:noFill/>
          <a:ln w="12700" cap="rnd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Oval 140"/>
          <p:cNvSpPr>
            <a:spLocks noChangeArrowheads="1"/>
          </p:cNvSpPr>
          <p:nvPr/>
        </p:nvSpPr>
        <p:spPr bwMode="auto">
          <a:xfrm>
            <a:off x="8575464" y="5590492"/>
            <a:ext cx="147600" cy="147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51064" y="2057216"/>
            <a:ext cx="4572000" cy="15158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Психолого-педагогическое сопровождение 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Оказание качественной психолого-педагогической и социальной помощи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  методическое обеспечение </a:t>
            </a:r>
          </a:p>
          <a:p>
            <a:pPr indent="266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700" dirty="0"/>
              <a:t>Оказание консультативной помощи</a:t>
            </a:r>
          </a:p>
        </p:txBody>
      </p:sp>
      <p:sp>
        <p:nvSpPr>
          <p:cNvPr id="74" name="Name 02"/>
          <p:cNvSpPr>
            <a:spLocks noChangeArrowheads="1"/>
          </p:cNvSpPr>
          <p:nvPr/>
        </p:nvSpPr>
        <p:spPr bwMode="auto">
          <a:xfrm>
            <a:off x="1835696" y="4028291"/>
            <a:ext cx="211545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Краевая </a:t>
            </a:r>
            <a:r>
              <a:rPr lang="ru-RU" sz="16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модель </a:t>
            </a:r>
            <a:endParaRPr lang="ru-RU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Психологической </a:t>
            </a:r>
          </a:p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службы </a:t>
            </a:r>
            <a:r>
              <a:rPr lang="ru-RU" sz="16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Красноярского </a:t>
            </a:r>
            <a:endParaRPr lang="ru-RU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828434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края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54750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ПСИХОЛОГИЧЕСКАЯ СЛУЖБА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82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51520" y="42210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ЕЖЕМЕСЯЧНЫЕ ДЕНЕЖНЫЕ ВЫПЛАТЫ РОДИТЕЛЯМ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987824" y="4811414"/>
            <a:ext cx="5904656" cy="1125358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ru-RU" dirty="0">
                <a:solidFill>
                  <a:schemeClr val="tx1"/>
                </a:solidFill>
              </a:rPr>
              <a:t>Ежемесячные денежные выплаты родителям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законным представителям) детей, </a:t>
            </a:r>
            <a:r>
              <a:rPr lang="ru-RU" dirty="0" smtClean="0">
                <a:solidFill>
                  <a:schemeClr val="tx1"/>
                </a:solidFill>
              </a:rPr>
              <a:t>поставленных </a:t>
            </a:r>
            <a:r>
              <a:rPr lang="ru-RU" dirty="0">
                <a:solidFill>
                  <a:schemeClr val="tx1"/>
                </a:solidFill>
              </a:rPr>
              <a:t>на учет для определения в муниципальные дошкольные образовательные организации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среднем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2 </a:t>
            </a:r>
            <a:r>
              <a:rPr lang="ru-RU" b="1" dirty="0" smtClean="0">
                <a:solidFill>
                  <a:srgbClr val="C00000"/>
                </a:solidFill>
              </a:rPr>
              <a:t>648 </a:t>
            </a:r>
            <a:r>
              <a:rPr lang="ru-RU" dirty="0" smtClean="0">
                <a:solidFill>
                  <a:schemeClr val="tx1"/>
                </a:solidFill>
              </a:rPr>
              <a:t>человек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304075" y="4667398"/>
            <a:ext cx="2395717" cy="1785938"/>
            <a:chOff x="376083" y="1988840"/>
            <a:chExt cx="2395717" cy="1785938"/>
          </a:xfrm>
        </p:grpSpPr>
        <p:sp>
          <p:nvSpPr>
            <p:cNvPr id="98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05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7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133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8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9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0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8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124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9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121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22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219,26</a:t>
                  </a:r>
                  <a:endParaRPr lang="ru-RU" b="1" dirty="0"/>
                </a:p>
              </p:txBody>
            </p:sp>
          </p:grpSp>
          <p:grpSp>
            <p:nvGrpSpPr>
              <p:cNvPr id="110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118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19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190,23</a:t>
                  </a:r>
                  <a:endParaRPr lang="ru-RU" b="1" dirty="0"/>
                </a:p>
              </p:txBody>
            </p:sp>
          </p:grpSp>
          <p:grpSp>
            <p:nvGrpSpPr>
              <p:cNvPr id="111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112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1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102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1" name="Скругленный прямоугольник 140"/>
          <p:cNvSpPr/>
          <p:nvPr/>
        </p:nvSpPr>
        <p:spPr>
          <a:xfrm>
            <a:off x="2987824" y="2408349"/>
            <a:ext cx="5904656" cy="1578545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ru-RU" dirty="0">
                <a:solidFill>
                  <a:schemeClr val="tx1"/>
                </a:solidFill>
              </a:rPr>
              <a:t>Осуществлена закупка </a:t>
            </a:r>
            <a:r>
              <a:rPr lang="ru-RU" b="1" dirty="0">
                <a:solidFill>
                  <a:srgbClr val="C00000"/>
                </a:solidFill>
              </a:rPr>
              <a:t>4 571 </a:t>
            </a:r>
            <a:r>
              <a:rPr lang="ru-RU" dirty="0">
                <a:solidFill>
                  <a:schemeClr val="tx1"/>
                </a:solidFill>
              </a:rPr>
              <a:t>места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частных дошкольных организаций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обеспечения нуждающихся детей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предоставлении услуг по присмотру и уходу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251520" y="18448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ЗАКУПКА МЕСТ У ЧАСТНЫХ ДОШКОЛЬНЫХ ОРГАНИЗАЦИЙ</a:t>
            </a:r>
            <a:endParaRPr lang="ru-RU" b="1" dirty="0"/>
          </a:p>
        </p:txBody>
      </p:sp>
      <p:grpSp>
        <p:nvGrpSpPr>
          <p:cNvPr id="143" name="Группа 142"/>
          <p:cNvGrpSpPr/>
          <p:nvPr/>
        </p:nvGrpSpPr>
        <p:grpSpPr>
          <a:xfrm>
            <a:off x="304075" y="2276872"/>
            <a:ext cx="2395717" cy="1785938"/>
            <a:chOff x="376083" y="1988840"/>
            <a:chExt cx="2395717" cy="1785938"/>
          </a:xfrm>
        </p:grpSpPr>
        <p:sp>
          <p:nvSpPr>
            <p:cNvPr id="144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51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3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266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8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9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0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1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2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3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4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5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258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9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0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1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2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3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4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5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6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255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56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7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476,48</a:t>
                  </a:r>
                  <a:endParaRPr lang="ru-RU" b="1" dirty="0"/>
                </a:p>
              </p:txBody>
            </p:sp>
          </p:grpSp>
          <p:grpSp>
            <p:nvGrpSpPr>
              <p:cNvPr id="157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52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53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4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353,79</a:t>
                  </a:r>
                  <a:endParaRPr lang="ru-RU" b="1" dirty="0"/>
                </a:p>
              </p:txBody>
            </p:sp>
          </p:grpSp>
          <p:grpSp>
            <p:nvGrpSpPr>
              <p:cNvPr id="158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159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49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0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1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47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148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54" name="TextBox 04"/>
          <p:cNvSpPr txBox="1"/>
          <p:nvPr/>
        </p:nvSpPr>
        <p:spPr>
          <a:xfrm>
            <a:off x="1187471" y="2741438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62" name="TextBox 04"/>
          <p:cNvSpPr txBox="1"/>
          <p:nvPr/>
        </p:nvSpPr>
        <p:spPr>
          <a:xfrm>
            <a:off x="1187471" y="3697287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63" name="TextBox 04"/>
          <p:cNvSpPr txBox="1"/>
          <p:nvPr/>
        </p:nvSpPr>
        <p:spPr>
          <a:xfrm>
            <a:off x="1187471" y="5157192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64" name="TextBox 04"/>
          <p:cNvSpPr txBox="1"/>
          <p:nvPr/>
        </p:nvSpPr>
        <p:spPr>
          <a:xfrm>
            <a:off x="1187471" y="6113041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65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16824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>
                <a:solidFill>
                  <a:srgbClr val="49CEEF"/>
                </a:solidFill>
              </a:rPr>
              <a:t> </a:t>
            </a:r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 smtClean="0">
                <a:solidFill>
                  <a:srgbClr val="0070C0"/>
                </a:solidFill>
              </a:rPr>
              <a:t>5. развитие </a:t>
            </a:r>
            <a:r>
              <a:rPr lang="ru-RU" sz="1600" dirty="0">
                <a:solidFill>
                  <a:srgbClr val="0070C0"/>
                </a:solidFill>
              </a:rPr>
              <a:t>дошкольного образования, расширение спектра применения современных образовательных </a:t>
            </a:r>
            <a:r>
              <a:rPr lang="ru-RU" sz="1600" dirty="0" smtClean="0">
                <a:solidFill>
                  <a:srgbClr val="0070C0"/>
                </a:solidFill>
              </a:rPr>
              <a:t>программ</a:t>
            </a:r>
            <a:endParaRPr lang="en-US" sz="24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ИННОВАЦИОННЫЕ И СТАЖИРОВОЧНЫЕ ПЛОЩАДКИ ДЛЯ РЕАЛИЗАЦИИ ЛУЧШИХ ПРАКТИК ДОШКОЛЬНОГО ОБРАЗОВАНИЯ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92896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Федеральные </a:t>
            </a:r>
            <a:r>
              <a:rPr lang="ru-RU" sz="2000" b="1" dirty="0" smtClean="0">
                <a:solidFill>
                  <a:srgbClr val="C00000"/>
                </a:solidFill>
              </a:rPr>
              <a:t>площадки</a:t>
            </a:r>
            <a:r>
              <a:rPr lang="ru-RU" sz="2000" b="1" dirty="0">
                <a:solidFill>
                  <a:srgbClr val="C00000"/>
                </a:solidFill>
              </a:rPr>
              <a:t>:</a:t>
            </a:r>
            <a:r>
              <a:rPr lang="ru-RU" sz="2000" dirty="0" smtClean="0"/>
              <a:t> </a:t>
            </a:r>
          </a:p>
          <a:p>
            <a:pPr lvl="0"/>
            <a:r>
              <a:rPr lang="ru-RU" sz="2000" dirty="0" smtClean="0"/>
              <a:t>Инновационная </a:t>
            </a:r>
            <a:r>
              <a:rPr lang="ru-RU" sz="2000" dirty="0"/>
              <a:t>площадка </a:t>
            </a:r>
            <a:r>
              <a:rPr lang="ru-RU" sz="2000" dirty="0" smtClean="0"/>
              <a:t>ФГБНУ «Институт </a:t>
            </a:r>
            <a:r>
              <a:rPr lang="ru-RU" sz="2000" dirty="0"/>
              <a:t>изучения детства, семьи и воспитания» - ДОУ № </a:t>
            </a:r>
            <a:r>
              <a:rPr lang="ru-RU" sz="2000" dirty="0" smtClean="0"/>
              <a:t>94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Региональные </a:t>
            </a:r>
            <a:r>
              <a:rPr lang="ru-RU" sz="2000" b="1" dirty="0">
                <a:solidFill>
                  <a:srgbClr val="C00000"/>
                </a:solidFill>
              </a:rPr>
              <a:t>площадки: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взаимодействие </a:t>
            </a:r>
            <a:r>
              <a:rPr lang="ru-RU" sz="2000" dirty="0"/>
              <a:t>с социальными партнерами в рамках экологического воспитания дошкольников – ДОУ № </a:t>
            </a:r>
            <a:r>
              <a:rPr lang="ru-RU" sz="2000" dirty="0" smtClean="0"/>
              <a:t>310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юный </a:t>
            </a:r>
            <a:r>
              <a:rPr lang="ru-RU" sz="2000" dirty="0"/>
              <a:t>горожанин: становление личностных качеств и формирование компетенций юного горожанина - </a:t>
            </a:r>
            <a:r>
              <a:rPr lang="ru-RU" sz="2000" dirty="0" smtClean="0"/>
              <a:t>ДОУ №4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индивидуализация </a:t>
            </a:r>
            <a:r>
              <a:rPr lang="ru-RU" sz="2000" dirty="0"/>
              <a:t>РППС в ДОУ - ДОУ № </a:t>
            </a:r>
            <a:r>
              <a:rPr lang="ru-RU" sz="2000" dirty="0" smtClean="0"/>
              <a:t>66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буду </a:t>
            </a:r>
            <a:r>
              <a:rPr lang="ru-RU" sz="2000" dirty="0"/>
              <a:t>здоров -  ДОУ № </a:t>
            </a:r>
            <a:r>
              <a:rPr lang="ru-RU" sz="2000" dirty="0" smtClean="0"/>
              <a:t>194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Муниципальные площадки: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по различным направлениям деятельности, в том числе по применению шкал МКДО в ДОУ: </a:t>
            </a:r>
            <a:r>
              <a:rPr lang="ru-RU" sz="2000" dirty="0" smtClean="0"/>
              <a:t>89 </a:t>
            </a:r>
            <a:r>
              <a:rPr lang="ru-RU" sz="2000" dirty="0"/>
              <a:t>ДОУ - </a:t>
            </a:r>
            <a:r>
              <a:rPr lang="ru-RU" sz="2000" dirty="0" smtClean="0"/>
              <a:t>130 площадок</a:t>
            </a:r>
            <a:endParaRPr lang="ru-RU" sz="2000" dirty="0"/>
          </a:p>
        </p:txBody>
      </p:sp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16824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>
                <a:solidFill>
                  <a:srgbClr val="49CEEF"/>
                </a:solidFill>
              </a:rPr>
              <a:t> </a:t>
            </a:r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 smtClean="0">
                <a:solidFill>
                  <a:srgbClr val="0070C0"/>
                </a:solidFill>
              </a:rPr>
              <a:t>5. развитие </a:t>
            </a:r>
            <a:r>
              <a:rPr lang="ru-RU" sz="1600" dirty="0">
                <a:solidFill>
                  <a:srgbClr val="0070C0"/>
                </a:solidFill>
              </a:rPr>
              <a:t>дошкольного образования, расширение спектра применения современных образовательных </a:t>
            </a:r>
            <a:r>
              <a:rPr lang="ru-RU" sz="1600" dirty="0" smtClean="0">
                <a:solidFill>
                  <a:srgbClr val="0070C0"/>
                </a:solidFill>
              </a:rPr>
              <a:t>программ</a:t>
            </a:r>
            <a:endParaRPr lang="en-US" sz="24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251520" y="162880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ОРГАНИЗАЦИЯ И ОБЕСПЕЧЕНИЕ ОТДЫХА И ОЗДОРОВЛЕНИЯ ДЕТЕЙ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0">
              <a:spcAft>
                <a:spcPts val="300"/>
              </a:spcAft>
            </a:pPr>
            <a:r>
              <a:rPr lang="ru-RU" dirty="0"/>
              <a:t>За счет средств краевого </a:t>
            </a:r>
            <a:r>
              <a:rPr lang="ru-RU" dirty="0" smtClean="0"/>
              <a:t>бюджета: </a:t>
            </a:r>
            <a:r>
              <a:rPr lang="ru-RU" sz="1400" dirty="0" smtClean="0"/>
              <a:t> </a:t>
            </a:r>
          </a:p>
          <a:p>
            <a:pPr marL="2779713" indent="-2714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 лагерях с дневным пребыванием детей на базе общеобразовательных учреждений обеспечено проведение оздоровительной кампании с общим охватом      </a:t>
            </a:r>
            <a:r>
              <a:rPr lang="ru-RU" b="1" dirty="0" smtClean="0">
                <a:solidFill>
                  <a:srgbClr val="C00000"/>
                </a:solidFill>
              </a:rPr>
              <a:t>17 008 </a:t>
            </a:r>
            <a:r>
              <a:rPr lang="ru-RU" dirty="0" smtClean="0"/>
              <a:t>учащихся (107 лагерей)</a:t>
            </a:r>
          </a:p>
          <a:p>
            <a:pPr marL="2695575" indent="-1809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 в загородных лагерях, определенных на основании конкурсных процедур, оздоровлено </a:t>
            </a:r>
            <a:r>
              <a:rPr lang="ru-RU" b="1" dirty="0" smtClean="0">
                <a:solidFill>
                  <a:srgbClr val="C00000"/>
                </a:solidFill>
              </a:rPr>
              <a:t>4 797  </a:t>
            </a:r>
            <a:r>
              <a:rPr lang="ru-RU" dirty="0" smtClean="0"/>
              <a:t>человек, </a:t>
            </a:r>
            <a:br>
              <a:rPr lang="ru-RU" dirty="0" smtClean="0"/>
            </a:br>
            <a:r>
              <a:rPr lang="ru-RU" dirty="0" smtClean="0"/>
              <a:t>из них дети-сироты и дети, оставшиеся без попечения родителей, </a:t>
            </a:r>
            <a:r>
              <a:rPr lang="ru-RU" b="1" dirty="0" smtClean="0">
                <a:solidFill>
                  <a:srgbClr val="C00000"/>
                </a:solidFill>
              </a:rPr>
              <a:t>359</a:t>
            </a:r>
            <a:r>
              <a:rPr lang="ru-RU" dirty="0" smtClean="0"/>
              <a:t> человек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5 муниципальных загородных лагерях города </a:t>
            </a:r>
            <a:r>
              <a:rPr lang="ru-RU" dirty="0" smtClean="0"/>
              <a:t>Красноярска: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Ласточка», «</a:t>
            </a:r>
            <a:r>
              <a:rPr lang="ru-RU" dirty="0" err="1"/>
              <a:t>Бирюсинка</a:t>
            </a:r>
            <a:r>
              <a:rPr lang="ru-RU" dirty="0"/>
              <a:t>», «Крылья Восток», «Крылья Запад», «</a:t>
            </a:r>
            <a:r>
              <a:rPr lang="ru-RU" dirty="0" smtClean="0"/>
              <a:t>Патриот», - оздоровлено </a:t>
            </a:r>
            <a:r>
              <a:rPr lang="ru-RU" b="1" dirty="0" smtClean="0">
                <a:solidFill>
                  <a:srgbClr val="C00000"/>
                </a:solidFill>
              </a:rPr>
              <a:t>3 </a:t>
            </a:r>
            <a:r>
              <a:rPr lang="ru-RU" b="1" dirty="0">
                <a:solidFill>
                  <a:srgbClr val="C00000"/>
                </a:solidFill>
              </a:rPr>
              <a:t>560 </a:t>
            </a:r>
            <a:r>
              <a:rPr lang="ru-RU" dirty="0" smtClean="0"/>
              <a:t>человек</a:t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них </a:t>
            </a:r>
            <a:r>
              <a:rPr lang="ru-RU" b="1" dirty="0" smtClean="0">
                <a:solidFill>
                  <a:srgbClr val="C00000"/>
                </a:solidFill>
              </a:rPr>
              <a:t>231</a:t>
            </a:r>
            <a:r>
              <a:rPr lang="ru-RU" dirty="0" smtClean="0"/>
              <a:t> человек – дети-сироты </a:t>
            </a:r>
            <a:r>
              <a:rPr lang="ru-RU" dirty="0"/>
              <a:t>и дети, оставшиеся без попечения </a:t>
            </a:r>
            <a:r>
              <a:rPr lang="ru-RU" dirty="0" smtClean="0"/>
              <a:t>родителей</a:t>
            </a:r>
            <a:endParaRPr lang="ru-RU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предоставлена компенсация стоимости путёвок детям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8 </a:t>
            </a:r>
            <a:r>
              <a:rPr lang="ru-RU" dirty="0" smtClean="0"/>
              <a:t>сиротам </a:t>
            </a:r>
            <a:r>
              <a:rPr lang="ru-RU" dirty="0"/>
              <a:t>и детям, оставшимся без попечения </a:t>
            </a:r>
            <a:r>
              <a:rPr lang="ru-RU" dirty="0" smtClean="0"/>
              <a:t>родителей</a:t>
            </a:r>
            <a:endParaRPr lang="ru-RU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323528" y="2420888"/>
            <a:ext cx="2395717" cy="1785938"/>
            <a:chOff x="376083" y="1988840"/>
            <a:chExt cx="2395717" cy="1785938"/>
          </a:xfrm>
        </p:grpSpPr>
        <p:sp>
          <p:nvSpPr>
            <p:cNvPr id="95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02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4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130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5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121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6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118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19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236,47</a:t>
                  </a:r>
                  <a:endParaRPr lang="ru-RU" b="1" dirty="0"/>
                </a:p>
              </p:txBody>
            </p:sp>
          </p:grpSp>
          <p:grpSp>
            <p:nvGrpSpPr>
              <p:cNvPr id="107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115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16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235,78</a:t>
                  </a:r>
                  <a:endParaRPr lang="ru-RU" b="1" dirty="0"/>
                </a:p>
              </p:txBody>
            </p:sp>
          </p:grpSp>
          <p:grpSp>
            <p:nvGrpSpPr>
              <p:cNvPr id="108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109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8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99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81328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TextBox 04"/>
          <p:cNvSpPr txBox="1"/>
          <p:nvPr/>
        </p:nvSpPr>
        <p:spPr>
          <a:xfrm>
            <a:off x="1187471" y="2924944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51" name="TextBox 04"/>
          <p:cNvSpPr txBox="1"/>
          <p:nvPr/>
        </p:nvSpPr>
        <p:spPr>
          <a:xfrm>
            <a:off x="1187471" y="3861048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pic>
        <p:nvPicPr>
          <p:cNvPr id="52" name="Рисунок 51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6. Совершенствование </a:t>
            </a:r>
            <a:r>
              <a:rPr lang="ru-RU" sz="1600" dirty="0">
                <a:solidFill>
                  <a:srgbClr val="0070C0"/>
                </a:solidFill>
              </a:rPr>
              <a:t>системы дополнительного образования, организация отдыха и занятости детей в каникулярное </a:t>
            </a:r>
            <a:r>
              <a:rPr lang="ru-RU" sz="1600" dirty="0" smtClean="0">
                <a:solidFill>
                  <a:srgbClr val="0070C0"/>
                </a:solidFill>
              </a:rPr>
              <a:t>время</a:t>
            </a:r>
            <a:endParaRPr lang="en-US" sz="2400" b="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704974" y="447253"/>
            <a:ext cx="71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400" noProof="1">
              <a:latin typeface="PT Sans"/>
            </a:endParaRPr>
          </a:p>
        </p:txBody>
      </p:sp>
      <p:sp>
        <p:nvSpPr>
          <p:cNvPr id="304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31640" y="375245"/>
            <a:ext cx="7344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PT Sans"/>
              </a:rPr>
              <a:t>в 2022 </a:t>
            </a:r>
            <a:r>
              <a:rPr lang="ru-RU" sz="2400" dirty="0">
                <a:latin typeface="PT Sans"/>
              </a:rPr>
              <a:t>году обеспечена деятельность </a:t>
            </a:r>
            <a:r>
              <a:rPr lang="ru-RU" sz="2400" dirty="0" smtClean="0">
                <a:latin typeface="PT Sans"/>
              </a:rPr>
              <a:t> 				</a:t>
            </a:r>
            <a:r>
              <a:rPr lang="ru-RU" sz="2400" dirty="0" smtClean="0">
                <a:solidFill>
                  <a:srgbClr val="0070C0"/>
                </a:solidFill>
                <a:latin typeface="PT Sans"/>
              </a:rPr>
              <a:t>298</a:t>
            </a:r>
            <a:r>
              <a:rPr lang="ru-RU" sz="2400" dirty="0" smtClean="0">
                <a:solidFill>
                  <a:srgbClr val="12AFD4"/>
                </a:solidFill>
                <a:latin typeface="PT Sans"/>
              </a:rPr>
              <a:t> </a:t>
            </a:r>
            <a:r>
              <a:rPr lang="ru-RU" sz="2400" dirty="0">
                <a:latin typeface="PT Sans"/>
              </a:rPr>
              <a:t>учреждений</a:t>
            </a:r>
            <a:endParaRPr lang="en-US" sz="2400" noProof="1"/>
          </a:p>
        </p:txBody>
      </p:sp>
      <p:grpSp>
        <p:nvGrpSpPr>
          <p:cNvPr id="3" name="Группа 2"/>
          <p:cNvGrpSpPr/>
          <p:nvPr/>
        </p:nvGrpSpPr>
        <p:grpSpPr>
          <a:xfrm>
            <a:off x="288853" y="1844824"/>
            <a:ext cx="8861281" cy="4527911"/>
            <a:chOff x="288853" y="1844824"/>
            <a:chExt cx="8861281" cy="4527911"/>
          </a:xfrm>
        </p:grpSpPr>
        <p:grpSp>
          <p:nvGrpSpPr>
            <p:cNvPr id="21" name="Secondary lines A"/>
            <p:cNvGrpSpPr/>
            <p:nvPr/>
          </p:nvGrpSpPr>
          <p:grpSpPr>
            <a:xfrm>
              <a:off x="905889" y="3102563"/>
              <a:ext cx="829817" cy="192403"/>
              <a:chOff x="1808163" y="1733550"/>
              <a:chExt cx="874713" cy="201613"/>
            </a:xfrm>
          </p:grpSpPr>
          <p:sp>
            <p:nvSpPr>
              <p:cNvPr id="29" name="Freeform 137"/>
              <p:cNvSpPr>
                <a:spLocks/>
              </p:cNvSpPr>
              <p:nvPr/>
            </p:nvSpPr>
            <p:spPr bwMode="auto">
              <a:xfrm>
                <a:off x="2311401" y="1733550"/>
                <a:ext cx="192088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17"/>
                  </a:cxn>
                </a:cxnLst>
                <a:rect l="0" t="0" r="r" b="b"/>
                <a:pathLst>
                  <a:path w="128" h="17">
                    <a:moveTo>
                      <a:pt x="0" y="0"/>
                    </a:moveTo>
                    <a:cubicBezTo>
                      <a:pt x="44" y="0"/>
                      <a:pt x="87" y="6"/>
                      <a:pt x="128" y="17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38"/>
              <p:cNvSpPr>
                <a:spLocks/>
              </p:cNvSpPr>
              <p:nvPr/>
            </p:nvSpPr>
            <p:spPr bwMode="auto">
              <a:xfrm>
                <a:off x="2136776" y="1741488"/>
                <a:ext cx="63500" cy="1270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3" y="0"/>
                  </a:cxn>
                </a:cxnLst>
                <a:rect l="0" t="0" r="r" b="b"/>
                <a:pathLst>
                  <a:path w="43" h="9">
                    <a:moveTo>
                      <a:pt x="0" y="9"/>
                    </a:moveTo>
                    <a:cubicBezTo>
                      <a:pt x="14" y="6"/>
                      <a:pt x="29" y="3"/>
                      <a:pt x="43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39"/>
              <p:cNvSpPr>
                <a:spLocks/>
              </p:cNvSpPr>
              <p:nvPr/>
            </p:nvSpPr>
            <p:spPr bwMode="auto">
              <a:xfrm>
                <a:off x="1808163" y="1793875"/>
                <a:ext cx="212725" cy="141288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42" y="0"/>
                  </a:cxn>
                </a:cxnLst>
                <a:rect l="0" t="0" r="r" b="b"/>
                <a:pathLst>
                  <a:path w="142" h="94">
                    <a:moveTo>
                      <a:pt x="0" y="94"/>
                    </a:moveTo>
                    <a:cubicBezTo>
                      <a:pt x="41" y="55"/>
                      <a:pt x="89" y="23"/>
                      <a:pt x="142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40"/>
              <p:cNvSpPr>
                <a:spLocks/>
              </p:cNvSpPr>
              <p:nvPr/>
            </p:nvSpPr>
            <p:spPr bwMode="auto">
              <a:xfrm>
                <a:off x="2582863" y="1785938"/>
                <a:ext cx="4286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12"/>
                  </a:cxn>
                </a:cxnLst>
                <a:rect l="0" t="0" r="r" b="b"/>
                <a:pathLst>
                  <a:path w="28" h="12">
                    <a:moveTo>
                      <a:pt x="0" y="0"/>
                    </a:moveTo>
                    <a:cubicBezTo>
                      <a:pt x="9" y="4"/>
                      <a:pt x="19" y="8"/>
                      <a:pt x="28" y="12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1"/>
              <p:cNvSpPr>
                <a:spLocks/>
              </p:cNvSpPr>
              <p:nvPr/>
            </p:nvSpPr>
            <p:spPr bwMode="auto">
              <a:xfrm>
                <a:off x="2065338" y="1763713"/>
                <a:ext cx="22225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9" y="1"/>
                  </a:cxn>
                  <a:cxn ang="0">
                    <a:pos x="13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4" h="14">
                    <a:moveTo>
                      <a:pt x="1" y="5"/>
                    </a:moveTo>
                    <a:cubicBezTo>
                      <a:pt x="2" y="2"/>
                      <a:pt x="6" y="0"/>
                      <a:pt x="9" y="1"/>
                    </a:cubicBezTo>
                    <a:cubicBezTo>
                      <a:pt x="12" y="2"/>
                      <a:pt x="14" y="6"/>
                      <a:pt x="13" y="9"/>
                    </a:cubicBezTo>
                    <a:cubicBezTo>
                      <a:pt x="12" y="12"/>
                      <a:pt x="8" y="14"/>
                      <a:pt x="5" y="13"/>
                    </a:cubicBezTo>
                    <a:cubicBezTo>
                      <a:pt x="2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2"/>
              <p:cNvSpPr>
                <a:spLocks/>
              </p:cNvSpPr>
              <p:nvPr/>
            </p:nvSpPr>
            <p:spPr bwMode="auto">
              <a:xfrm>
                <a:off x="2662238" y="1817688"/>
                <a:ext cx="20638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9" y="1"/>
                  </a:cxn>
                  <a:cxn ang="0">
                    <a:pos x="13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4" h="14">
                    <a:moveTo>
                      <a:pt x="1" y="5"/>
                    </a:moveTo>
                    <a:cubicBezTo>
                      <a:pt x="2" y="2"/>
                      <a:pt x="6" y="0"/>
                      <a:pt x="9" y="1"/>
                    </a:cubicBezTo>
                    <a:cubicBezTo>
                      <a:pt x="12" y="2"/>
                      <a:pt x="14" y="6"/>
                      <a:pt x="13" y="9"/>
                    </a:cubicBezTo>
                    <a:cubicBezTo>
                      <a:pt x="12" y="12"/>
                      <a:pt x="8" y="14"/>
                      <a:pt x="5" y="13"/>
                    </a:cubicBezTo>
                    <a:cubicBezTo>
                      <a:pt x="2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5" name="Secondary lines B"/>
            <p:cNvGrpSpPr/>
            <p:nvPr/>
          </p:nvGrpSpPr>
          <p:grpSpPr>
            <a:xfrm>
              <a:off x="1975163" y="4310000"/>
              <a:ext cx="828311" cy="192403"/>
              <a:chOff x="2935288" y="2998788"/>
              <a:chExt cx="873125" cy="201613"/>
            </a:xfrm>
          </p:grpSpPr>
          <p:sp>
            <p:nvSpPr>
              <p:cNvPr id="36" name="Freeform 143"/>
              <p:cNvSpPr>
                <a:spLocks/>
              </p:cNvSpPr>
              <p:nvPr/>
            </p:nvSpPr>
            <p:spPr bwMode="auto">
              <a:xfrm>
                <a:off x="3436938" y="3173413"/>
                <a:ext cx="193675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29" y="0"/>
                  </a:cxn>
                </a:cxnLst>
                <a:rect l="0" t="0" r="r" b="b"/>
                <a:pathLst>
                  <a:path w="129" h="17">
                    <a:moveTo>
                      <a:pt x="0" y="17"/>
                    </a:moveTo>
                    <a:cubicBezTo>
                      <a:pt x="45" y="17"/>
                      <a:pt x="88" y="11"/>
                      <a:pt x="129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44"/>
              <p:cNvSpPr>
                <a:spLocks/>
              </p:cNvSpPr>
              <p:nvPr/>
            </p:nvSpPr>
            <p:spPr bwMode="auto">
              <a:xfrm>
                <a:off x="3263901" y="3178175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9"/>
                  </a:cxn>
                </a:cxnLst>
                <a:rect l="0" t="0" r="r" b="b"/>
                <a:pathLst>
                  <a:path w="43" h="9">
                    <a:moveTo>
                      <a:pt x="0" y="0"/>
                    </a:moveTo>
                    <a:cubicBezTo>
                      <a:pt x="14" y="3"/>
                      <a:pt x="28" y="6"/>
                      <a:pt x="43" y="9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45"/>
              <p:cNvSpPr>
                <a:spLocks/>
              </p:cNvSpPr>
              <p:nvPr/>
            </p:nvSpPr>
            <p:spPr bwMode="auto">
              <a:xfrm>
                <a:off x="2935288" y="2998788"/>
                <a:ext cx="212725" cy="141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94"/>
                  </a:cxn>
                </a:cxnLst>
                <a:rect l="0" t="0" r="r" b="b"/>
                <a:pathLst>
                  <a:path w="142" h="94">
                    <a:moveTo>
                      <a:pt x="0" y="0"/>
                    </a:moveTo>
                    <a:cubicBezTo>
                      <a:pt x="41" y="39"/>
                      <a:pt x="89" y="71"/>
                      <a:pt x="142" y="94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46"/>
              <p:cNvSpPr>
                <a:spLocks/>
              </p:cNvSpPr>
              <p:nvPr/>
            </p:nvSpPr>
            <p:spPr bwMode="auto">
              <a:xfrm>
                <a:off x="3709988" y="312896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0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9" y="8"/>
                      <a:pt x="18" y="4"/>
                      <a:pt x="27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47"/>
              <p:cNvSpPr>
                <a:spLocks/>
              </p:cNvSpPr>
              <p:nvPr/>
            </p:nvSpPr>
            <p:spPr bwMode="auto">
              <a:xfrm>
                <a:off x="3192463" y="3148013"/>
                <a:ext cx="20638" cy="222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" y="13"/>
                  </a:cxn>
                  <a:cxn ang="0">
                    <a:pos x="12" y="5"/>
                  </a:cxn>
                  <a:cxn ang="0">
                    <a:pos x="5" y="1"/>
                  </a:cxn>
                  <a:cxn ang="0">
                    <a:pos x="1" y="9"/>
                  </a:cxn>
                </a:cxnLst>
                <a:rect l="0" t="0" r="r" b="b"/>
                <a:pathLst>
                  <a:path w="13" h="14">
                    <a:moveTo>
                      <a:pt x="1" y="9"/>
                    </a:moveTo>
                    <a:cubicBezTo>
                      <a:pt x="2" y="12"/>
                      <a:pt x="5" y="14"/>
                      <a:pt x="9" y="13"/>
                    </a:cubicBezTo>
                    <a:cubicBezTo>
                      <a:pt x="12" y="12"/>
                      <a:pt x="13" y="8"/>
                      <a:pt x="12" y="5"/>
                    </a:cubicBezTo>
                    <a:cubicBezTo>
                      <a:pt x="11" y="2"/>
                      <a:pt x="8" y="0"/>
                      <a:pt x="5" y="1"/>
                    </a:cubicBezTo>
                    <a:cubicBezTo>
                      <a:pt x="2" y="2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48"/>
              <p:cNvSpPr>
                <a:spLocks/>
              </p:cNvSpPr>
              <p:nvPr/>
            </p:nvSpPr>
            <p:spPr bwMode="auto">
              <a:xfrm>
                <a:off x="3789363" y="3094038"/>
                <a:ext cx="19050" cy="222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" y="13"/>
                  </a:cxn>
                  <a:cxn ang="0">
                    <a:pos x="12" y="5"/>
                  </a:cxn>
                  <a:cxn ang="0">
                    <a:pos x="5" y="1"/>
                  </a:cxn>
                  <a:cxn ang="0">
                    <a:pos x="1" y="9"/>
                  </a:cxn>
                </a:cxnLst>
                <a:rect l="0" t="0" r="r" b="b"/>
                <a:pathLst>
                  <a:path w="13" h="14">
                    <a:moveTo>
                      <a:pt x="1" y="9"/>
                    </a:moveTo>
                    <a:cubicBezTo>
                      <a:pt x="2" y="12"/>
                      <a:pt x="5" y="14"/>
                      <a:pt x="9" y="13"/>
                    </a:cubicBezTo>
                    <a:cubicBezTo>
                      <a:pt x="12" y="12"/>
                      <a:pt x="13" y="8"/>
                      <a:pt x="12" y="5"/>
                    </a:cubicBezTo>
                    <a:cubicBezTo>
                      <a:pt x="11" y="2"/>
                      <a:pt x="8" y="0"/>
                      <a:pt x="5" y="1"/>
                    </a:cubicBezTo>
                    <a:cubicBezTo>
                      <a:pt x="2" y="2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" name="Secondary lines C"/>
            <p:cNvGrpSpPr/>
            <p:nvPr/>
          </p:nvGrpSpPr>
          <p:grpSpPr>
            <a:xfrm>
              <a:off x="3044437" y="3102563"/>
              <a:ext cx="828311" cy="192403"/>
              <a:chOff x="4062413" y="1733550"/>
              <a:chExt cx="873125" cy="201613"/>
            </a:xfrm>
          </p:grpSpPr>
          <p:sp>
            <p:nvSpPr>
              <p:cNvPr id="43" name="Freeform 149"/>
              <p:cNvSpPr>
                <a:spLocks/>
              </p:cNvSpPr>
              <p:nvPr/>
            </p:nvSpPr>
            <p:spPr bwMode="auto">
              <a:xfrm>
                <a:off x="4564063" y="1733550"/>
                <a:ext cx="192088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17"/>
                  </a:cxn>
                </a:cxnLst>
                <a:rect l="0" t="0" r="r" b="b"/>
                <a:pathLst>
                  <a:path w="128" h="17">
                    <a:moveTo>
                      <a:pt x="0" y="0"/>
                    </a:moveTo>
                    <a:cubicBezTo>
                      <a:pt x="44" y="0"/>
                      <a:pt x="87" y="6"/>
                      <a:pt x="128" y="17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50"/>
              <p:cNvSpPr>
                <a:spLocks/>
              </p:cNvSpPr>
              <p:nvPr/>
            </p:nvSpPr>
            <p:spPr bwMode="auto">
              <a:xfrm>
                <a:off x="4389438" y="1741488"/>
                <a:ext cx="65088" cy="1270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4" y="0"/>
                  </a:cxn>
                </a:cxnLst>
                <a:rect l="0" t="0" r="r" b="b"/>
                <a:pathLst>
                  <a:path w="44" h="9">
                    <a:moveTo>
                      <a:pt x="0" y="9"/>
                    </a:moveTo>
                    <a:cubicBezTo>
                      <a:pt x="15" y="6"/>
                      <a:pt x="29" y="3"/>
                      <a:pt x="44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auto">
              <a:xfrm>
                <a:off x="4062413" y="1793875"/>
                <a:ext cx="211138" cy="141288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41" y="0"/>
                  </a:cxn>
                </a:cxnLst>
                <a:rect l="0" t="0" r="r" b="b"/>
                <a:pathLst>
                  <a:path w="141" h="94">
                    <a:moveTo>
                      <a:pt x="0" y="94"/>
                    </a:moveTo>
                    <a:cubicBezTo>
                      <a:pt x="41" y="55"/>
                      <a:pt x="89" y="23"/>
                      <a:pt x="141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52"/>
              <p:cNvSpPr>
                <a:spLocks/>
              </p:cNvSpPr>
              <p:nvPr/>
            </p:nvSpPr>
            <p:spPr bwMode="auto">
              <a:xfrm>
                <a:off x="4835526" y="1785938"/>
                <a:ext cx="4286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12"/>
                  </a:cxn>
                </a:cxnLst>
                <a:rect l="0" t="0" r="r" b="b"/>
                <a:pathLst>
                  <a:path w="28" h="12">
                    <a:moveTo>
                      <a:pt x="0" y="0"/>
                    </a:moveTo>
                    <a:cubicBezTo>
                      <a:pt x="10" y="4"/>
                      <a:pt x="19" y="8"/>
                      <a:pt x="28" y="12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53"/>
              <p:cNvSpPr>
                <a:spLocks/>
              </p:cNvSpPr>
              <p:nvPr/>
            </p:nvSpPr>
            <p:spPr bwMode="auto">
              <a:xfrm>
                <a:off x="4319588" y="1763713"/>
                <a:ext cx="20638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8" y="1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2" y="2"/>
                      <a:pt x="5" y="0"/>
                      <a:pt x="8" y="1"/>
                    </a:cubicBezTo>
                    <a:cubicBezTo>
                      <a:pt x="11" y="2"/>
                      <a:pt x="13" y="6"/>
                      <a:pt x="12" y="9"/>
                    </a:cubicBezTo>
                    <a:cubicBezTo>
                      <a:pt x="11" y="12"/>
                      <a:pt x="8" y="14"/>
                      <a:pt x="5" y="13"/>
                    </a:cubicBezTo>
                    <a:cubicBezTo>
                      <a:pt x="1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54"/>
              <p:cNvSpPr>
                <a:spLocks/>
              </p:cNvSpPr>
              <p:nvPr/>
            </p:nvSpPr>
            <p:spPr bwMode="auto">
              <a:xfrm>
                <a:off x="4916488" y="1817688"/>
                <a:ext cx="19050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8" y="1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2" y="2"/>
                      <a:pt x="5" y="0"/>
                      <a:pt x="8" y="1"/>
                    </a:cubicBezTo>
                    <a:cubicBezTo>
                      <a:pt x="11" y="2"/>
                      <a:pt x="13" y="6"/>
                      <a:pt x="12" y="9"/>
                    </a:cubicBezTo>
                    <a:cubicBezTo>
                      <a:pt x="11" y="12"/>
                      <a:pt x="8" y="14"/>
                      <a:pt x="5" y="13"/>
                    </a:cubicBezTo>
                    <a:cubicBezTo>
                      <a:pt x="1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9" name="Secondary lines D"/>
            <p:cNvGrpSpPr/>
            <p:nvPr/>
          </p:nvGrpSpPr>
          <p:grpSpPr>
            <a:xfrm>
              <a:off x="4112205" y="4310000"/>
              <a:ext cx="829817" cy="192403"/>
              <a:chOff x="5187951" y="2998788"/>
              <a:chExt cx="874713" cy="201613"/>
            </a:xfrm>
          </p:grpSpPr>
          <p:sp>
            <p:nvSpPr>
              <p:cNvPr id="50" name="Freeform 155"/>
              <p:cNvSpPr>
                <a:spLocks/>
              </p:cNvSpPr>
              <p:nvPr/>
            </p:nvSpPr>
            <p:spPr bwMode="auto">
              <a:xfrm>
                <a:off x="5691188" y="3173413"/>
                <a:ext cx="192088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28" y="0"/>
                  </a:cxn>
                </a:cxnLst>
                <a:rect l="0" t="0" r="r" b="b"/>
                <a:pathLst>
                  <a:path w="128" h="17">
                    <a:moveTo>
                      <a:pt x="0" y="17"/>
                    </a:moveTo>
                    <a:cubicBezTo>
                      <a:pt x="44" y="17"/>
                      <a:pt x="87" y="11"/>
                      <a:pt x="128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56"/>
              <p:cNvSpPr>
                <a:spLocks/>
              </p:cNvSpPr>
              <p:nvPr/>
            </p:nvSpPr>
            <p:spPr bwMode="auto">
              <a:xfrm>
                <a:off x="5516563" y="3178175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9"/>
                  </a:cxn>
                </a:cxnLst>
                <a:rect l="0" t="0" r="r" b="b"/>
                <a:pathLst>
                  <a:path w="43" h="9">
                    <a:moveTo>
                      <a:pt x="0" y="0"/>
                    </a:moveTo>
                    <a:cubicBezTo>
                      <a:pt x="14" y="3"/>
                      <a:pt x="29" y="6"/>
                      <a:pt x="43" y="9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7"/>
              <p:cNvSpPr>
                <a:spLocks/>
              </p:cNvSpPr>
              <p:nvPr/>
            </p:nvSpPr>
            <p:spPr bwMode="auto">
              <a:xfrm>
                <a:off x="5187951" y="2998788"/>
                <a:ext cx="212725" cy="141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94"/>
                  </a:cxn>
                </a:cxnLst>
                <a:rect l="0" t="0" r="r" b="b"/>
                <a:pathLst>
                  <a:path w="142" h="94">
                    <a:moveTo>
                      <a:pt x="0" y="0"/>
                    </a:moveTo>
                    <a:cubicBezTo>
                      <a:pt x="41" y="39"/>
                      <a:pt x="89" y="71"/>
                      <a:pt x="142" y="94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58"/>
              <p:cNvSpPr>
                <a:spLocks/>
              </p:cNvSpPr>
              <p:nvPr/>
            </p:nvSpPr>
            <p:spPr bwMode="auto">
              <a:xfrm>
                <a:off x="5962651" y="3128963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8" y="0"/>
                  </a:cxn>
                </a:cxnLst>
                <a:rect l="0" t="0" r="r" b="b"/>
                <a:pathLst>
                  <a:path w="28" h="12">
                    <a:moveTo>
                      <a:pt x="0" y="12"/>
                    </a:moveTo>
                    <a:cubicBezTo>
                      <a:pt x="9" y="8"/>
                      <a:pt x="19" y="4"/>
                      <a:pt x="28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59"/>
              <p:cNvSpPr>
                <a:spLocks/>
              </p:cNvSpPr>
              <p:nvPr/>
            </p:nvSpPr>
            <p:spPr bwMode="auto">
              <a:xfrm>
                <a:off x="5445126" y="3148013"/>
                <a:ext cx="22225" cy="222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" y="13"/>
                  </a:cxn>
                  <a:cxn ang="0">
                    <a:pos x="13" y="5"/>
                  </a:cxn>
                  <a:cxn ang="0">
                    <a:pos x="5" y="1"/>
                  </a:cxn>
                  <a:cxn ang="0">
                    <a:pos x="1" y="9"/>
                  </a:cxn>
                </a:cxnLst>
                <a:rect l="0" t="0" r="r" b="b"/>
                <a:pathLst>
                  <a:path w="14" h="14">
                    <a:moveTo>
                      <a:pt x="1" y="9"/>
                    </a:moveTo>
                    <a:cubicBezTo>
                      <a:pt x="2" y="12"/>
                      <a:pt x="6" y="14"/>
                      <a:pt x="9" y="13"/>
                    </a:cubicBezTo>
                    <a:cubicBezTo>
                      <a:pt x="12" y="12"/>
                      <a:pt x="14" y="8"/>
                      <a:pt x="13" y="5"/>
                    </a:cubicBezTo>
                    <a:cubicBezTo>
                      <a:pt x="12" y="2"/>
                      <a:pt x="8" y="0"/>
                      <a:pt x="5" y="1"/>
                    </a:cubicBezTo>
                    <a:cubicBezTo>
                      <a:pt x="2" y="2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60"/>
              <p:cNvSpPr>
                <a:spLocks/>
              </p:cNvSpPr>
              <p:nvPr/>
            </p:nvSpPr>
            <p:spPr bwMode="auto">
              <a:xfrm>
                <a:off x="6042026" y="3094038"/>
                <a:ext cx="20638" cy="222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" y="13"/>
                  </a:cxn>
                  <a:cxn ang="0">
                    <a:pos x="13" y="5"/>
                  </a:cxn>
                  <a:cxn ang="0">
                    <a:pos x="5" y="1"/>
                  </a:cxn>
                  <a:cxn ang="0">
                    <a:pos x="1" y="9"/>
                  </a:cxn>
                </a:cxnLst>
                <a:rect l="0" t="0" r="r" b="b"/>
                <a:pathLst>
                  <a:path w="14" h="14">
                    <a:moveTo>
                      <a:pt x="1" y="9"/>
                    </a:moveTo>
                    <a:cubicBezTo>
                      <a:pt x="2" y="12"/>
                      <a:pt x="6" y="14"/>
                      <a:pt x="9" y="13"/>
                    </a:cubicBezTo>
                    <a:cubicBezTo>
                      <a:pt x="12" y="12"/>
                      <a:pt x="14" y="8"/>
                      <a:pt x="13" y="5"/>
                    </a:cubicBezTo>
                    <a:cubicBezTo>
                      <a:pt x="12" y="2"/>
                      <a:pt x="8" y="0"/>
                      <a:pt x="5" y="1"/>
                    </a:cubicBezTo>
                    <a:cubicBezTo>
                      <a:pt x="2" y="2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6" name="Secondary lines E"/>
            <p:cNvGrpSpPr/>
            <p:nvPr/>
          </p:nvGrpSpPr>
          <p:grpSpPr>
            <a:xfrm>
              <a:off x="5181479" y="3102563"/>
              <a:ext cx="828311" cy="192403"/>
              <a:chOff x="6315076" y="1733550"/>
              <a:chExt cx="873125" cy="201613"/>
            </a:xfrm>
          </p:grpSpPr>
          <p:sp>
            <p:nvSpPr>
              <p:cNvPr id="57" name="Freeform 161"/>
              <p:cNvSpPr>
                <a:spLocks/>
              </p:cNvSpPr>
              <p:nvPr/>
            </p:nvSpPr>
            <p:spPr bwMode="auto">
              <a:xfrm>
                <a:off x="6818313" y="1733550"/>
                <a:ext cx="192088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17"/>
                  </a:cxn>
                </a:cxnLst>
                <a:rect l="0" t="0" r="r" b="b"/>
                <a:pathLst>
                  <a:path w="128" h="17">
                    <a:moveTo>
                      <a:pt x="0" y="0"/>
                    </a:moveTo>
                    <a:cubicBezTo>
                      <a:pt x="44" y="0"/>
                      <a:pt x="87" y="6"/>
                      <a:pt x="128" y="17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62"/>
              <p:cNvSpPr>
                <a:spLocks/>
              </p:cNvSpPr>
              <p:nvPr/>
            </p:nvSpPr>
            <p:spPr bwMode="auto">
              <a:xfrm>
                <a:off x="6643688" y="1741488"/>
                <a:ext cx="63500" cy="1270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3" y="0"/>
                  </a:cxn>
                </a:cxnLst>
                <a:rect l="0" t="0" r="r" b="b"/>
                <a:pathLst>
                  <a:path w="43" h="9">
                    <a:moveTo>
                      <a:pt x="0" y="9"/>
                    </a:moveTo>
                    <a:cubicBezTo>
                      <a:pt x="14" y="6"/>
                      <a:pt x="28" y="3"/>
                      <a:pt x="43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163"/>
              <p:cNvSpPr>
                <a:spLocks/>
              </p:cNvSpPr>
              <p:nvPr/>
            </p:nvSpPr>
            <p:spPr bwMode="auto">
              <a:xfrm>
                <a:off x="6315076" y="1793875"/>
                <a:ext cx="212725" cy="141288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42" y="0"/>
                  </a:cxn>
                </a:cxnLst>
                <a:rect l="0" t="0" r="r" b="b"/>
                <a:pathLst>
                  <a:path w="142" h="94">
                    <a:moveTo>
                      <a:pt x="0" y="94"/>
                    </a:moveTo>
                    <a:cubicBezTo>
                      <a:pt x="41" y="55"/>
                      <a:pt x="89" y="23"/>
                      <a:pt x="142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164"/>
              <p:cNvSpPr>
                <a:spLocks/>
              </p:cNvSpPr>
              <p:nvPr/>
            </p:nvSpPr>
            <p:spPr bwMode="auto">
              <a:xfrm>
                <a:off x="7089776" y="1785938"/>
                <a:ext cx="41275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cubicBezTo>
                      <a:pt x="9" y="4"/>
                      <a:pt x="18" y="8"/>
                      <a:pt x="27" y="12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165"/>
              <p:cNvSpPr>
                <a:spLocks/>
              </p:cNvSpPr>
              <p:nvPr/>
            </p:nvSpPr>
            <p:spPr bwMode="auto">
              <a:xfrm>
                <a:off x="6572251" y="1763713"/>
                <a:ext cx="20638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9" y="1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3" y="6"/>
                      <a:pt x="12" y="9"/>
                    </a:cubicBezTo>
                    <a:cubicBezTo>
                      <a:pt x="11" y="12"/>
                      <a:pt x="8" y="14"/>
                      <a:pt x="5" y="13"/>
                    </a:cubicBezTo>
                    <a:cubicBezTo>
                      <a:pt x="2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66"/>
              <p:cNvSpPr>
                <a:spLocks/>
              </p:cNvSpPr>
              <p:nvPr/>
            </p:nvSpPr>
            <p:spPr bwMode="auto">
              <a:xfrm>
                <a:off x="7169151" y="1817688"/>
                <a:ext cx="19050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9" y="1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3" y="6"/>
                      <a:pt x="12" y="9"/>
                    </a:cubicBezTo>
                    <a:cubicBezTo>
                      <a:pt x="11" y="12"/>
                      <a:pt x="8" y="14"/>
                      <a:pt x="5" y="13"/>
                    </a:cubicBezTo>
                    <a:cubicBezTo>
                      <a:pt x="2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Shape E"/>
            <p:cNvGrpSpPr/>
            <p:nvPr/>
          </p:nvGrpSpPr>
          <p:grpSpPr>
            <a:xfrm>
              <a:off x="5169430" y="3173767"/>
              <a:ext cx="1227405" cy="1257431"/>
              <a:chOff x="6302376" y="1808163"/>
              <a:chExt cx="1293812" cy="1317625"/>
            </a:xfrm>
          </p:grpSpPr>
          <p:sp>
            <p:nvSpPr>
              <p:cNvPr id="70" name="Freeform 172"/>
              <p:cNvSpPr>
                <a:spLocks/>
              </p:cNvSpPr>
              <p:nvPr/>
            </p:nvSpPr>
            <p:spPr bwMode="auto">
              <a:xfrm>
                <a:off x="6335713" y="1808163"/>
                <a:ext cx="1260475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2" y="878"/>
                  </a:cxn>
                  <a:cxn ang="0">
                    <a:pos x="752" y="527"/>
                  </a:cxn>
                  <a:cxn ang="0">
                    <a:pos x="840" y="439"/>
                  </a:cxn>
                  <a:cxn ang="0">
                    <a:pos x="752" y="351"/>
                  </a:cxn>
                  <a:cxn ang="0">
                    <a:pos x="322" y="0"/>
                  </a:cxn>
                  <a:cxn ang="0">
                    <a:pos x="0" y="139"/>
                  </a:cxn>
                </a:cxnLst>
                <a:rect l="0" t="0" r="r" b="b"/>
                <a:pathLst>
                  <a:path w="840" h="878">
                    <a:moveTo>
                      <a:pt x="0" y="739"/>
                    </a:moveTo>
                    <a:cubicBezTo>
                      <a:pt x="81" y="825"/>
                      <a:pt x="195" y="878"/>
                      <a:pt x="322" y="878"/>
                    </a:cubicBezTo>
                    <a:cubicBezTo>
                      <a:pt x="534" y="878"/>
                      <a:pt x="711" y="727"/>
                      <a:pt x="752" y="527"/>
                    </a:cubicBezTo>
                    <a:cubicBezTo>
                      <a:pt x="840" y="439"/>
                      <a:pt x="840" y="439"/>
                      <a:pt x="840" y="439"/>
                    </a:cubicBezTo>
                    <a:cubicBezTo>
                      <a:pt x="752" y="351"/>
                      <a:pt x="752" y="351"/>
                      <a:pt x="752" y="351"/>
                    </a:cubicBezTo>
                    <a:cubicBezTo>
                      <a:pt x="711" y="151"/>
                      <a:pt x="534" y="0"/>
                      <a:pt x="322" y="0"/>
                    </a:cubicBezTo>
                    <a:cubicBezTo>
                      <a:pt x="195" y="0"/>
                      <a:pt x="81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Oval 173"/>
              <p:cNvSpPr>
                <a:spLocks noChangeArrowheads="1"/>
              </p:cNvSpPr>
              <p:nvPr/>
            </p:nvSpPr>
            <p:spPr bwMode="auto">
              <a:xfrm>
                <a:off x="6302376" y="1982788"/>
                <a:ext cx="66675" cy="66675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Oval 174"/>
              <p:cNvSpPr>
                <a:spLocks noChangeArrowheads="1"/>
              </p:cNvSpPr>
              <p:nvPr/>
            </p:nvSpPr>
            <p:spPr bwMode="auto">
              <a:xfrm>
                <a:off x="6302376" y="2884488"/>
                <a:ext cx="66675" cy="66675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75"/>
              <p:cNvSpPr>
                <a:spLocks/>
              </p:cNvSpPr>
              <p:nvPr/>
            </p:nvSpPr>
            <p:spPr bwMode="auto">
              <a:xfrm>
                <a:off x="6554788" y="1917700"/>
                <a:ext cx="527050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1" y="44"/>
                  </a:cxn>
                </a:cxnLst>
                <a:rect l="0" t="0" r="r" b="b"/>
                <a:pathLst>
                  <a:path w="351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39" y="0"/>
                      <a:pt x="299" y="16"/>
                      <a:pt x="351" y="44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176"/>
              <p:cNvSpPr>
                <a:spLocks noChangeArrowheads="1"/>
              </p:cNvSpPr>
              <p:nvPr/>
            </p:nvSpPr>
            <p:spPr bwMode="auto">
              <a:xfrm>
                <a:off x="7075488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177"/>
              <p:cNvSpPr>
                <a:spLocks/>
              </p:cNvSpPr>
              <p:nvPr/>
            </p:nvSpPr>
            <p:spPr bwMode="auto">
              <a:xfrm>
                <a:off x="6554788" y="2949575"/>
                <a:ext cx="527050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1" y="1"/>
                  </a:cxn>
                </a:cxnLst>
                <a:rect l="0" t="0" r="r" b="b"/>
                <a:pathLst>
                  <a:path w="351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39" y="45"/>
                      <a:pt x="299" y="29"/>
                      <a:pt x="351" y="1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Oval 178"/>
              <p:cNvSpPr>
                <a:spLocks noChangeArrowheads="1"/>
              </p:cNvSpPr>
              <p:nvPr/>
            </p:nvSpPr>
            <p:spPr bwMode="auto">
              <a:xfrm>
                <a:off x="7075488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7" name="Shape D"/>
            <p:cNvGrpSpPr/>
            <p:nvPr/>
          </p:nvGrpSpPr>
          <p:grpSpPr>
            <a:xfrm>
              <a:off x="4101662" y="3173767"/>
              <a:ext cx="1225901" cy="1257431"/>
              <a:chOff x="5176838" y="1808163"/>
              <a:chExt cx="1292226" cy="1317625"/>
            </a:xfrm>
          </p:grpSpPr>
          <p:sp>
            <p:nvSpPr>
              <p:cNvPr id="78" name="Freeform 179"/>
              <p:cNvSpPr>
                <a:spLocks/>
              </p:cNvSpPr>
              <p:nvPr/>
            </p:nvSpPr>
            <p:spPr bwMode="auto">
              <a:xfrm>
                <a:off x="5210176" y="1808163"/>
                <a:ext cx="1258888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1" y="878"/>
                  </a:cxn>
                  <a:cxn ang="0">
                    <a:pos x="751" y="527"/>
                  </a:cxn>
                  <a:cxn ang="0">
                    <a:pos x="839" y="439"/>
                  </a:cxn>
                  <a:cxn ang="0">
                    <a:pos x="751" y="351"/>
                  </a:cxn>
                  <a:cxn ang="0">
                    <a:pos x="321" y="0"/>
                  </a:cxn>
                  <a:cxn ang="0">
                    <a:pos x="0" y="139"/>
                  </a:cxn>
                </a:cxnLst>
                <a:rect l="0" t="0" r="r" b="b"/>
                <a:pathLst>
                  <a:path w="839" h="878">
                    <a:moveTo>
                      <a:pt x="0" y="739"/>
                    </a:moveTo>
                    <a:cubicBezTo>
                      <a:pt x="80" y="825"/>
                      <a:pt x="194" y="878"/>
                      <a:pt x="321" y="878"/>
                    </a:cubicBezTo>
                    <a:cubicBezTo>
                      <a:pt x="533" y="878"/>
                      <a:pt x="711" y="727"/>
                      <a:pt x="751" y="527"/>
                    </a:cubicBezTo>
                    <a:cubicBezTo>
                      <a:pt x="839" y="439"/>
                      <a:pt x="839" y="439"/>
                      <a:pt x="839" y="439"/>
                    </a:cubicBezTo>
                    <a:cubicBezTo>
                      <a:pt x="751" y="351"/>
                      <a:pt x="751" y="351"/>
                      <a:pt x="751" y="351"/>
                    </a:cubicBezTo>
                    <a:cubicBezTo>
                      <a:pt x="711" y="151"/>
                      <a:pt x="533" y="0"/>
                      <a:pt x="321" y="0"/>
                    </a:cubicBezTo>
                    <a:cubicBezTo>
                      <a:pt x="194" y="0"/>
                      <a:pt x="80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180"/>
              <p:cNvSpPr>
                <a:spLocks noChangeArrowheads="1"/>
              </p:cNvSpPr>
              <p:nvPr/>
            </p:nvSpPr>
            <p:spPr bwMode="auto">
              <a:xfrm>
                <a:off x="5176838" y="1982788"/>
                <a:ext cx="65088" cy="66675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181"/>
              <p:cNvSpPr>
                <a:spLocks noChangeArrowheads="1"/>
              </p:cNvSpPr>
              <p:nvPr/>
            </p:nvSpPr>
            <p:spPr bwMode="auto">
              <a:xfrm>
                <a:off x="5176838" y="2884488"/>
                <a:ext cx="65088" cy="66675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82"/>
              <p:cNvSpPr>
                <a:spLocks/>
              </p:cNvSpPr>
              <p:nvPr/>
            </p:nvSpPr>
            <p:spPr bwMode="auto">
              <a:xfrm>
                <a:off x="5427663" y="1917700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2" y="44"/>
                  </a:cxn>
                </a:cxnLst>
                <a:rect l="0" t="0" r="r" b="b"/>
                <a:pathLst>
                  <a:path w="352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40" y="0"/>
                      <a:pt x="300" y="16"/>
                      <a:pt x="352" y="44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Oval 183"/>
              <p:cNvSpPr>
                <a:spLocks noChangeArrowheads="1"/>
              </p:cNvSpPr>
              <p:nvPr/>
            </p:nvSpPr>
            <p:spPr bwMode="auto">
              <a:xfrm>
                <a:off x="5948363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84"/>
              <p:cNvSpPr>
                <a:spLocks/>
              </p:cNvSpPr>
              <p:nvPr/>
            </p:nvSpPr>
            <p:spPr bwMode="auto">
              <a:xfrm>
                <a:off x="5427663" y="2949575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2" y="1"/>
                  </a:cxn>
                </a:cxnLst>
                <a:rect l="0" t="0" r="r" b="b"/>
                <a:pathLst>
                  <a:path w="352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40" y="45"/>
                      <a:pt x="300" y="29"/>
                      <a:pt x="352" y="1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Oval 185"/>
              <p:cNvSpPr>
                <a:spLocks noChangeArrowheads="1"/>
              </p:cNvSpPr>
              <p:nvPr/>
            </p:nvSpPr>
            <p:spPr bwMode="auto">
              <a:xfrm>
                <a:off x="5948363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5" name="Shape C"/>
            <p:cNvGrpSpPr/>
            <p:nvPr/>
          </p:nvGrpSpPr>
          <p:grpSpPr>
            <a:xfrm>
              <a:off x="3032388" y="3173767"/>
              <a:ext cx="1227406" cy="1257431"/>
              <a:chOff x="4049713" y="1808163"/>
              <a:chExt cx="1293813" cy="1317625"/>
            </a:xfrm>
          </p:grpSpPr>
          <p:sp>
            <p:nvSpPr>
              <p:cNvPr id="86" name="Freeform 186"/>
              <p:cNvSpPr>
                <a:spLocks/>
              </p:cNvSpPr>
              <p:nvPr/>
            </p:nvSpPr>
            <p:spPr bwMode="auto">
              <a:xfrm>
                <a:off x="4083051" y="1808163"/>
                <a:ext cx="1260475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1" y="878"/>
                  </a:cxn>
                  <a:cxn ang="0">
                    <a:pos x="752" y="527"/>
                  </a:cxn>
                  <a:cxn ang="0">
                    <a:pos x="840" y="439"/>
                  </a:cxn>
                  <a:cxn ang="0">
                    <a:pos x="752" y="351"/>
                  </a:cxn>
                  <a:cxn ang="0">
                    <a:pos x="321" y="0"/>
                  </a:cxn>
                  <a:cxn ang="0">
                    <a:pos x="0" y="139"/>
                  </a:cxn>
                </a:cxnLst>
                <a:rect l="0" t="0" r="r" b="b"/>
                <a:pathLst>
                  <a:path w="840" h="878">
                    <a:moveTo>
                      <a:pt x="0" y="739"/>
                    </a:moveTo>
                    <a:cubicBezTo>
                      <a:pt x="80" y="825"/>
                      <a:pt x="194" y="878"/>
                      <a:pt x="321" y="878"/>
                    </a:cubicBezTo>
                    <a:cubicBezTo>
                      <a:pt x="534" y="878"/>
                      <a:pt x="711" y="727"/>
                      <a:pt x="752" y="527"/>
                    </a:cubicBezTo>
                    <a:cubicBezTo>
                      <a:pt x="840" y="439"/>
                      <a:pt x="840" y="439"/>
                      <a:pt x="840" y="439"/>
                    </a:cubicBezTo>
                    <a:cubicBezTo>
                      <a:pt x="752" y="351"/>
                      <a:pt x="752" y="351"/>
                      <a:pt x="752" y="351"/>
                    </a:cubicBezTo>
                    <a:cubicBezTo>
                      <a:pt x="711" y="151"/>
                      <a:pt x="534" y="0"/>
                      <a:pt x="321" y="0"/>
                    </a:cubicBezTo>
                    <a:cubicBezTo>
                      <a:pt x="194" y="0"/>
                      <a:pt x="80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Oval 187"/>
              <p:cNvSpPr>
                <a:spLocks noChangeArrowheads="1"/>
              </p:cNvSpPr>
              <p:nvPr/>
            </p:nvSpPr>
            <p:spPr bwMode="auto">
              <a:xfrm>
                <a:off x="4049713" y="1982788"/>
                <a:ext cx="66675" cy="66675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Oval 188"/>
              <p:cNvSpPr>
                <a:spLocks noChangeArrowheads="1"/>
              </p:cNvSpPr>
              <p:nvPr/>
            </p:nvSpPr>
            <p:spPr bwMode="auto">
              <a:xfrm>
                <a:off x="4049713" y="2884488"/>
                <a:ext cx="66675" cy="66675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189"/>
              <p:cNvSpPr>
                <a:spLocks/>
              </p:cNvSpPr>
              <p:nvPr/>
            </p:nvSpPr>
            <p:spPr bwMode="auto">
              <a:xfrm>
                <a:off x="4300538" y="1917700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2" y="44"/>
                  </a:cxn>
                </a:cxnLst>
                <a:rect l="0" t="0" r="r" b="b"/>
                <a:pathLst>
                  <a:path w="352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40" y="0"/>
                      <a:pt x="300" y="16"/>
                      <a:pt x="352" y="44"/>
                    </a:cubicBezTo>
                  </a:path>
                </a:pathLst>
              </a:cu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Oval 190"/>
              <p:cNvSpPr>
                <a:spLocks noChangeArrowheads="1"/>
              </p:cNvSpPr>
              <p:nvPr/>
            </p:nvSpPr>
            <p:spPr bwMode="auto">
              <a:xfrm>
                <a:off x="4822826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191"/>
              <p:cNvSpPr>
                <a:spLocks/>
              </p:cNvSpPr>
              <p:nvPr/>
            </p:nvSpPr>
            <p:spPr bwMode="auto">
              <a:xfrm>
                <a:off x="4300538" y="2949575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2" y="1"/>
                  </a:cxn>
                </a:cxnLst>
                <a:rect l="0" t="0" r="r" b="b"/>
                <a:pathLst>
                  <a:path w="352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40" y="45"/>
                      <a:pt x="300" y="29"/>
                      <a:pt x="352" y="1"/>
                    </a:cubicBezTo>
                  </a:path>
                </a:pathLst>
              </a:cu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Oval 192"/>
              <p:cNvSpPr>
                <a:spLocks noChangeArrowheads="1"/>
              </p:cNvSpPr>
              <p:nvPr/>
            </p:nvSpPr>
            <p:spPr bwMode="auto">
              <a:xfrm>
                <a:off x="4822826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3" name="Shape B"/>
            <p:cNvGrpSpPr/>
            <p:nvPr/>
          </p:nvGrpSpPr>
          <p:grpSpPr>
            <a:xfrm>
              <a:off x="1963115" y="3173767"/>
              <a:ext cx="1227406" cy="1257431"/>
              <a:chOff x="2922588" y="1808163"/>
              <a:chExt cx="1293813" cy="1317625"/>
            </a:xfrm>
          </p:grpSpPr>
          <p:sp>
            <p:nvSpPr>
              <p:cNvPr id="94" name="Freeform 193"/>
              <p:cNvSpPr>
                <a:spLocks/>
              </p:cNvSpPr>
              <p:nvPr/>
            </p:nvSpPr>
            <p:spPr bwMode="auto">
              <a:xfrm>
                <a:off x="2955926" y="1808163"/>
                <a:ext cx="1260475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2" y="878"/>
                  </a:cxn>
                  <a:cxn ang="0">
                    <a:pos x="752" y="527"/>
                  </a:cxn>
                  <a:cxn ang="0">
                    <a:pos x="840" y="439"/>
                  </a:cxn>
                  <a:cxn ang="0">
                    <a:pos x="752" y="351"/>
                  </a:cxn>
                  <a:cxn ang="0">
                    <a:pos x="322" y="0"/>
                  </a:cxn>
                  <a:cxn ang="0">
                    <a:pos x="0" y="139"/>
                  </a:cxn>
                </a:cxnLst>
                <a:rect l="0" t="0" r="r" b="b"/>
                <a:pathLst>
                  <a:path w="840" h="878">
                    <a:moveTo>
                      <a:pt x="0" y="739"/>
                    </a:moveTo>
                    <a:cubicBezTo>
                      <a:pt x="80" y="825"/>
                      <a:pt x="195" y="878"/>
                      <a:pt x="322" y="878"/>
                    </a:cubicBezTo>
                    <a:cubicBezTo>
                      <a:pt x="534" y="878"/>
                      <a:pt x="711" y="727"/>
                      <a:pt x="752" y="527"/>
                    </a:cubicBezTo>
                    <a:cubicBezTo>
                      <a:pt x="840" y="439"/>
                      <a:pt x="840" y="439"/>
                      <a:pt x="840" y="439"/>
                    </a:cubicBezTo>
                    <a:cubicBezTo>
                      <a:pt x="752" y="351"/>
                      <a:pt x="752" y="351"/>
                      <a:pt x="752" y="351"/>
                    </a:cubicBezTo>
                    <a:cubicBezTo>
                      <a:pt x="711" y="151"/>
                      <a:pt x="534" y="0"/>
                      <a:pt x="322" y="0"/>
                    </a:cubicBezTo>
                    <a:cubicBezTo>
                      <a:pt x="195" y="0"/>
                      <a:pt x="80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194"/>
              <p:cNvSpPr>
                <a:spLocks noChangeArrowheads="1"/>
              </p:cNvSpPr>
              <p:nvPr/>
            </p:nvSpPr>
            <p:spPr bwMode="auto">
              <a:xfrm>
                <a:off x="2922588" y="1982788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Oval 195"/>
              <p:cNvSpPr>
                <a:spLocks noChangeArrowheads="1"/>
              </p:cNvSpPr>
              <p:nvPr/>
            </p:nvSpPr>
            <p:spPr bwMode="auto">
              <a:xfrm>
                <a:off x="2922588" y="2884488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196"/>
              <p:cNvSpPr>
                <a:spLocks/>
              </p:cNvSpPr>
              <p:nvPr/>
            </p:nvSpPr>
            <p:spPr bwMode="auto">
              <a:xfrm>
                <a:off x="3175001" y="1917700"/>
                <a:ext cx="527050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1" y="44"/>
                  </a:cxn>
                </a:cxnLst>
                <a:rect l="0" t="0" r="r" b="b"/>
                <a:pathLst>
                  <a:path w="351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39" y="0"/>
                      <a:pt x="299" y="16"/>
                      <a:pt x="351" y="44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Oval 197"/>
              <p:cNvSpPr>
                <a:spLocks noChangeArrowheads="1"/>
              </p:cNvSpPr>
              <p:nvPr/>
            </p:nvSpPr>
            <p:spPr bwMode="auto">
              <a:xfrm>
                <a:off x="3695701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98"/>
              <p:cNvSpPr>
                <a:spLocks/>
              </p:cNvSpPr>
              <p:nvPr/>
            </p:nvSpPr>
            <p:spPr bwMode="auto">
              <a:xfrm>
                <a:off x="3175001" y="2949575"/>
                <a:ext cx="527050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1" y="1"/>
                  </a:cxn>
                </a:cxnLst>
                <a:rect l="0" t="0" r="r" b="b"/>
                <a:pathLst>
                  <a:path w="351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39" y="45"/>
                      <a:pt x="299" y="29"/>
                      <a:pt x="351" y="1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Oval 199"/>
              <p:cNvSpPr>
                <a:spLocks noChangeArrowheads="1"/>
              </p:cNvSpPr>
              <p:nvPr/>
            </p:nvSpPr>
            <p:spPr bwMode="auto">
              <a:xfrm>
                <a:off x="3695701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Shape A"/>
            <p:cNvGrpSpPr/>
            <p:nvPr/>
          </p:nvGrpSpPr>
          <p:grpSpPr>
            <a:xfrm>
              <a:off x="895347" y="3173767"/>
              <a:ext cx="1225900" cy="1257431"/>
              <a:chOff x="1797051" y="1808163"/>
              <a:chExt cx="1292225" cy="1317625"/>
            </a:xfrm>
          </p:grpSpPr>
          <p:sp>
            <p:nvSpPr>
              <p:cNvPr id="102" name="Freeform 200"/>
              <p:cNvSpPr>
                <a:spLocks/>
              </p:cNvSpPr>
              <p:nvPr/>
            </p:nvSpPr>
            <p:spPr bwMode="auto">
              <a:xfrm>
                <a:off x="1830388" y="1808163"/>
                <a:ext cx="1258888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1" y="878"/>
                  </a:cxn>
                  <a:cxn ang="0">
                    <a:pos x="751" y="527"/>
                  </a:cxn>
                  <a:cxn ang="0">
                    <a:pos x="839" y="439"/>
                  </a:cxn>
                  <a:cxn ang="0">
                    <a:pos x="751" y="351"/>
                  </a:cxn>
                  <a:cxn ang="0">
                    <a:pos x="321" y="0"/>
                  </a:cxn>
                  <a:cxn ang="0">
                    <a:pos x="0" y="139"/>
                  </a:cxn>
                </a:cxnLst>
                <a:rect l="0" t="0" r="r" b="b"/>
                <a:pathLst>
                  <a:path w="839" h="878">
                    <a:moveTo>
                      <a:pt x="0" y="739"/>
                    </a:moveTo>
                    <a:cubicBezTo>
                      <a:pt x="80" y="825"/>
                      <a:pt x="194" y="878"/>
                      <a:pt x="321" y="878"/>
                    </a:cubicBezTo>
                    <a:cubicBezTo>
                      <a:pt x="533" y="878"/>
                      <a:pt x="711" y="727"/>
                      <a:pt x="751" y="527"/>
                    </a:cubicBezTo>
                    <a:cubicBezTo>
                      <a:pt x="839" y="439"/>
                      <a:pt x="839" y="439"/>
                      <a:pt x="839" y="439"/>
                    </a:cubicBezTo>
                    <a:cubicBezTo>
                      <a:pt x="751" y="351"/>
                      <a:pt x="751" y="351"/>
                      <a:pt x="751" y="351"/>
                    </a:cubicBezTo>
                    <a:cubicBezTo>
                      <a:pt x="711" y="151"/>
                      <a:pt x="533" y="0"/>
                      <a:pt x="321" y="0"/>
                    </a:cubicBezTo>
                    <a:cubicBezTo>
                      <a:pt x="194" y="0"/>
                      <a:pt x="80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201"/>
              <p:cNvSpPr>
                <a:spLocks noChangeArrowheads="1"/>
              </p:cNvSpPr>
              <p:nvPr/>
            </p:nvSpPr>
            <p:spPr bwMode="auto">
              <a:xfrm>
                <a:off x="1797051" y="1982788"/>
                <a:ext cx="65088" cy="666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202"/>
              <p:cNvSpPr>
                <a:spLocks noChangeArrowheads="1"/>
              </p:cNvSpPr>
              <p:nvPr/>
            </p:nvSpPr>
            <p:spPr bwMode="auto">
              <a:xfrm>
                <a:off x="1797051" y="2884488"/>
                <a:ext cx="65088" cy="666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03"/>
              <p:cNvSpPr>
                <a:spLocks/>
              </p:cNvSpPr>
              <p:nvPr/>
            </p:nvSpPr>
            <p:spPr bwMode="auto">
              <a:xfrm>
                <a:off x="2047876" y="1917700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2" y="44"/>
                  </a:cxn>
                </a:cxnLst>
                <a:rect l="0" t="0" r="r" b="b"/>
                <a:pathLst>
                  <a:path w="352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40" y="0"/>
                      <a:pt x="300" y="16"/>
                      <a:pt x="352" y="44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Oval 204"/>
              <p:cNvSpPr>
                <a:spLocks noChangeArrowheads="1"/>
              </p:cNvSpPr>
              <p:nvPr/>
            </p:nvSpPr>
            <p:spPr bwMode="auto">
              <a:xfrm>
                <a:off x="2568576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05"/>
              <p:cNvSpPr>
                <a:spLocks/>
              </p:cNvSpPr>
              <p:nvPr/>
            </p:nvSpPr>
            <p:spPr bwMode="auto">
              <a:xfrm>
                <a:off x="2047876" y="2949575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2" y="1"/>
                  </a:cxn>
                </a:cxnLst>
                <a:rect l="0" t="0" r="r" b="b"/>
                <a:pathLst>
                  <a:path w="352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40" y="45"/>
                      <a:pt x="300" y="29"/>
                      <a:pt x="352" y="1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Oval 206"/>
              <p:cNvSpPr>
                <a:spLocks noChangeArrowheads="1"/>
              </p:cNvSpPr>
              <p:nvPr/>
            </p:nvSpPr>
            <p:spPr bwMode="auto">
              <a:xfrm>
                <a:off x="2568576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Circle pointer E"/>
            <p:cNvGrpSpPr/>
            <p:nvPr/>
          </p:nvGrpSpPr>
          <p:grpSpPr>
            <a:xfrm>
              <a:off x="5576056" y="2758663"/>
              <a:ext cx="167169" cy="169677"/>
              <a:chOff x="6731001" y="1373188"/>
              <a:chExt cx="176213" cy="177800"/>
            </a:xfrm>
          </p:grpSpPr>
          <p:sp>
            <p:nvSpPr>
              <p:cNvPr id="110" name="Oval 209"/>
              <p:cNvSpPr>
                <a:spLocks noChangeArrowheads="1"/>
              </p:cNvSpPr>
              <p:nvPr/>
            </p:nvSpPr>
            <p:spPr bwMode="auto">
              <a:xfrm>
                <a:off x="6786563" y="1430338"/>
                <a:ext cx="61913" cy="63500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Oval 212"/>
              <p:cNvSpPr>
                <a:spLocks noChangeArrowheads="1"/>
              </p:cNvSpPr>
              <p:nvPr/>
            </p:nvSpPr>
            <p:spPr bwMode="auto">
              <a:xfrm>
                <a:off x="6731001" y="1373188"/>
                <a:ext cx="176213" cy="177800"/>
              </a:xfrm>
              <a:prstGeom prst="ellipse">
                <a:avLst/>
              </a:pr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2" name="Circe pointer D"/>
            <p:cNvGrpSpPr/>
            <p:nvPr/>
          </p:nvGrpSpPr>
          <p:grpSpPr>
            <a:xfrm>
              <a:off x="4506782" y="4676624"/>
              <a:ext cx="167169" cy="169677"/>
              <a:chOff x="5603876" y="3382963"/>
              <a:chExt cx="176213" cy="177800"/>
            </a:xfrm>
          </p:grpSpPr>
          <p:sp>
            <p:nvSpPr>
              <p:cNvPr id="113" name="Oval 211"/>
              <p:cNvSpPr>
                <a:spLocks noChangeArrowheads="1"/>
              </p:cNvSpPr>
              <p:nvPr/>
            </p:nvSpPr>
            <p:spPr bwMode="auto">
              <a:xfrm>
                <a:off x="5661026" y="3440113"/>
                <a:ext cx="60325" cy="63500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Oval 213"/>
              <p:cNvSpPr>
                <a:spLocks noChangeArrowheads="1"/>
              </p:cNvSpPr>
              <p:nvPr/>
            </p:nvSpPr>
            <p:spPr bwMode="auto">
              <a:xfrm>
                <a:off x="5603876" y="3382963"/>
                <a:ext cx="176213" cy="177800"/>
              </a:xfrm>
              <a:prstGeom prst="ellipse">
                <a:avLst/>
              </a:pr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5" name="Circle pointer C"/>
            <p:cNvGrpSpPr/>
            <p:nvPr/>
          </p:nvGrpSpPr>
          <p:grpSpPr>
            <a:xfrm>
              <a:off x="3437508" y="2758663"/>
              <a:ext cx="167169" cy="169677"/>
              <a:chOff x="4476751" y="1373188"/>
              <a:chExt cx="176213" cy="177800"/>
            </a:xfrm>
          </p:grpSpPr>
          <p:sp>
            <p:nvSpPr>
              <p:cNvPr id="116" name="Oval 208"/>
              <p:cNvSpPr>
                <a:spLocks noChangeArrowheads="1"/>
              </p:cNvSpPr>
              <p:nvPr/>
            </p:nvSpPr>
            <p:spPr bwMode="auto">
              <a:xfrm>
                <a:off x="4533901" y="1430338"/>
                <a:ext cx="61913" cy="63500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Oval 214"/>
              <p:cNvSpPr>
                <a:spLocks noChangeArrowheads="1"/>
              </p:cNvSpPr>
              <p:nvPr/>
            </p:nvSpPr>
            <p:spPr bwMode="auto">
              <a:xfrm>
                <a:off x="4476751" y="1373188"/>
                <a:ext cx="176213" cy="177800"/>
              </a:xfrm>
              <a:prstGeom prst="ellipse">
                <a:avLst/>
              </a:pr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8" name="Circle pointer B"/>
            <p:cNvGrpSpPr/>
            <p:nvPr/>
          </p:nvGrpSpPr>
          <p:grpSpPr>
            <a:xfrm>
              <a:off x="2368234" y="4676624"/>
              <a:ext cx="168674" cy="169677"/>
              <a:chOff x="3349626" y="3382963"/>
              <a:chExt cx="177800" cy="177800"/>
            </a:xfrm>
          </p:grpSpPr>
          <p:sp>
            <p:nvSpPr>
              <p:cNvPr id="119" name="Oval 210"/>
              <p:cNvSpPr>
                <a:spLocks noChangeArrowheads="1"/>
              </p:cNvSpPr>
              <p:nvPr/>
            </p:nvSpPr>
            <p:spPr bwMode="auto">
              <a:xfrm>
                <a:off x="3406776" y="3440113"/>
                <a:ext cx="61913" cy="63500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Oval 215"/>
              <p:cNvSpPr>
                <a:spLocks noChangeArrowheads="1"/>
              </p:cNvSpPr>
              <p:nvPr/>
            </p:nvSpPr>
            <p:spPr bwMode="auto">
              <a:xfrm>
                <a:off x="3349626" y="3382963"/>
                <a:ext cx="177800" cy="177800"/>
              </a:xfrm>
              <a:prstGeom prst="ellipse">
                <a:avLst/>
              </a:pr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1" name="Circle pointer A"/>
            <p:cNvGrpSpPr/>
            <p:nvPr/>
          </p:nvGrpSpPr>
          <p:grpSpPr>
            <a:xfrm>
              <a:off x="1318603" y="2745817"/>
              <a:ext cx="167169" cy="169677"/>
              <a:chOff x="2158597" y="1373188"/>
              <a:chExt cx="176213" cy="177800"/>
            </a:xfrm>
          </p:grpSpPr>
          <p:sp>
            <p:nvSpPr>
              <p:cNvPr id="122" name="Oval 207"/>
              <p:cNvSpPr>
                <a:spLocks noChangeArrowheads="1"/>
              </p:cNvSpPr>
              <p:nvPr/>
            </p:nvSpPr>
            <p:spPr bwMode="auto">
              <a:xfrm>
                <a:off x="2216540" y="1430338"/>
                <a:ext cx="60325" cy="63500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Oval 216"/>
              <p:cNvSpPr>
                <a:spLocks noChangeArrowheads="1"/>
              </p:cNvSpPr>
              <p:nvPr/>
            </p:nvSpPr>
            <p:spPr bwMode="auto">
              <a:xfrm>
                <a:off x="2158597" y="1373188"/>
                <a:ext cx="176213" cy="177800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2" name="Secondary lines F"/>
            <p:cNvGrpSpPr/>
            <p:nvPr/>
          </p:nvGrpSpPr>
          <p:grpSpPr>
            <a:xfrm>
              <a:off x="6270671" y="4310000"/>
              <a:ext cx="829817" cy="192403"/>
              <a:chOff x="5187951" y="2998788"/>
              <a:chExt cx="874713" cy="201613"/>
            </a:xfrm>
          </p:grpSpPr>
          <p:sp>
            <p:nvSpPr>
              <p:cNvPr id="173" name="Freeform 155"/>
              <p:cNvSpPr>
                <a:spLocks/>
              </p:cNvSpPr>
              <p:nvPr/>
            </p:nvSpPr>
            <p:spPr bwMode="auto">
              <a:xfrm>
                <a:off x="5691188" y="3173413"/>
                <a:ext cx="192088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28" y="0"/>
                  </a:cxn>
                </a:cxnLst>
                <a:rect l="0" t="0" r="r" b="b"/>
                <a:pathLst>
                  <a:path w="128" h="17">
                    <a:moveTo>
                      <a:pt x="0" y="17"/>
                    </a:moveTo>
                    <a:cubicBezTo>
                      <a:pt x="44" y="17"/>
                      <a:pt x="87" y="11"/>
                      <a:pt x="128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56"/>
              <p:cNvSpPr>
                <a:spLocks/>
              </p:cNvSpPr>
              <p:nvPr/>
            </p:nvSpPr>
            <p:spPr bwMode="auto">
              <a:xfrm>
                <a:off x="5516563" y="3178175"/>
                <a:ext cx="63500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9"/>
                  </a:cxn>
                </a:cxnLst>
                <a:rect l="0" t="0" r="r" b="b"/>
                <a:pathLst>
                  <a:path w="43" h="9">
                    <a:moveTo>
                      <a:pt x="0" y="0"/>
                    </a:moveTo>
                    <a:cubicBezTo>
                      <a:pt x="14" y="3"/>
                      <a:pt x="29" y="6"/>
                      <a:pt x="43" y="9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57"/>
              <p:cNvSpPr>
                <a:spLocks/>
              </p:cNvSpPr>
              <p:nvPr/>
            </p:nvSpPr>
            <p:spPr bwMode="auto">
              <a:xfrm>
                <a:off x="5187951" y="2998788"/>
                <a:ext cx="212725" cy="141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94"/>
                  </a:cxn>
                </a:cxnLst>
                <a:rect l="0" t="0" r="r" b="b"/>
                <a:pathLst>
                  <a:path w="142" h="94">
                    <a:moveTo>
                      <a:pt x="0" y="0"/>
                    </a:moveTo>
                    <a:cubicBezTo>
                      <a:pt x="41" y="39"/>
                      <a:pt x="89" y="71"/>
                      <a:pt x="142" y="94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158"/>
              <p:cNvSpPr>
                <a:spLocks/>
              </p:cNvSpPr>
              <p:nvPr/>
            </p:nvSpPr>
            <p:spPr bwMode="auto">
              <a:xfrm>
                <a:off x="5962651" y="3128963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8" y="0"/>
                  </a:cxn>
                </a:cxnLst>
                <a:rect l="0" t="0" r="r" b="b"/>
                <a:pathLst>
                  <a:path w="28" h="12">
                    <a:moveTo>
                      <a:pt x="0" y="12"/>
                    </a:moveTo>
                    <a:cubicBezTo>
                      <a:pt x="9" y="8"/>
                      <a:pt x="19" y="4"/>
                      <a:pt x="28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159"/>
              <p:cNvSpPr>
                <a:spLocks/>
              </p:cNvSpPr>
              <p:nvPr/>
            </p:nvSpPr>
            <p:spPr bwMode="auto">
              <a:xfrm>
                <a:off x="5445126" y="3148013"/>
                <a:ext cx="22225" cy="222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" y="13"/>
                  </a:cxn>
                  <a:cxn ang="0">
                    <a:pos x="13" y="5"/>
                  </a:cxn>
                  <a:cxn ang="0">
                    <a:pos x="5" y="1"/>
                  </a:cxn>
                  <a:cxn ang="0">
                    <a:pos x="1" y="9"/>
                  </a:cxn>
                </a:cxnLst>
                <a:rect l="0" t="0" r="r" b="b"/>
                <a:pathLst>
                  <a:path w="14" h="14">
                    <a:moveTo>
                      <a:pt x="1" y="9"/>
                    </a:moveTo>
                    <a:cubicBezTo>
                      <a:pt x="2" y="12"/>
                      <a:pt x="6" y="14"/>
                      <a:pt x="9" y="13"/>
                    </a:cubicBezTo>
                    <a:cubicBezTo>
                      <a:pt x="12" y="12"/>
                      <a:pt x="14" y="8"/>
                      <a:pt x="13" y="5"/>
                    </a:cubicBezTo>
                    <a:cubicBezTo>
                      <a:pt x="12" y="2"/>
                      <a:pt x="8" y="0"/>
                      <a:pt x="5" y="1"/>
                    </a:cubicBezTo>
                    <a:cubicBezTo>
                      <a:pt x="2" y="2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160"/>
              <p:cNvSpPr>
                <a:spLocks/>
              </p:cNvSpPr>
              <p:nvPr/>
            </p:nvSpPr>
            <p:spPr bwMode="auto">
              <a:xfrm>
                <a:off x="6042026" y="3094038"/>
                <a:ext cx="20638" cy="222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9" y="13"/>
                  </a:cxn>
                  <a:cxn ang="0">
                    <a:pos x="13" y="5"/>
                  </a:cxn>
                  <a:cxn ang="0">
                    <a:pos x="5" y="1"/>
                  </a:cxn>
                  <a:cxn ang="0">
                    <a:pos x="1" y="9"/>
                  </a:cxn>
                </a:cxnLst>
                <a:rect l="0" t="0" r="r" b="b"/>
                <a:pathLst>
                  <a:path w="14" h="14">
                    <a:moveTo>
                      <a:pt x="1" y="9"/>
                    </a:moveTo>
                    <a:cubicBezTo>
                      <a:pt x="2" y="12"/>
                      <a:pt x="6" y="14"/>
                      <a:pt x="9" y="13"/>
                    </a:cubicBezTo>
                    <a:cubicBezTo>
                      <a:pt x="12" y="12"/>
                      <a:pt x="14" y="8"/>
                      <a:pt x="13" y="5"/>
                    </a:cubicBezTo>
                    <a:cubicBezTo>
                      <a:pt x="12" y="2"/>
                      <a:pt x="8" y="0"/>
                      <a:pt x="5" y="1"/>
                    </a:cubicBezTo>
                    <a:cubicBezTo>
                      <a:pt x="2" y="2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9" name="Shape F"/>
            <p:cNvGrpSpPr/>
            <p:nvPr/>
          </p:nvGrpSpPr>
          <p:grpSpPr>
            <a:xfrm>
              <a:off x="6260128" y="3173767"/>
              <a:ext cx="1225901" cy="1257431"/>
              <a:chOff x="5176838" y="1808163"/>
              <a:chExt cx="1292226" cy="1317625"/>
            </a:xfrm>
          </p:grpSpPr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5210176" y="1808163"/>
                <a:ext cx="1258888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1" y="878"/>
                  </a:cxn>
                  <a:cxn ang="0">
                    <a:pos x="751" y="527"/>
                  </a:cxn>
                  <a:cxn ang="0">
                    <a:pos x="839" y="439"/>
                  </a:cxn>
                  <a:cxn ang="0">
                    <a:pos x="751" y="351"/>
                  </a:cxn>
                  <a:cxn ang="0">
                    <a:pos x="321" y="0"/>
                  </a:cxn>
                  <a:cxn ang="0">
                    <a:pos x="0" y="139"/>
                  </a:cxn>
                </a:cxnLst>
                <a:rect l="0" t="0" r="r" b="b"/>
                <a:pathLst>
                  <a:path w="839" h="878">
                    <a:moveTo>
                      <a:pt x="0" y="739"/>
                    </a:moveTo>
                    <a:cubicBezTo>
                      <a:pt x="80" y="825"/>
                      <a:pt x="194" y="878"/>
                      <a:pt x="321" y="878"/>
                    </a:cubicBezTo>
                    <a:cubicBezTo>
                      <a:pt x="533" y="878"/>
                      <a:pt x="711" y="727"/>
                      <a:pt x="751" y="527"/>
                    </a:cubicBezTo>
                    <a:cubicBezTo>
                      <a:pt x="839" y="439"/>
                      <a:pt x="839" y="439"/>
                      <a:pt x="839" y="439"/>
                    </a:cubicBezTo>
                    <a:cubicBezTo>
                      <a:pt x="751" y="351"/>
                      <a:pt x="751" y="351"/>
                      <a:pt x="751" y="351"/>
                    </a:cubicBezTo>
                    <a:cubicBezTo>
                      <a:pt x="711" y="151"/>
                      <a:pt x="533" y="0"/>
                      <a:pt x="321" y="0"/>
                    </a:cubicBezTo>
                    <a:cubicBezTo>
                      <a:pt x="194" y="0"/>
                      <a:pt x="80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5176838" y="1982788"/>
                <a:ext cx="65088" cy="66675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5176838" y="2884488"/>
                <a:ext cx="65088" cy="66675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5427663" y="1917700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2" y="44"/>
                  </a:cxn>
                </a:cxnLst>
                <a:rect l="0" t="0" r="r" b="b"/>
                <a:pathLst>
                  <a:path w="352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40" y="0"/>
                      <a:pt x="300" y="16"/>
                      <a:pt x="352" y="44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Oval 183"/>
              <p:cNvSpPr>
                <a:spLocks noChangeArrowheads="1"/>
              </p:cNvSpPr>
              <p:nvPr/>
            </p:nvSpPr>
            <p:spPr bwMode="auto">
              <a:xfrm>
                <a:off x="5948363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5427663" y="2949575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2" y="1"/>
                  </a:cxn>
                </a:cxnLst>
                <a:rect l="0" t="0" r="r" b="b"/>
                <a:pathLst>
                  <a:path w="352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40" y="45"/>
                      <a:pt x="300" y="29"/>
                      <a:pt x="352" y="1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Oval 185"/>
              <p:cNvSpPr>
                <a:spLocks noChangeArrowheads="1"/>
              </p:cNvSpPr>
              <p:nvPr/>
            </p:nvSpPr>
            <p:spPr bwMode="auto">
              <a:xfrm>
                <a:off x="5948363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7" name="Circe pointer F"/>
            <p:cNvGrpSpPr/>
            <p:nvPr/>
          </p:nvGrpSpPr>
          <p:grpSpPr>
            <a:xfrm>
              <a:off x="6665248" y="4676624"/>
              <a:ext cx="167169" cy="169677"/>
              <a:chOff x="5603876" y="3382963"/>
              <a:chExt cx="176213" cy="177800"/>
            </a:xfrm>
          </p:grpSpPr>
          <p:sp>
            <p:nvSpPr>
              <p:cNvPr id="188" name="Oval 211"/>
              <p:cNvSpPr>
                <a:spLocks noChangeArrowheads="1"/>
              </p:cNvSpPr>
              <p:nvPr/>
            </p:nvSpPr>
            <p:spPr bwMode="auto">
              <a:xfrm>
                <a:off x="5661026" y="3440113"/>
                <a:ext cx="60325" cy="63500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Oval 213"/>
              <p:cNvSpPr>
                <a:spLocks noChangeArrowheads="1"/>
              </p:cNvSpPr>
              <p:nvPr/>
            </p:nvSpPr>
            <p:spPr bwMode="auto">
              <a:xfrm>
                <a:off x="5603876" y="3382963"/>
                <a:ext cx="176213" cy="177800"/>
              </a:xfrm>
              <a:prstGeom prst="ellipse">
                <a:avLst/>
              </a:pr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2" name="File transfer"/>
            <p:cNvGrpSpPr/>
            <p:nvPr/>
          </p:nvGrpSpPr>
          <p:grpSpPr>
            <a:xfrm>
              <a:off x="6567553" y="3595961"/>
              <a:ext cx="379090" cy="381345"/>
              <a:chOff x="5648326" y="1141413"/>
              <a:chExt cx="354012" cy="352425"/>
            </a:xfrm>
          </p:grpSpPr>
          <p:sp>
            <p:nvSpPr>
              <p:cNvPr id="203" name="Rectangle 277"/>
              <p:cNvSpPr>
                <a:spLocks noChangeArrowheads="1"/>
              </p:cNvSpPr>
              <p:nvPr/>
            </p:nvSpPr>
            <p:spPr bwMode="auto">
              <a:xfrm>
                <a:off x="5976938" y="1323975"/>
                <a:ext cx="20638" cy="1651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278"/>
              <p:cNvSpPr>
                <a:spLocks noEditPoints="1"/>
              </p:cNvSpPr>
              <p:nvPr/>
            </p:nvSpPr>
            <p:spPr bwMode="auto">
              <a:xfrm>
                <a:off x="5875338" y="1319213"/>
                <a:ext cx="127000" cy="174625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4" y="1"/>
                  </a:cxn>
                  <a:cxn ang="0">
                    <a:pos x="44" y="1"/>
                  </a:cxn>
                  <a:cxn ang="0">
                    <a:pos x="1" y="43"/>
                  </a:cxn>
                  <a:cxn ang="0">
                    <a:pos x="1" y="43"/>
                  </a:cxn>
                  <a:cxn ang="0">
                    <a:pos x="1" y="44"/>
                  </a:cxn>
                  <a:cxn ang="0">
                    <a:pos x="0" y="45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151"/>
                  </a:cxn>
                  <a:cxn ang="0">
                    <a:pos x="4" y="155"/>
                  </a:cxn>
                  <a:cxn ang="0">
                    <a:pos x="109" y="155"/>
                  </a:cxn>
                  <a:cxn ang="0">
                    <a:pos x="113" y="151"/>
                  </a:cxn>
                  <a:cxn ang="0">
                    <a:pos x="113" y="4"/>
                  </a:cxn>
                  <a:cxn ang="0">
                    <a:pos x="109" y="0"/>
                  </a:cxn>
                  <a:cxn ang="0">
                    <a:pos x="43" y="13"/>
                  </a:cxn>
                  <a:cxn ang="0">
                    <a:pos x="43" y="42"/>
                  </a:cxn>
                  <a:cxn ang="0">
                    <a:pos x="14" y="42"/>
                  </a:cxn>
                  <a:cxn ang="0">
                    <a:pos x="43" y="13"/>
                  </a:cxn>
                  <a:cxn ang="0">
                    <a:pos x="105" y="147"/>
                  </a:cxn>
                  <a:cxn ang="0">
                    <a:pos x="8" y="147"/>
                  </a:cxn>
                  <a:cxn ang="0">
                    <a:pos x="8" y="50"/>
                  </a:cxn>
                  <a:cxn ang="0">
                    <a:pos x="47" y="50"/>
                  </a:cxn>
                  <a:cxn ang="0">
                    <a:pos x="51" y="46"/>
                  </a:cxn>
                  <a:cxn ang="0">
                    <a:pos x="51" y="8"/>
                  </a:cxn>
                  <a:cxn ang="0">
                    <a:pos x="105" y="8"/>
                  </a:cxn>
                  <a:cxn ang="0">
                    <a:pos x="105" y="147"/>
                  </a:cxn>
                  <a:cxn ang="0">
                    <a:pos x="23" y="81"/>
                  </a:cxn>
                  <a:cxn ang="0">
                    <a:pos x="27" y="85"/>
                  </a:cxn>
                  <a:cxn ang="0">
                    <a:pos x="86" y="85"/>
                  </a:cxn>
                  <a:cxn ang="0">
                    <a:pos x="90" y="81"/>
                  </a:cxn>
                  <a:cxn ang="0">
                    <a:pos x="86" y="77"/>
                  </a:cxn>
                  <a:cxn ang="0">
                    <a:pos x="27" y="77"/>
                  </a:cxn>
                  <a:cxn ang="0">
                    <a:pos x="23" y="81"/>
                  </a:cxn>
                  <a:cxn ang="0">
                    <a:pos x="70" y="99"/>
                  </a:cxn>
                  <a:cxn ang="0">
                    <a:pos x="27" y="99"/>
                  </a:cxn>
                  <a:cxn ang="0">
                    <a:pos x="23" y="103"/>
                  </a:cxn>
                  <a:cxn ang="0">
                    <a:pos x="27" y="107"/>
                  </a:cxn>
                  <a:cxn ang="0">
                    <a:pos x="70" y="107"/>
                  </a:cxn>
                  <a:cxn ang="0">
                    <a:pos x="74" y="103"/>
                  </a:cxn>
                  <a:cxn ang="0">
                    <a:pos x="70" y="99"/>
                  </a:cxn>
                </a:cxnLst>
                <a:rect l="0" t="0" r="r" b="b"/>
                <a:pathLst>
                  <a:path w="113" h="155">
                    <a:moveTo>
                      <a:pt x="109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4"/>
                      <a:pt x="2" y="155"/>
                      <a:pt x="4" y="155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11" y="155"/>
                      <a:pt x="113" y="154"/>
                      <a:pt x="113" y="151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2"/>
                      <a:pt x="111" y="0"/>
                      <a:pt x="109" y="0"/>
                    </a:cubicBezTo>
                    <a:close/>
                    <a:moveTo>
                      <a:pt x="43" y="13"/>
                    </a:moveTo>
                    <a:cubicBezTo>
                      <a:pt x="43" y="42"/>
                      <a:pt x="43" y="42"/>
                      <a:pt x="43" y="42"/>
                    </a:cubicBezTo>
                    <a:cubicBezTo>
                      <a:pt x="14" y="42"/>
                      <a:pt x="14" y="42"/>
                      <a:pt x="14" y="42"/>
                    </a:cubicBezTo>
                    <a:lnTo>
                      <a:pt x="43" y="13"/>
                    </a:lnTo>
                    <a:close/>
                    <a:moveTo>
                      <a:pt x="105" y="147"/>
                    </a:moveTo>
                    <a:cubicBezTo>
                      <a:pt x="8" y="147"/>
                      <a:pt x="8" y="147"/>
                      <a:pt x="8" y="147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0"/>
                      <a:pt x="51" y="48"/>
                      <a:pt x="51" y="46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5" y="147"/>
                    </a:lnTo>
                    <a:close/>
                    <a:moveTo>
                      <a:pt x="23" y="81"/>
                    </a:moveTo>
                    <a:cubicBezTo>
                      <a:pt x="23" y="83"/>
                      <a:pt x="25" y="85"/>
                      <a:pt x="27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5"/>
                      <a:pt x="90" y="83"/>
                      <a:pt x="90" y="81"/>
                    </a:cubicBezTo>
                    <a:cubicBezTo>
                      <a:pt x="90" y="79"/>
                      <a:pt x="88" y="77"/>
                      <a:pt x="8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5" y="77"/>
                      <a:pt x="23" y="79"/>
                      <a:pt x="23" y="81"/>
                    </a:cubicBezTo>
                    <a:close/>
                    <a:moveTo>
                      <a:pt x="70" y="99"/>
                    </a:moveTo>
                    <a:cubicBezTo>
                      <a:pt x="27" y="99"/>
                      <a:pt x="27" y="99"/>
                      <a:pt x="27" y="99"/>
                    </a:cubicBezTo>
                    <a:cubicBezTo>
                      <a:pt x="25" y="99"/>
                      <a:pt x="23" y="100"/>
                      <a:pt x="23" y="103"/>
                    </a:cubicBezTo>
                    <a:cubicBezTo>
                      <a:pt x="23" y="105"/>
                      <a:pt x="25" y="107"/>
                      <a:pt x="27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2" y="107"/>
                      <a:pt x="74" y="105"/>
                      <a:pt x="74" y="103"/>
                    </a:cubicBezTo>
                    <a:cubicBezTo>
                      <a:pt x="74" y="100"/>
                      <a:pt x="72" y="99"/>
                      <a:pt x="70" y="99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279"/>
              <p:cNvSpPr>
                <a:spLocks/>
              </p:cNvSpPr>
              <p:nvPr/>
            </p:nvSpPr>
            <p:spPr bwMode="auto">
              <a:xfrm>
                <a:off x="5653088" y="1146175"/>
                <a:ext cx="171450" cy="117475"/>
              </a:xfrm>
              <a:custGeom>
                <a:avLst/>
                <a:gdLst/>
                <a:ahLst/>
                <a:cxnLst>
                  <a:cxn ang="0">
                    <a:pos x="146" y="14"/>
                  </a:cxn>
                  <a:cxn ang="0">
                    <a:pos x="63" y="14"/>
                  </a:cxn>
                  <a:cxn ang="0">
                    <a:pos x="55" y="5"/>
                  </a:cxn>
                  <a:cxn ang="0">
                    <a:pos x="46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99"/>
                  </a:cxn>
                  <a:cxn ang="0">
                    <a:pos x="5" y="104"/>
                  </a:cxn>
                  <a:cxn ang="0">
                    <a:pos x="146" y="104"/>
                  </a:cxn>
                  <a:cxn ang="0">
                    <a:pos x="152" y="99"/>
                  </a:cxn>
                  <a:cxn ang="0">
                    <a:pos x="152" y="19"/>
                  </a:cxn>
                  <a:cxn ang="0">
                    <a:pos x="146" y="14"/>
                  </a:cxn>
                </a:cxnLst>
                <a:rect l="0" t="0" r="r" b="b"/>
                <a:pathLst>
                  <a:path w="152" h="104">
                    <a:moveTo>
                      <a:pt x="146" y="14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3" y="2"/>
                      <a:pt x="49" y="0"/>
                      <a:pt x="4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2" y="104"/>
                      <a:pt x="5" y="104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9" y="104"/>
                      <a:pt x="152" y="102"/>
                      <a:pt x="152" y="9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2" y="16"/>
                      <a:pt x="149" y="14"/>
                      <a:pt x="146" y="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280"/>
              <p:cNvSpPr>
                <a:spLocks noEditPoints="1"/>
              </p:cNvSpPr>
              <p:nvPr/>
            </p:nvSpPr>
            <p:spPr bwMode="auto">
              <a:xfrm>
                <a:off x="5648326" y="1141413"/>
                <a:ext cx="180975" cy="127000"/>
              </a:xfrm>
              <a:custGeom>
                <a:avLst/>
                <a:gdLst/>
                <a:ahLst/>
                <a:cxnLst>
                  <a:cxn ang="0">
                    <a:pos x="150" y="14"/>
                  </a:cxn>
                  <a:cxn ang="0">
                    <a:pos x="67" y="14"/>
                  </a:cxn>
                  <a:cxn ang="0">
                    <a:pos x="70" y="15"/>
                  </a:cxn>
                  <a:cxn ang="0">
                    <a:pos x="62" y="6"/>
                  </a:cxn>
                  <a:cxn ang="0">
                    <a:pos x="50" y="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103"/>
                  </a:cxn>
                  <a:cxn ang="0">
                    <a:pos x="9" y="112"/>
                  </a:cxn>
                  <a:cxn ang="0">
                    <a:pos x="150" y="112"/>
                  </a:cxn>
                  <a:cxn ang="0">
                    <a:pos x="160" y="103"/>
                  </a:cxn>
                  <a:cxn ang="0">
                    <a:pos x="160" y="23"/>
                  </a:cxn>
                  <a:cxn ang="0">
                    <a:pos x="150" y="14"/>
                  </a:cxn>
                  <a:cxn ang="0">
                    <a:pos x="152" y="23"/>
                  </a:cxn>
                  <a:cxn ang="0">
                    <a:pos x="152" y="103"/>
                  </a:cxn>
                  <a:cxn ang="0">
                    <a:pos x="150" y="104"/>
                  </a:cxn>
                  <a:cxn ang="0">
                    <a:pos x="9" y="104"/>
                  </a:cxn>
                  <a:cxn ang="0">
                    <a:pos x="8" y="103"/>
                  </a:cxn>
                  <a:cxn ang="0">
                    <a:pos x="8" y="10"/>
                  </a:cxn>
                  <a:cxn ang="0">
                    <a:pos x="9" y="8"/>
                  </a:cxn>
                  <a:cxn ang="0">
                    <a:pos x="50" y="8"/>
                  </a:cxn>
                  <a:cxn ang="0">
                    <a:pos x="56" y="11"/>
                  </a:cxn>
                  <a:cxn ang="0">
                    <a:pos x="64" y="21"/>
                  </a:cxn>
                  <a:cxn ang="0">
                    <a:pos x="67" y="22"/>
                  </a:cxn>
                  <a:cxn ang="0">
                    <a:pos x="150" y="22"/>
                  </a:cxn>
                  <a:cxn ang="0">
                    <a:pos x="152" y="23"/>
                  </a:cxn>
                </a:cxnLst>
                <a:rect l="0" t="0" r="r" b="b"/>
                <a:pathLst>
                  <a:path w="160" h="112">
                    <a:moveTo>
                      <a:pt x="150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8" y="14"/>
                      <a:pt x="69" y="15"/>
                      <a:pt x="70" y="1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0" y="3"/>
                      <a:pt x="54" y="0"/>
                      <a:pt x="5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8"/>
                      <a:pt x="4" y="112"/>
                      <a:pt x="9" y="112"/>
                    </a:cubicBezTo>
                    <a:cubicBezTo>
                      <a:pt x="150" y="112"/>
                      <a:pt x="150" y="112"/>
                      <a:pt x="150" y="112"/>
                    </a:cubicBezTo>
                    <a:cubicBezTo>
                      <a:pt x="155" y="112"/>
                      <a:pt x="160" y="108"/>
                      <a:pt x="160" y="103"/>
                    </a:cubicBezTo>
                    <a:cubicBezTo>
                      <a:pt x="160" y="23"/>
                      <a:pt x="160" y="23"/>
                      <a:pt x="160" y="23"/>
                    </a:cubicBezTo>
                    <a:cubicBezTo>
                      <a:pt x="160" y="18"/>
                      <a:pt x="155" y="14"/>
                      <a:pt x="150" y="14"/>
                    </a:cubicBezTo>
                    <a:close/>
                    <a:moveTo>
                      <a:pt x="152" y="23"/>
                    </a:move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4"/>
                      <a:pt x="151" y="104"/>
                      <a:pt x="150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9" y="104"/>
                      <a:pt x="8" y="104"/>
                      <a:pt x="8" y="10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5" y="10"/>
                      <a:pt x="56" y="1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2"/>
                      <a:pt x="66" y="22"/>
                      <a:pt x="67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1" y="22"/>
                      <a:pt x="152" y="23"/>
                      <a:pt x="152" y="2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281"/>
              <p:cNvSpPr>
                <a:spLocks/>
              </p:cNvSpPr>
              <p:nvPr/>
            </p:nvSpPr>
            <p:spPr bwMode="auto">
              <a:xfrm>
                <a:off x="5865813" y="1203325"/>
                <a:ext cx="96838" cy="84138"/>
              </a:xfrm>
              <a:custGeom>
                <a:avLst/>
                <a:gdLst/>
                <a:ahLst/>
                <a:cxnLst>
                  <a:cxn ang="0">
                    <a:pos x="84" y="52"/>
                  </a:cxn>
                  <a:cxn ang="0">
                    <a:pos x="78" y="52"/>
                  </a:cxn>
                  <a:cxn ang="0">
                    <a:pos x="70" y="60"/>
                  </a:cxn>
                  <a:cxn ang="0">
                    <a:pos x="70" y="4"/>
                  </a:cxn>
                  <a:cxn ang="0">
                    <a:pos x="6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62" y="8"/>
                  </a:cxn>
                  <a:cxn ang="0">
                    <a:pos x="62" y="60"/>
                  </a:cxn>
                  <a:cxn ang="0">
                    <a:pos x="54" y="52"/>
                  </a:cxn>
                  <a:cxn ang="0">
                    <a:pos x="49" y="52"/>
                  </a:cxn>
                  <a:cxn ang="0">
                    <a:pos x="49" y="58"/>
                  </a:cxn>
                  <a:cxn ang="0">
                    <a:pos x="64" y="73"/>
                  </a:cxn>
                  <a:cxn ang="0">
                    <a:pos x="65" y="73"/>
                  </a:cxn>
                  <a:cxn ang="0">
                    <a:pos x="68" y="73"/>
                  </a:cxn>
                  <a:cxn ang="0">
                    <a:pos x="69" y="73"/>
                  </a:cxn>
                  <a:cxn ang="0">
                    <a:pos x="84" y="58"/>
                  </a:cxn>
                  <a:cxn ang="0">
                    <a:pos x="84" y="52"/>
                  </a:cxn>
                </a:cxnLst>
                <a:rect l="0" t="0" r="r" b="b"/>
                <a:pathLst>
                  <a:path w="85" h="74">
                    <a:moveTo>
                      <a:pt x="84" y="52"/>
                    </a:moveTo>
                    <a:cubicBezTo>
                      <a:pt x="82" y="51"/>
                      <a:pt x="80" y="51"/>
                      <a:pt x="78" y="52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2"/>
                      <a:pt x="69" y="0"/>
                      <a:pt x="6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3" y="51"/>
                      <a:pt x="50" y="51"/>
                      <a:pt x="49" y="52"/>
                    </a:cubicBezTo>
                    <a:cubicBezTo>
                      <a:pt x="47" y="54"/>
                      <a:pt x="47" y="56"/>
                      <a:pt x="49" y="5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3"/>
                      <a:pt x="64" y="73"/>
                      <a:pt x="65" y="73"/>
                    </a:cubicBezTo>
                    <a:cubicBezTo>
                      <a:pt x="66" y="74"/>
                      <a:pt x="67" y="74"/>
                      <a:pt x="68" y="73"/>
                    </a:cubicBezTo>
                    <a:cubicBezTo>
                      <a:pt x="68" y="73"/>
                      <a:pt x="69" y="73"/>
                      <a:pt x="69" y="73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5" y="56"/>
                      <a:pt x="85" y="54"/>
                      <a:pt x="84" y="5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282"/>
              <p:cNvSpPr>
                <a:spLocks/>
              </p:cNvSpPr>
              <p:nvPr/>
            </p:nvSpPr>
            <p:spPr bwMode="auto">
              <a:xfrm>
                <a:off x="5689601" y="1303338"/>
                <a:ext cx="149225" cy="128588"/>
              </a:xfrm>
              <a:custGeom>
                <a:avLst/>
                <a:gdLst/>
                <a:ahLst/>
                <a:cxnLst>
                  <a:cxn ang="0">
                    <a:pos x="128" y="107"/>
                  </a:cxn>
                  <a:cxn ang="0">
                    <a:pos x="23" y="107"/>
                  </a:cxn>
                  <a:cxn ang="0">
                    <a:pos x="23" y="14"/>
                  </a:cxn>
                  <a:cxn ang="0">
                    <a:pos x="31" y="22"/>
                  </a:cxn>
                  <a:cxn ang="0">
                    <a:pos x="36" y="22"/>
                  </a:cxn>
                  <a:cxn ang="0">
                    <a:pos x="36" y="16"/>
                  </a:cxn>
                  <a:cxn ang="0">
                    <a:pos x="22" y="2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" y="16"/>
                  </a:cxn>
                  <a:cxn ang="0">
                    <a:pos x="1" y="22"/>
                  </a:cxn>
                  <a:cxn ang="0">
                    <a:pos x="7" y="22"/>
                  </a:cxn>
                  <a:cxn ang="0">
                    <a:pos x="15" y="14"/>
                  </a:cxn>
                  <a:cxn ang="0">
                    <a:pos x="15" y="111"/>
                  </a:cxn>
                  <a:cxn ang="0">
                    <a:pos x="19" y="115"/>
                  </a:cxn>
                  <a:cxn ang="0">
                    <a:pos x="128" y="115"/>
                  </a:cxn>
                  <a:cxn ang="0">
                    <a:pos x="132" y="111"/>
                  </a:cxn>
                  <a:cxn ang="0">
                    <a:pos x="128" y="107"/>
                  </a:cxn>
                </a:cxnLst>
                <a:rect l="0" t="0" r="r" b="b"/>
                <a:pathLst>
                  <a:path w="132" h="115">
                    <a:moveTo>
                      <a:pt x="128" y="107"/>
                    </a:moveTo>
                    <a:cubicBezTo>
                      <a:pt x="23" y="107"/>
                      <a:pt x="23" y="107"/>
                      <a:pt x="23" y="10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2" y="23"/>
                      <a:pt x="35" y="23"/>
                      <a:pt x="36" y="22"/>
                    </a:cubicBezTo>
                    <a:cubicBezTo>
                      <a:pt x="38" y="20"/>
                      <a:pt x="38" y="18"/>
                      <a:pt x="36" y="16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6" y="1"/>
                      <a:pt x="16" y="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3" y="23"/>
                      <a:pt x="5" y="23"/>
                      <a:pt x="7" y="2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4"/>
                      <a:pt x="17" y="115"/>
                      <a:pt x="19" y="115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30" y="115"/>
                      <a:pt x="132" y="114"/>
                      <a:pt x="132" y="111"/>
                    </a:cubicBezTo>
                    <a:cubicBezTo>
                      <a:pt x="132" y="109"/>
                      <a:pt x="130" y="107"/>
                      <a:pt x="128" y="10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8" name="E-book"/>
            <p:cNvGrpSpPr>
              <a:grpSpLocks noChangeAspect="1"/>
            </p:cNvGrpSpPr>
            <p:nvPr/>
          </p:nvGrpSpPr>
          <p:grpSpPr>
            <a:xfrm>
              <a:off x="1208518" y="3605124"/>
              <a:ext cx="379090" cy="376192"/>
              <a:chOff x="4144973" y="3654427"/>
              <a:chExt cx="352426" cy="347663"/>
            </a:xfrm>
          </p:grpSpPr>
          <p:sp>
            <p:nvSpPr>
              <p:cNvPr id="219" name="Rectangle 90"/>
              <p:cNvSpPr>
                <a:spLocks noChangeArrowheads="1"/>
              </p:cNvSpPr>
              <p:nvPr/>
            </p:nvSpPr>
            <p:spPr bwMode="auto">
              <a:xfrm>
                <a:off x="4149736" y="3910015"/>
                <a:ext cx="342901" cy="2698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9CEEF"/>
                  </a:solidFill>
                </a:endParaRPr>
              </a:p>
            </p:txBody>
          </p:sp>
          <p:sp>
            <p:nvSpPr>
              <p:cNvPr id="220" name="Freeform 91"/>
              <p:cNvSpPr>
                <a:spLocks/>
              </p:cNvSpPr>
              <p:nvPr/>
            </p:nvSpPr>
            <p:spPr bwMode="auto">
              <a:xfrm>
                <a:off x="4162436" y="3654427"/>
                <a:ext cx="317501" cy="204788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42" y="18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165"/>
                  </a:cxn>
                  <a:cxn ang="0">
                    <a:pos x="124" y="165"/>
                  </a:cxn>
                  <a:cxn ang="0">
                    <a:pos x="142" y="183"/>
                  </a:cxn>
                  <a:cxn ang="0">
                    <a:pos x="160" y="165"/>
                  </a:cxn>
                  <a:cxn ang="0">
                    <a:pos x="283" y="165"/>
                  </a:cxn>
                  <a:cxn ang="0">
                    <a:pos x="283" y="0"/>
                  </a:cxn>
                  <a:cxn ang="0">
                    <a:pos x="160" y="0"/>
                  </a:cxn>
                </a:cxnLst>
                <a:rect l="0" t="0" r="r" b="b"/>
                <a:pathLst>
                  <a:path w="283" h="183">
                    <a:moveTo>
                      <a:pt x="160" y="0"/>
                    </a:moveTo>
                    <a:cubicBezTo>
                      <a:pt x="150" y="0"/>
                      <a:pt x="142" y="8"/>
                      <a:pt x="142" y="18"/>
                    </a:cubicBezTo>
                    <a:cubicBezTo>
                      <a:pt x="142" y="8"/>
                      <a:pt x="13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34" y="165"/>
                      <a:pt x="142" y="173"/>
                      <a:pt x="142" y="183"/>
                    </a:cubicBezTo>
                    <a:cubicBezTo>
                      <a:pt x="142" y="173"/>
                      <a:pt x="150" y="165"/>
                      <a:pt x="160" y="165"/>
                    </a:cubicBezTo>
                    <a:cubicBezTo>
                      <a:pt x="283" y="165"/>
                      <a:pt x="283" y="165"/>
                      <a:pt x="283" y="165"/>
                    </a:cubicBezTo>
                    <a:cubicBezTo>
                      <a:pt x="283" y="0"/>
                      <a:pt x="283" y="0"/>
                      <a:pt x="283" y="0"/>
                    </a:cubicBez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92"/>
              <p:cNvSpPr>
                <a:spLocks noEditPoints="1"/>
              </p:cNvSpPr>
              <p:nvPr/>
            </p:nvSpPr>
            <p:spPr bwMode="auto">
              <a:xfrm>
                <a:off x="4144973" y="3670302"/>
                <a:ext cx="352426" cy="331788"/>
              </a:xfrm>
              <a:custGeom>
                <a:avLst/>
                <a:gdLst/>
                <a:ahLst/>
                <a:cxnLst>
                  <a:cxn ang="0">
                    <a:pos x="297" y="222"/>
                  </a:cxn>
                  <a:cxn ang="0">
                    <a:pos x="309" y="21"/>
                  </a:cxn>
                  <a:cxn ang="0">
                    <a:pos x="298" y="29"/>
                  </a:cxn>
                  <a:cxn ang="0">
                    <a:pos x="298" y="36"/>
                  </a:cxn>
                  <a:cxn ang="0">
                    <a:pos x="305" y="44"/>
                  </a:cxn>
                  <a:cxn ang="0">
                    <a:pos x="8" y="44"/>
                  </a:cxn>
                  <a:cxn ang="0">
                    <a:pos x="15" y="36"/>
                  </a:cxn>
                  <a:cxn ang="0">
                    <a:pos x="15" y="29"/>
                  </a:cxn>
                  <a:cxn ang="0">
                    <a:pos x="4" y="21"/>
                  </a:cxn>
                  <a:cxn ang="0">
                    <a:pos x="0" y="40"/>
                  </a:cxn>
                  <a:cxn ang="0">
                    <a:pos x="0" y="213"/>
                  </a:cxn>
                  <a:cxn ang="0">
                    <a:pos x="4" y="241"/>
                  </a:cxn>
                  <a:cxn ang="0">
                    <a:pos x="56" y="272"/>
                  </a:cxn>
                  <a:cxn ang="0">
                    <a:pos x="56" y="295"/>
                  </a:cxn>
                  <a:cxn ang="0">
                    <a:pos x="261" y="276"/>
                  </a:cxn>
                  <a:cxn ang="0">
                    <a:pos x="198" y="241"/>
                  </a:cxn>
                  <a:cxn ang="0">
                    <a:pos x="313" y="25"/>
                  </a:cxn>
                  <a:cxn ang="0">
                    <a:pos x="253" y="287"/>
                  </a:cxn>
                  <a:cxn ang="0">
                    <a:pos x="253" y="280"/>
                  </a:cxn>
                  <a:cxn ang="0">
                    <a:pos x="190" y="241"/>
                  </a:cxn>
                  <a:cxn ang="0">
                    <a:pos x="305" y="233"/>
                  </a:cxn>
                  <a:cxn ang="0">
                    <a:pos x="305" y="217"/>
                  </a:cxn>
                  <a:cxn ang="0">
                    <a:pos x="268" y="225"/>
                  </a:cxn>
                  <a:cxn ang="0">
                    <a:pos x="266" y="227"/>
                  </a:cxn>
                  <a:cxn ang="0">
                    <a:pos x="281" y="222"/>
                  </a:cxn>
                  <a:cxn ang="0">
                    <a:pos x="178" y="61"/>
                  </a:cxn>
                  <a:cxn ang="0">
                    <a:pos x="280" y="53"/>
                  </a:cxn>
                  <a:cxn ang="0">
                    <a:pos x="178" y="61"/>
                  </a:cxn>
                  <a:cxn ang="0">
                    <a:pos x="284" y="81"/>
                  </a:cxn>
                  <a:cxn ang="0">
                    <a:pos x="174" y="81"/>
                  </a:cxn>
                  <a:cxn ang="0">
                    <a:pos x="280" y="108"/>
                  </a:cxn>
                  <a:cxn ang="0">
                    <a:pos x="178" y="100"/>
                  </a:cxn>
                  <a:cxn ang="0">
                    <a:pos x="178" y="14"/>
                  </a:cxn>
                  <a:cxn ang="0">
                    <a:pos x="280" y="6"/>
                  </a:cxn>
                  <a:cxn ang="0">
                    <a:pos x="178" y="14"/>
                  </a:cxn>
                  <a:cxn ang="0">
                    <a:pos x="284" y="33"/>
                  </a:cxn>
                  <a:cxn ang="0">
                    <a:pos x="174" y="33"/>
                  </a:cxn>
                  <a:cxn ang="0">
                    <a:pos x="135" y="37"/>
                  </a:cxn>
                  <a:cxn ang="0">
                    <a:pos x="33" y="29"/>
                  </a:cxn>
                  <a:cxn ang="0">
                    <a:pos x="33" y="108"/>
                  </a:cxn>
                  <a:cxn ang="0">
                    <a:pos x="135" y="100"/>
                  </a:cxn>
                  <a:cxn ang="0">
                    <a:pos x="33" y="108"/>
                  </a:cxn>
                  <a:cxn ang="0">
                    <a:pos x="139" y="81"/>
                  </a:cxn>
                  <a:cxn ang="0">
                    <a:pos x="29" y="81"/>
                  </a:cxn>
                  <a:cxn ang="0">
                    <a:pos x="161" y="169"/>
                  </a:cxn>
                  <a:cxn ang="0">
                    <a:pos x="153" y="4"/>
                  </a:cxn>
                  <a:cxn ang="0">
                    <a:pos x="33" y="61"/>
                  </a:cxn>
                  <a:cxn ang="0">
                    <a:pos x="135" y="53"/>
                  </a:cxn>
                  <a:cxn ang="0">
                    <a:pos x="33" y="61"/>
                  </a:cxn>
                  <a:cxn ang="0">
                    <a:pos x="139" y="10"/>
                  </a:cxn>
                  <a:cxn ang="0">
                    <a:pos x="29" y="10"/>
                  </a:cxn>
                </a:cxnLst>
                <a:rect l="0" t="0" r="r" b="b"/>
                <a:pathLst>
                  <a:path w="313" h="295">
                    <a:moveTo>
                      <a:pt x="297" y="227"/>
                    </a:moveTo>
                    <a:cubicBezTo>
                      <a:pt x="298" y="227"/>
                      <a:pt x="299" y="226"/>
                      <a:pt x="299" y="225"/>
                    </a:cubicBezTo>
                    <a:cubicBezTo>
                      <a:pt x="299" y="223"/>
                      <a:pt x="298" y="222"/>
                      <a:pt x="297" y="222"/>
                    </a:cubicBezTo>
                    <a:cubicBezTo>
                      <a:pt x="295" y="222"/>
                      <a:pt x="294" y="223"/>
                      <a:pt x="294" y="225"/>
                    </a:cubicBezTo>
                    <a:cubicBezTo>
                      <a:pt x="294" y="226"/>
                      <a:pt x="295" y="227"/>
                      <a:pt x="297" y="227"/>
                    </a:cubicBezTo>
                    <a:close/>
                    <a:moveTo>
                      <a:pt x="309" y="21"/>
                    </a:moveTo>
                    <a:cubicBezTo>
                      <a:pt x="298" y="21"/>
                      <a:pt x="298" y="21"/>
                      <a:pt x="298" y="21"/>
                    </a:cubicBezTo>
                    <a:cubicBezTo>
                      <a:pt x="296" y="21"/>
                      <a:pt x="294" y="23"/>
                      <a:pt x="294" y="25"/>
                    </a:cubicBezTo>
                    <a:cubicBezTo>
                      <a:pt x="294" y="27"/>
                      <a:pt x="296" y="29"/>
                      <a:pt x="298" y="29"/>
                    </a:cubicBezTo>
                    <a:cubicBezTo>
                      <a:pt x="305" y="29"/>
                      <a:pt x="305" y="29"/>
                      <a:pt x="305" y="29"/>
                    </a:cubicBezTo>
                    <a:cubicBezTo>
                      <a:pt x="305" y="36"/>
                      <a:pt x="305" y="36"/>
                      <a:pt x="305" y="36"/>
                    </a:cubicBezTo>
                    <a:cubicBezTo>
                      <a:pt x="298" y="36"/>
                      <a:pt x="298" y="36"/>
                      <a:pt x="298" y="36"/>
                    </a:cubicBezTo>
                    <a:cubicBezTo>
                      <a:pt x="296" y="36"/>
                      <a:pt x="294" y="38"/>
                      <a:pt x="294" y="40"/>
                    </a:cubicBezTo>
                    <a:cubicBezTo>
                      <a:pt x="294" y="42"/>
                      <a:pt x="296" y="44"/>
                      <a:pt x="298" y="44"/>
                    </a:cubicBezTo>
                    <a:cubicBezTo>
                      <a:pt x="305" y="44"/>
                      <a:pt x="305" y="44"/>
                      <a:pt x="305" y="44"/>
                    </a:cubicBezTo>
                    <a:cubicBezTo>
                      <a:pt x="305" y="209"/>
                      <a:pt x="305" y="209"/>
                      <a:pt x="305" y="209"/>
                    </a:cubicBezTo>
                    <a:cubicBezTo>
                      <a:pt x="8" y="209"/>
                      <a:pt x="8" y="209"/>
                      <a:pt x="8" y="209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8" y="44"/>
                      <a:pt x="19" y="42"/>
                      <a:pt x="19" y="40"/>
                    </a:cubicBezTo>
                    <a:cubicBezTo>
                      <a:pt x="19" y="38"/>
                      <a:pt x="18" y="36"/>
                      <a:pt x="15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29"/>
                      <a:pt x="19" y="27"/>
                      <a:pt x="19" y="25"/>
                    </a:cubicBezTo>
                    <a:cubicBezTo>
                      <a:pt x="19" y="23"/>
                      <a:pt x="18" y="21"/>
                      <a:pt x="1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23"/>
                      <a:pt x="0" y="2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9"/>
                      <a:pt x="2" y="241"/>
                      <a:pt x="4" y="241"/>
                    </a:cubicBezTo>
                    <a:cubicBezTo>
                      <a:pt x="115" y="241"/>
                      <a:pt x="115" y="241"/>
                      <a:pt x="115" y="24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56" y="272"/>
                      <a:pt x="56" y="272"/>
                      <a:pt x="56" y="272"/>
                    </a:cubicBezTo>
                    <a:cubicBezTo>
                      <a:pt x="54" y="272"/>
                      <a:pt x="52" y="274"/>
                      <a:pt x="52" y="276"/>
                    </a:cubicBezTo>
                    <a:cubicBezTo>
                      <a:pt x="52" y="291"/>
                      <a:pt x="52" y="291"/>
                      <a:pt x="52" y="291"/>
                    </a:cubicBezTo>
                    <a:cubicBezTo>
                      <a:pt x="52" y="293"/>
                      <a:pt x="54" y="295"/>
                      <a:pt x="56" y="295"/>
                    </a:cubicBezTo>
                    <a:cubicBezTo>
                      <a:pt x="257" y="295"/>
                      <a:pt x="257" y="295"/>
                      <a:pt x="257" y="295"/>
                    </a:cubicBezTo>
                    <a:cubicBezTo>
                      <a:pt x="259" y="295"/>
                      <a:pt x="261" y="293"/>
                      <a:pt x="261" y="291"/>
                    </a:cubicBezTo>
                    <a:cubicBezTo>
                      <a:pt x="261" y="276"/>
                      <a:pt x="261" y="276"/>
                      <a:pt x="261" y="276"/>
                    </a:cubicBezTo>
                    <a:cubicBezTo>
                      <a:pt x="261" y="274"/>
                      <a:pt x="259" y="272"/>
                      <a:pt x="257" y="272"/>
                    </a:cubicBezTo>
                    <a:cubicBezTo>
                      <a:pt x="198" y="272"/>
                      <a:pt x="198" y="272"/>
                      <a:pt x="198" y="272"/>
                    </a:cubicBezTo>
                    <a:cubicBezTo>
                      <a:pt x="198" y="241"/>
                      <a:pt x="198" y="241"/>
                      <a:pt x="198" y="241"/>
                    </a:cubicBezTo>
                    <a:cubicBezTo>
                      <a:pt x="309" y="241"/>
                      <a:pt x="309" y="241"/>
                      <a:pt x="309" y="241"/>
                    </a:cubicBezTo>
                    <a:cubicBezTo>
                      <a:pt x="311" y="241"/>
                      <a:pt x="313" y="239"/>
                      <a:pt x="313" y="237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13" y="23"/>
                      <a:pt x="311" y="21"/>
                      <a:pt x="309" y="21"/>
                    </a:cubicBezTo>
                    <a:close/>
                    <a:moveTo>
                      <a:pt x="253" y="280"/>
                    </a:moveTo>
                    <a:cubicBezTo>
                      <a:pt x="253" y="287"/>
                      <a:pt x="253" y="287"/>
                      <a:pt x="253" y="287"/>
                    </a:cubicBezTo>
                    <a:cubicBezTo>
                      <a:pt x="60" y="287"/>
                      <a:pt x="60" y="287"/>
                      <a:pt x="60" y="287"/>
                    </a:cubicBezTo>
                    <a:cubicBezTo>
                      <a:pt x="60" y="280"/>
                      <a:pt x="60" y="280"/>
                      <a:pt x="60" y="280"/>
                    </a:cubicBezTo>
                    <a:lnTo>
                      <a:pt x="253" y="280"/>
                    </a:lnTo>
                    <a:close/>
                    <a:moveTo>
                      <a:pt x="123" y="272"/>
                    </a:moveTo>
                    <a:cubicBezTo>
                      <a:pt x="123" y="241"/>
                      <a:pt x="123" y="241"/>
                      <a:pt x="123" y="241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0" y="272"/>
                      <a:pt x="190" y="272"/>
                      <a:pt x="190" y="272"/>
                    </a:cubicBezTo>
                    <a:lnTo>
                      <a:pt x="123" y="272"/>
                    </a:lnTo>
                    <a:close/>
                    <a:moveTo>
                      <a:pt x="305" y="233"/>
                    </a:move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lnTo>
                      <a:pt x="305" y="233"/>
                    </a:lnTo>
                    <a:close/>
                    <a:moveTo>
                      <a:pt x="266" y="227"/>
                    </a:moveTo>
                    <a:cubicBezTo>
                      <a:pt x="267" y="227"/>
                      <a:pt x="268" y="226"/>
                      <a:pt x="268" y="225"/>
                    </a:cubicBezTo>
                    <a:cubicBezTo>
                      <a:pt x="268" y="223"/>
                      <a:pt x="267" y="222"/>
                      <a:pt x="266" y="222"/>
                    </a:cubicBezTo>
                    <a:cubicBezTo>
                      <a:pt x="265" y="222"/>
                      <a:pt x="264" y="223"/>
                      <a:pt x="264" y="225"/>
                    </a:cubicBezTo>
                    <a:cubicBezTo>
                      <a:pt x="264" y="226"/>
                      <a:pt x="265" y="227"/>
                      <a:pt x="266" y="227"/>
                    </a:cubicBezTo>
                    <a:close/>
                    <a:moveTo>
                      <a:pt x="281" y="227"/>
                    </a:moveTo>
                    <a:cubicBezTo>
                      <a:pt x="283" y="227"/>
                      <a:pt x="284" y="226"/>
                      <a:pt x="284" y="225"/>
                    </a:cubicBezTo>
                    <a:cubicBezTo>
                      <a:pt x="284" y="223"/>
                      <a:pt x="283" y="222"/>
                      <a:pt x="281" y="222"/>
                    </a:cubicBezTo>
                    <a:cubicBezTo>
                      <a:pt x="280" y="222"/>
                      <a:pt x="279" y="223"/>
                      <a:pt x="279" y="225"/>
                    </a:cubicBezTo>
                    <a:cubicBezTo>
                      <a:pt x="279" y="226"/>
                      <a:pt x="280" y="227"/>
                      <a:pt x="281" y="227"/>
                    </a:cubicBezTo>
                    <a:close/>
                    <a:moveTo>
                      <a:pt x="178" y="61"/>
                    </a:moveTo>
                    <a:cubicBezTo>
                      <a:pt x="280" y="61"/>
                      <a:pt x="280" y="61"/>
                      <a:pt x="280" y="61"/>
                    </a:cubicBezTo>
                    <a:cubicBezTo>
                      <a:pt x="282" y="61"/>
                      <a:pt x="284" y="59"/>
                      <a:pt x="284" y="57"/>
                    </a:cubicBezTo>
                    <a:cubicBezTo>
                      <a:pt x="284" y="55"/>
                      <a:pt x="282" y="53"/>
                      <a:pt x="280" y="53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6" y="53"/>
                      <a:pt x="174" y="55"/>
                      <a:pt x="174" y="57"/>
                    </a:cubicBezTo>
                    <a:cubicBezTo>
                      <a:pt x="174" y="59"/>
                      <a:pt x="176" y="61"/>
                      <a:pt x="178" y="61"/>
                    </a:cubicBezTo>
                    <a:close/>
                    <a:moveTo>
                      <a:pt x="178" y="85"/>
                    </a:moveTo>
                    <a:cubicBezTo>
                      <a:pt x="280" y="85"/>
                      <a:pt x="280" y="85"/>
                      <a:pt x="280" y="85"/>
                    </a:cubicBezTo>
                    <a:cubicBezTo>
                      <a:pt x="282" y="85"/>
                      <a:pt x="284" y="83"/>
                      <a:pt x="284" y="81"/>
                    </a:cubicBezTo>
                    <a:cubicBezTo>
                      <a:pt x="284" y="78"/>
                      <a:pt x="282" y="77"/>
                      <a:pt x="280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6" y="77"/>
                      <a:pt x="174" y="78"/>
                      <a:pt x="174" y="81"/>
                    </a:cubicBezTo>
                    <a:cubicBezTo>
                      <a:pt x="174" y="83"/>
                      <a:pt x="176" y="85"/>
                      <a:pt x="178" y="85"/>
                    </a:cubicBezTo>
                    <a:close/>
                    <a:moveTo>
                      <a:pt x="178" y="108"/>
                    </a:moveTo>
                    <a:cubicBezTo>
                      <a:pt x="280" y="108"/>
                      <a:pt x="280" y="108"/>
                      <a:pt x="280" y="108"/>
                    </a:cubicBezTo>
                    <a:cubicBezTo>
                      <a:pt x="282" y="108"/>
                      <a:pt x="284" y="106"/>
                      <a:pt x="284" y="104"/>
                    </a:cubicBezTo>
                    <a:cubicBezTo>
                      <a:pt x="284" y="102"/>
                      <a:pt x="282" y="100"/>
                      <a:pt x="280" y="100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6" y="100"/>
                      <a:pt x="174" y="102"/>
                      <a:pt x="174" y="104"/>
                    </a:cubicBezTo>
                    <a:cubicBezTo>
                      <a:pt x="174" y="106"/>
                      <a:pt x="176" y="108"/>
                      <a:pt x="178" y="108"/>
                    </a:cubicBezTo>
                    <a:close/>
                    <a:moveTo>
                      <a:pt x="178" y="14"/>
                    </a:moveTo>
                    <a:cubicBezTo>
                      <a:pt x="280" y="14"/>
                      <a:pt x="280" y="14"/>
                      <a:pt x="280" y="14"/>
                    </a:cubicBezTo>
                    <a:cubicBezTo>
                      <a:pt x="282" y="14"/>
                      <a:pt x="284" y="12"/>
                      <a:pt x="284" y="10"/>
                    </a:cubicBezTo>
                    <a:cubicBezTo>
                      <a:pt x="284" y="7"/>
                      <a:pt x="282" y="6"/>
                      <a:pt x="280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6" y="6"/>
                      <a:pt x="174" y="7"/>
                      <a:pt x="174" y="10"/>
                    </a:cubicBezTo>
                    <a:cubicBezTo>
                      <a:pt x="174" y="12"/>
                      <a:pt x="176" y="14"/>
                      <a:pt x="178" y="14"/>
                    </a:cubicBezTo>
                    <a:close/>
                    <a:moveTo>
                      <a:pt x="178" y="37"/>
                    </a:moveTo>
                    <a:cubicBezTo>
                      <a:pt x="280" y="37"/>
                      <a:pt x="280" y="37"/>
                      <a:pt x="280" y="37"/>
                    </a:cubicBezTo>
                    <a:cubicBezTo>
                      <a:pt x="282" y="37"/>
                      <a:pt x="284" y="35"/>
                      <a:pt x="284" y="33"/>
                    </a:cubicBezTo>
                    <a:cubicBezTo>
                      <a:pt x="284" y="31"/>
                      <a:pt x="282" y="29"/>
                      <a:pt x="280" y="29"/>
                    </a:cubicBezTo>
                    <a:cubicBezTo>
                      <a:pt x="178" y="29"/>
                      <a:pt x="178" y="29"/>
                      <a:pt x="178" y="29"/>
                    </a:cubicBezTo>
                    <a:cubicBezTo>
                      <a:pt x="176" y="29"/>
                      <a:pt x="174" y="31"/>
                      <a:pt x="174" y="33"/>
                    </a:cubicBezTo>
                    <a:cubicBezTo>
                      <a:pt x="174" y="35"/>
                      <a:pt x="176" y="37"/>
                      <a:pt x="178" y="37"/>
                    </a:cubicBezTo>
                    <a:close/>
                    <a:moveTo>
                      <a:pt x="33" y="37"/>
                    </a:moveTo>
                    <a:cubicBezTo>
                      <a:pt x="135" y="37"/>
                      <a:pt x="135" y="37"/>
                      <a:pt x="135" y="37"/>
                    </a:cubicBezTo>
                    <a:cubicBezTo>
                      <a:pt x="137" y="37"/>
                      <a:pt x="139" y="35"/>
                      <a:pt x="139" y="33"/>
                    </a:cubicBezTo>
                    <a:cubicBezTo>
                      <a:pt x="139" y="31"/>
                      <a:pt x="137" y="29"/>
                      <a:pt x="135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1" y="29"/>
                      <a:pt x="29" y="31"/>
                      <a:pt x="29" y="33"/>
                    </a:cubicBezTo>
                    <a:cubicBezTo>
                      <a:pt x="29" y="35"/>
                      <a:pt x="31" y="37"/>
                      <a:pt x="33" y="37"/>
                    </a:cubicBezTo>
                    <a:close/>
                    <a:moveTo>
                      <a:pt x="33" y="108"/>
                    </a:move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7" y="108"/>
                      <a:pt x="139" y="106"/>
                      <a:pt x="139" y="104"/>
                    </a:cubicBezTo>
                    <a:cubicBezTo>
                      <a:pt x="139" y="102"/>
                      <a:pt x="137" y="100"/>
                      <a:pt x="135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1" y="100"/>
                      <a:pt x="29" y="102"/>
                      <a:pt x="29" y="104"/>
                    </a:cubicBezTo>
                    <a:cubicBezTo>
                      <a:pt x="29" y="106"/>
                      <a:pt x="31" y="108"/>
                      <a:pt x="33" y="108"/>
                    </a:cubicBezTo>
                    <a:close/>
                    <a:moveTo>
                      <a:pt x="33" y="85"/>
                    </a:moveTo>
                    <a:cubicBezTo>
                      <a:pt x="135" y="85"/>
                      <a:pt x="135" y="85"/>
                      <a:pt x="135" y="85"/>
                    </a:cubicBezTo>
                    <a:cubicBezTo>
                      <a:pt x="137" y="85"/>
                      <a:pt x="139" y="83"/>
                      <a:pt x="139" y="81"/>
                    </a:cubicBezTo>
                    <a:cubicBezTo>
                      <a:pt x="139" y="78"/>
                      <a:pt x="137" y="77"/>
                      <a:pt x="135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1" y="77"/>
                      <a:pt x="29" y="78"/>
                      <a:pt x="29" y="81"/>
                    </a:cubicBezTo>
                    <a:cubicBezTo>
                      <a:pt x="29" y="83"/>
                      <a:pt x="31" y="85"/>
                      <a:pt x="33" y="85"/>
                    </a:cubicBezTo>
                    <a:close/>
                    <a:moveTo>
                      <a:pt x="157" y="173"/>
                    </a:moveTo>
                    <a:cubicBezTo>
                      <a:pt x="159" y="173"/>
                      <a:pt x="161" y="171"/>
                      <a:pt x="161" y="169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1"/>
                      <a:pt x="159" y="0"/>
                      <a:pt x="157" y="0"/>
                    </a:cubicBezTo>
                    <a:cubicBezTo>
                      <a:pt x="154" y="0"/>
                      <a:pt x="153" y="1"/>
                      <a:pt x="153" y="4"/>
                    </a:cubicBezTo>
                    <a:cubicBezTo>
                      <a:pt x="153" y="169"/>
                      <a:pt x="153" y="169"/>
                      <a:pt x="153" y="169"/>
                    </a:cubicBezTo>
                    <a:cubicBezTo>
                      <a:pt x="153" y="171"/>
                      <a:pt x="154" y="173"/>
                      <a:pt x="157" y="173"/>
                    </a:cubicBezTo>
                    <a:close/>
                    <a:moveTo>
                      <a:pt x="33" y="61"/>
                    </a:moveTo>
                    <a:cubicBezTo>
                      <a:pt x="135" y="61"/>
                      <a:pt x="135" y="61"/>
                      <a:pt x="135" y="61"/>
                    </a:cubicBezTo>
                    <a:cubicBezTo>
                      <a:pt x="137" y="61"/>
                      <a:pt x="139" y="59"/>
                      <a:pt x="139" y="57"/>
                    </a:cubicBezTo>
                    <a:cubicBezTo>
                      <a:pt x="139" y="55"/>
                      <a:pt x="137" y="53"/>
                      <a:pt x="135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1" y="53"/>
                      <a:pt x="29" y="55"/>
                      <a:pt x="29" y="57"/>
                    </a:cubicBezTo>
                    <a:cubicBezTo>
                      <a:pt x="29" y="59"/>
                      <a:pt x="31" y="61"/>
                      <a:pt x="33" y="61"/>
                    </a:cubicBezTo>
                    <a:close/>
                    <a:moveTo>
                      <a:pt x="33" y="14"/>
                    </a:move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14"/>
                      <a:pt x="139" y="12"/>
                      <a:pt x="139" y="10"/>
                    </a:cubicBezTo>
                    <a:cubicBezTo>
                      <a:pt x="139" y="7"/>
                      <a:pt x="137" y="6"/>
                      <a:pt x="135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6"/>
                      <a:pt x="29" y="7"/>
                      <a:pt x="29" y="10"/>
                    </a:cubicBezTo>
                    <a:cubicBezTo>
                      <a:pt x="29" y="12"/>
                      <a:pt x="31" y="14"/>
                      <a:pt x="33" y="1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49CEEF"/>
                  </a:solidFill>
                </a:endParaRPr>
              </a:p>
            </p:txBody>
          </p:sp>
        </p:grpSp>
        <p:grpSp>
          <p:nvGrpSpPr>
            <p:cNvPr id="238" name="Bank"/>
            <p:cNvGrpSpPr>
              <a:grpSpLocks noChangeAspect="1"/>
            </p:cNvGrpSpPr>
            <p:nvPr/>
          </p:nvGrpSpPr>
          <p:grpSpPr>
            <a:xfrm>
              <a:off x="5487262" y="3595961"/>
              <a:ext cx="379092" cy="381345"/>
              <a:chOff x="3143258" y="4149728"/>
              <a:chExt cx="352426" cy="352425"/>
            </a:xfrm>
          </p:grpSpPr>
          <p:sp>
            <p:nvSpPr>
              <p:cNvPr id="239" name="Freeform 63"/>
              <p:cNvSpPr>
                <a:spLocks noEditPoints="1"/>
              </p:cNvSpPr>
              <p:nvPr/>
            </p:nvSpPr>
            <p:spPr bwMode="auto">
              <a:xfrm>
                <a:off x="3178183" y="4243390"/>
                <a:ext cx="282576" cy="214313"/>
              </a:xfrm>
              <a:custGeom>
                <a:avLst/>
                <a:gdLst/>
                <a:ahLst/>
                <a:cxnLst>
                  <a:cxn ang="0">
                    <a:pos x="110" y="191"/>
                  </a:cxn>
                  <a:cxn ang="0">
                    <a:pos x="140" y="191"/>
                  </a:cxn>
                  <a:cxn ang="0">
                    <a:pos x="140" y="72"/>
                  </a:cxn>
                  <a:cxn ang="0">
                    <a:pos x="110" y="72"/>
                  </a:cxn>
                  <a:cxn ang="0">
                    <a:pos x="110" y="191"/>
                  </a:cxn>
                  <a:cxn ang="0">
                    <a:pos x="55" y="191"/>
                  </a:cxn>
                  <a:cxn ang="0">
                    <a:pos x="84" y="191"/>
                  </a:cxn>
                  <a:cxn ang="0">
                    <a:pos x="84" y="72"/>
                  </a:cxn>
                  <a:cxn ang="0">
                    <a:pos x="55" y="72"/>
                  </a:cxn>
                  <a:cxn ang="0">
                    <a:pos x="55" y="191"/>
                  </a:cxn>
                  <a:cxn ang="0">
                    <a:pos x="0" y="191"/>
                  </a:cxn>
                  <a:cxn ang="0">
                    <a:pos x="29" y="191"/>
                  </a:cxn>
                  <a:cxn ang="0">
                    <a:pos x="29" y="72"/>
                  </a:cxn>
                  <a:cxn ang="0">
                    <a:pos x="0" y="72"/>
                  </a:cxn>
                  <a:cxn ang="0">
                    <a:pos x="0" y="191"/>
                  </a:cxn>
                  <a:cxn ang="0">
                    <a:pos x="220" y="72"/>
                  </a:cxn>
                  <a:cxn ang="0">
                    <a:pos x="220" y="191"/>
                  </a:cxn>
                  <a:cxn ang="0">
                    <a:pos x="250" y="191"/>
                  </a:cxn>
                  <a:cxn ang="0">
                    <a:pos x="250" y="72"/>
                  </a:cxn>
                  <a:cxn ang="0">
                    <a:pos x="220" y="72"/>
                  </a:cxn>
                  <a:cxn ang="0">
                    <a:pos x="165" y="191"/>
                  </a:cxn>
                  <a:cxn ang="0">
                    <a:pos x="195" y="191"/>
                  </a:cxn>
                  <a:cxn ang="0">
                    <a:pos x="195" y="72"/>
                  </a:cxn>
                  <a:cxn ang="0">
                    <a:pos x="165" y="72"/>
                  </a:cxn>
                  <a:cxn ang="0">
                    <a:pos x="165" y="191"/>
                  </a:cxn>
                  <a:cxn ang="0">
                    <a:pos x="125" y="0"/>
                  </a:cxn>
                  <a:cxn ang="0">
                    <a:pos x="105" y="20"/>
                  </a:cxn>
                  <a:cxn ang="0">
                    <a:pos x="125" y="40"/>
                  </a:cxn>
                  <a:cxn ang="0">
                    <a:pos x="145" y="20"/>
                  </a:cxn>
                  <a:cxn ang="0">
                    <a:pos x="125" y="0"/>
                  </a:cxn>
                </a:cxnLst>
                <a:rect l="0" t="0" r="r" b="b"/>
                <a:pathLst>
                  <a:path w="250" h="191">
                    <a:moveTo>
                      <a:pt x="110" y="191"/>
                    </a:moveTo>
                    <a:cubicBezTo>
                      <a:pt x="140" y="191"/>
                      <a:pt x="140" y="191"/>
                      <a:pt x="140" y="191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10" y="72"/>
                      <a:pt x="110" y="72"/>
                      <a:pt x="110" y="72"/>
                    </a:cubicBezTo>
                    <a:lnTo>
                      <a:pt x="110" y="191"/>
                    </a:lnTo>
                    <a:close/>
                    <a:moveTo>
                      <a:pt x="55" y="191"/>
                    </a:moveTo>
                    <a:cubicBezTo>
                      <a:pt x="84" y="191"/>
                      <a:pt x="84" y="191"/>
                      <a:pt x="84" y="191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55" y="72"/>
                      <a:pt x="55" y="72"/>
                      <a:pt x="55" y="72"/>
                    </a:cubicBezTo>
                    <a:lnTo>
                      <a:pt x="55" y="191"/>
                    </a:lnTo>
                    <a:close/>
                    <a:moveTo>
                      <a:pt x="0" y="191"/>
                    </a:moveTo>
                    <a:cubicBezTo>
                      <a:pt x="29" y="191"/>
                      <a:pt x="29" y="191"/>
                      <a:pt x="29" y="191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191"/>
                    </a:lnTo>
                    <a:close/>
                    <a:moveTo>
                      <a:pt x="220" y="72"/>
                    </a:moveTo>
                    <a:cubicBezTo>
                      <a:pt x="220" y="191"/>
                      <a:pt x="220" y="191"/>
                      <a:pt x="220" y="191"/>
                    </a:cubicBezTo>
                    <a:cubicBezTo>
                      <a:pt x="250" y="191"/>
                      <a:pt x="250" y="191"/>
                      <a:pt x="250" y="191"/>
                    </a:cubicBezTo>
                    <a:cubicBezTo>
                      <a:pt x="250" y="72"/>
                      <a:pt x="250" y="72"/>
                      <a:pt x="250" y="72"/>
                    </a:cubicBezTo>
                    <a:lnTo>
                      <a:pt x="220" y="72"/>
                    </a:lnTo>
                    <a:close/>
                    <a:moveTo>
                      <a:pt x="165" y="191"/>
                    </a:moveTo>
                    <a:cubicBezTo>
                      <a:pt x="195" y="191"/>
                      <a:pt x="195" y="191"/>
                      <a:pt x="195" y="191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65" y="72"/>
                      <a:pt x="165" y="72"/>
                      <a:pt x="165" y="72"/>
                    </a:cubicBezTo>
                    <a:lnTo>
                      <a:pt x="165" y="191"/>
                    </a:lnTo>
                    <a:close/>
                    <a:moveTo>
                      <a:pt x="125" y="0"/>
                    </a:moveTo>
                    <a:cubicBezTo>
                      <a:pt x="114" y="0"/>
                      <a:pt x="105" y="9"/>
                      <a:pt x="105" y="20"/>
                    </a:cubicBezTo>
                    <a:cubicBezTo>
                      <a:pt x="105" y="31"/>
                      <a:pt x="114" y="40"/>
                      <a:pt x="125" y="40"/>
                    </a:cubicBezTo>
                    <a:cubicBezTo>
                      <a:pt x="136" y="40"/>
                      <a:pt x="145" y="31"/>
                      <a:pt x="145" y="20"/>
                    </a:cubicBezTo>
                    <a:cubicBezTo>
                      <a:pt x="145" y="9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64"/>
              <p:cNvSpPr>
                <a:spLocks/>
              </p:cNvSpPr>
              <p:nvPr/>
            </p:nvSpPr>
            <p:spPr bwMode="auto">
              <a:xfrm>
                <a:off x="3260734" y="4154490"/>
                <a:ext cx="58738" cy="33338"/>
              </a:xfrm>
              <a:custGeom>
                <a:avLst/>
                <a:gdLst/>
                <a:ahLst/>
                <a:cxnLst>
                  <a:cxn ang="0">
                    <a:pos x="37" y="21"/>
                  </a:cxn>
                  <a:cxn ang="0">
                    <a:pos x="0" y="21"/>
                  </a:cxn>
                  <a:cxn ang="0">
                    <a:pos x="11" y="1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21"/>
                  </a:cxn>
                </a:cxnLst>
                <a:rect l="0" t="0" r="r" b="b"/>
                <a:pathLst>
                  <a:path w="37" h="21">
                    <a:moveTo>
                      <a:pt x="37" y="21"/>
                    </a:moveTo>
                    <a:lnTo>
                      <a:pt x="0" y="21"/>
                    </a:lnTo>
                    <a:lnTo>
                      <a:pt x="11" y="1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65"/>
              <p:cNvSpPr>
                <a:spLocks noEditPoints="1"/>
              </p:cNvSpPr>
              <p:nvPr/>
            </p:nvSpPr>
            <p:spPr bwMode="auto">
              <a:xfrm>
                <a:off x="3143258" y="4149728"/>
                <a:ext cx="352426" cy="352425"/>
              </a:xfrm>
              <a:custGeom>
                <a:avLst/>
                <a:gdLst/>
                <a:ahLst/>
                <a:cxnLst>
                  <a:cxn ang="0">
                    <a:pos x="307" y="273"/>
                  </a:cxn>
                  <a:cxn ang="0">
                    <a:pos x="286" y="158"/>
                  </a:cxn>
                  <a:cxn ang="0">
                    <a:pos x="300" y="140"/>
                  </a:cxn>
                  <a:cxn ang="0">
                    <a:pos x="286" y="117"/>
                  </a:cxn>
                  <a:cxn ang="0">
                    <a:pos x="300" y="114"/>
                  </a:cxn>
                  <a:cxn ang="0">
                    <a:pos x="157" y="0"/>
                  </a:cxn>
                  <a:cxn ang="0">
                    <a:pos x="30" y="107"/>
                  </a:cxn>
                  <a:cxn ang="0">
                    <a:pos x="12" y="119"/>
                  </a:cxn>
                  <a:cxn ang="0">
                    <a:pos x="28" y="136"/>
                  </a:cxn>
                  <a:cxn ang="0">
                    <a:pos x="14" y="154"/>
                  </a:cxn>
                  <a:cxn ang="0">
                    <a:pos x="28" y="269"/>
                  </a:cxn>
                  <a:cxn ang="0">
                    <a:pos x="7" y="287"/>
                  </a:cxn>
                  <a:cxn ang="0">
                    <a:pos x="0" y="309"/>
                  </a:cxn>
                  <a:cxn ang="0">
                    <a:pos x="313" y="309"/>
                  </a:cxn>
                  <a:cxn ang="0">
                    <a:pos x="36" y="113"/>
                  </a:cxn>
                  <a:cxn ang="0">
                    <a:pos x="278" y="136"/>
                  </a:cxn>
                  <a:cxn ang="0">
                    <a:pos x="22" y="150"/>
                  </a:cxn>
                  <a:cxn ang="0">
                    <a:pos x="292" y="150"/>
                  </a:cxn>
                  <a:cxn ang="0">
                    <a:pos x="256" y="158"/>
                  </a:cxn>
                  <a:cxn ang="0">
                    <a:pos x="256" y="165"/>
                  </a:cxn>
                  <a:cxn ang="0">
                    <a:pos x="256" y="269"/>
                  </a:cxn>
                  <a:cxn ang="0">
                    <a:pos x="231" y="169"/>
                  </a:cxn>
                  <a:cxn ang="0">
                    <a:pos x="248" y="269"/>
                  </a:cxn>
                  <a:cxn ang="0">
                    <a:pos x="231" y="169"/>
                  </a:cxn>
                  <a:cxn ang="0">
                    <a:pos x="201" y="158"/>
                  </a:cxn>
                  <a:cxn ang="0">
                    <a:pos x="201" y="165"/>
                  </a:cxn>
                  <a:cxn ang="0">
                    <a:pos x="201" y="269"/>
                  </a:cxn>
                  <a:cxn ang="0">
                    <a:pos x="176" y="169"/>
                  </a:cxn>
                  <a:cxn ang="0">
                    <a:pos x="193" y="269"/>
                  </a:cxn>
                  <a:cxn ang="0">
                    <a:pos x="176" y="169"/>
                  </a:cxn>
                  <a:cxn ang="0">
                    <a:pos x="146" y="158"/>
                  </a:cxn>
                  <a:cxn ang="0">
                    <a:pos x="146" y="165"/>
                  </a:cxn>
                  <a:cxn ang="0">
                    <a:pos x="146" y="269"/>
                  </a:cxn>
                  <a:cxn ang="0">
                    <a:pos x="138" y="158"/>
                  </a:cxn>
                  <a:cxn ang="0">
                    <a:pos x="121" y="158"/>
                  </a:cxn>
                  <a:cxn ang="0">
                    <a:pos x="91" y="158"/>
                  </a:cxn>
                  <a:cxn ang="0">
                    <a:pos x="91" y="165"/>
                  </a:cxn>
                  <a:cxn ang="0">
                    <a:pos x="91" y="269"/>
                  </a:cxn>
                  <a:cxn ang="0">
                    <a:pos x="83" y="158"/>
                  </a:cxn>
                  <a:cxn ang="0">
                    <a:pos x="66" y="158"/>
                  </a:cxn>
                  <a:cxn ang="0">
                    <a:pos x="36" y="158"/>
                  </a:cxn>
                  <a:cxn ang="0">
                    <a:pos x="36" y="165"/>
                  </a:cxn>
                  <a:cxn ang="0">
                    <a:pos x="36" y="269"/>
                  </a:cxn>
                  <a:cxn ang="0">
                    <a:pos x="15" y="277"/>
                  </a:cxn>
                  <a:cxn ang="0">
                    <a:pos x="15" y="287"/>
                  </a:cxn>
                  <a:cxn ang="0">
                    <a:pos x="8" y="305"/>
                  </a:cxn>
                  <a:cxn ang="0">
                    <a:pos x="305" y="305"/>
                  </a:cxn>
                  <a:cxn ang="0">
                    <a:pos x="157" y="126"/>
                  </a:cxn>
                  <a:cxn ang="0">
                    <a:pos x="157" y="118"/>
                  </a:cxn>
                  <a:cxn ang="0">
                    <a:pos x="173" y="102"/>
                  </a:cxn>
                </a:cxnLst>
                <a:rect l="0" t="0" r="r" b="b"/>
                <a:pathLst>
                  <a:path w="313" h="313">
                    <a:moveTo>
                      <a:pt x="309" y="287"/>
                    </a:moveTo>
                    <a:cubicBezTo>
                      <a:pt x="307" y="287"/>
                      <a:pt x="307" y="287"/>
                      <a:pt x="307" y="287"/>
                    </a:cubicBezTo>
                    <a:cubicBezTo>
                      <a:pt x="307" y="273"/>
                      <a:pt x="307" y="273"/>
                      <a:pt x="307" y="273"/>
                    </a:cubicBezTo>
                    <a:cubicBezTo>
                      <a:pt x="307" y="271"/>
                      <a:pt x="306" y="269"/>
                      <a:pt x="303" y="269"/>
                    </a:cubicBezTo>
                    <a:cubicBezTo>
                      <a:pt x="286" y="269"/>
                      <a:pt x="286" y="269"/>
                      <a:pt x="286" y="269"/>
                    </a:cubicBezTo>
                    <a:cubicBezTo>
                      <a:pt x="286" y="158"/>
                      <a:pt x="286" y="158"/>
                      <a:pt x="286" y="158"/>
                    </a:cubicBezTo>
                    <a:cubicBezTo>
                      <a:pt x="296" y="158"/>
                      <a:pt x="296" y="158"/>
                      <a:pt x="296" y="158"/>
                    </a:cubicBezTo>
                    <a:cubicBezTo>
                      <a:pt x="298" y="158"/>
                      <a:pt x="300" y="156"/>
                      <a:pt x="300" y="154"/>
                    </a:cubicBezTo>
                    <a:cubicBezTo>
                      <a:pt x="300" y="140"/>
                      <a:pt x="300" y="140"/>
                      <a:pt x="300" y="140"/>
                    </a:cubicBezTo>
                    <a:cubicBezTo>
                      <a:pt x="300" y="138"/>
                      <a:pt x="298" y="136"/>
                      <a:pt x="296" y="136"/>
                    </a:cubicBezTo>
                    <a:cubicBezTo>
                      <a:pt x="286" y="136"/>
                      <a:pt x="286" y="136"/>
                      <a:pt x="286" y="136"/>
                    </a:cubicBezTo>
                    <a:cubicBezTo>
                      <a:pt x="286" y="117"/>
                      <a:pt x="286" y="117"/>
                      <a:pt x="286" y="117"/>
                    </a:cubicBezTo>
                    <a:cubicBezTo>
                      <a:pt x="297" y="121"/>
                      <a:pt x="297" y="121"/>
                      <a:pt x="297" y="121"/>
                    </a:cubicBezTo>
                    <a:cubicBezTo>
                      <a:pt x="299" y="122"/>
                      <a:pt x="301" y="121"/>
                      <a:pt x="302" y="119"/>
                    </a:cubicBezTo>
                    <a:cubicBezTo>
                      <a:pt x="303" y="117"/>
                      <a:pt x="302" y="115"/>
                      <a:pt x="300" y="11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2"/>
                      <a:pt x="159" y="0"/>
                      <a:pt x="157" y="0"/>
                    </a:cubicBezTo>
                    <a:cubicBezTo>
                      <a:pt x="155" y="0"/>
                      <a:pt x="153" y="2"/>
                      <a:pt x="153" y="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2" y="115"/>
                      <a:pt x="11" y="117"/>
                      <a:pt x="12" y="119"/>
                    </a:cubicBezTo>
                    <a:cubicBezTo>
                      <a:pt x="13" y="121"/>
                      <a:pt x="15" y="122"/>
                      <a:pt x="17" y="121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18" y="136"/>
                      <a:pt x="18" y="136"/>
                      <a:pt x="18" y="136"/>
                    </a:cubicBezTo>
                    <a:cubicBezTo>
                      <a:pt x="15" y="136"/>
                      <a:pt x="14" y="138"/>
                      <a:pt x="14" y="140"/>
                    </a:cubicBezTo>
                    <a:cubicBezTo>
                      <a:pt x="14" y="154"/>
                      <a:pt x="14" y="154"/>
                      <a:pt x="14" y="154"/>
                    </a:cubicBezTo>
                    <a:cubicBezTo>
                      <a:pt x="14" y="156"/>
                      <a:pt x="15" y="158"/>
                      <a:pt x="18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269"/>
                      <a:pt x="28" y="269"/>
                      <a:pt x="28" y="269"/>
                    </a:cubicBezTo>
                    <a:cubicBezTo>
                      <a:pt x="11" y="269"/>
                      <a:pt x="11" y="269"/>
                      <a:pt x="11" y="269"/>
                    </a:cubicBezTo>
                    <a:cubicBezTo>
                      <a:pt x="8" y="269"/>
                      <a:pt x="7" y="271"/>
                      <a:pt x="7" y="273"/>
                    </a:cubicBezTo>
                    <a:cubicBezTo>
                      <a:pt x="7" y="287"/>
                      <a:pt x="7" y="287"/>
                      <a:pt x="7" y="287"/>
                    </a:cubicBezTo>
                    <a:cubicBezTo>
                      <a:pt x="4" y="287"/>
                      <a:pt x="4" y="287"/>
                      <a:pt x="4" y="287"/>
                    </a:cubicBezTo>
                    <a:cubicBezTo>
                      <a:pt x="2" y="287"/>
                      <a:pt x="0" y="289"/>
                      <a:pt x="0" y="291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311"/>
                      <a:pt x="2" y="313"/>
                      <a:pt x="4" y="313"/>
                    </a:cubicBezTo>
                    <a:cubicBezTo>
                      <a:pt x="309" y="313"/>
                      <a:pt x="309" y="313"/>
                      <a:pt x="309" y="313"/>
                    </a:cubicBezTo>
                    <a:cubicBezTo>
                      <a:pt x="312" y="313"/>
                      <a:pt x="313" y="311"/>
                      <a:pt x="313" y="309"/>
                    </a:cubicBezTo>
                    <a:cubicBezTo>
                      <a:pt x="313" y="291"/>
                      <a:pt x="313" y="291"/>
                      <a:pt x="313" y="291"/>
                    </a:cubicBezTo>
                    <a:cubicBezTo>
                      <a:pt x="313" y="289"/>
                      <a:pt x="312" y="287"/>
                      <a:pt x="309" y="287"/>
                    </a:cubicBezTo>
                    <a:close/>
                    <a:moveTo>
                      <a:pt x="36" y="113"/>
                    </a:moveTo>
                    <a:cubicBezTo>
                      <a:pt x="157" y="61"/>
                      <a:pt x="157" y="61"/>
                      <a:pt x="157" y="61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78" y="136"/>
                      <a:pt x="278" y="136"/>
                      <a:pt x="278" y="136"/>
                    </a:cubicBezTo>
                    <a:cubicBezTo>
                      <a:pt x="36" y="136"/>
                      <a:pt x="36" y="136"/>
                      <a:pt x="36" y="136"/>
                    </a:cubicBezTo>
                    <a:lnTo>
                      <a:pt x="36" y="113"/>
                    </a:lnTo>
                    <a:close/>
                    <a:moveTo>
                      <a:pt x="22" y="150"/>
                    </a:moveTo>
                    <a:cubicBezTo>
                      <a:pt x="22" y="144"/>
                      <a:pt x="22" y="144"/>
                      <a:pt x="22" y="144"/>
                    </a:cubicBezTo>
                    <a:cubicBezTo>
                      <a:pt x="292" y="144"/>
                      <a:pt x="292" y="144"/>
                      <a:pt x="292" y="144"/>
                    </a:cubicBezTo>
                    <a:cubicBezTo>
                      <a:pt x="292" y="150"/>
                      <a:pt x="292" y="150"/>
                      <a:pt x="292" y="150"/>
                    </a:cubicBezTo>
                    <a:lnTo>
                      <a:pt x="22" y="150"/>
                    </a:lnTo>
                    <a:close/>
                    <a:moveTo>
                      <a:pt x="256" y="165"/>
                    </a:moveTo>
                    <a:cubicBezTo>
                      <a:pt x="256" y="158"/>
                      <a:pt x="256" y="158"/>
                      <a:pt x="256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65"/>
                      <a:pt x="278" y="165"/>
                      <a:pt x="278" y="165"/>
                    </a:cubicBezTo>
                    <a:lnTo>
                      <a:pt x="256" y="165"/>
                    </a:lnTo>
                    <a:close/>
                    <a:moveTo>
                      <a:pt x="278" y="173"/>
                    </a:moveTo>
                    <a:cubicBezTo>
                      <a:pt x="278" y="269"/>
                      <a:pt x="278" y="269"/>
                      <a:pt x="278" y="269"/>
                    </a:cubicBezTo>
                    <a:cubicBezTo>
                      <a:pt x="256" y="269"/>
                      <a:pt x="256" y="269"/>
                      <a:pt x="256" y="269"/>
                    </a:cubicBezTo>
                    <a:cubicBezTo>
                      <a:pt x="256" y="173"/>
                      <a:pt x="256" y="173"/>
                      <a:pt x="256" y="173"/>
                    </a:cubicBezTo>
                    <a:lnTo>
                      <a:pt x="278" y="173"/>
                    </a:lnTo>
                    <a:close/>
                    <a:moveTo>
                      <a:pt x="231" y="169"/>
                    </a:moveTo>
                    <a:cubicBezTo>
                      <a:pt x="231" y="158"/>
                      <a:pt x="231" y="158"/>
                      <a:pt x="231" y="158"/>
                    </a:cubicBezTo>
                    <a:cubicBezTo>
                      <a:pt x="248" y="158"/>
                      <a:pt x="248" y="158"/>
                      <a:pt x="248" y="158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31" y="269"/>
                      <a:pt x="231" y="269"/>
                      <a:pt x="231" y="269"/>
                    </a:cubicBezTo>
                    <a:cubicBezTo>
                      <a:pt x="231" y="169"/>
                      <a:pt x="231" y="169"/>
                      <a:pt x="231" y="169"/>
                    </a:cubicBezTo>
                    <a:cubicBezTo>
                      <a:pt x="231" y="169"/>
                      <a:pt x="231" y="169"/>
                      <a:pt x="231" y="169"/>
                    </a:cubicBezTo>
                    <a:cubicBezTo>
                      <a:pt x="231" y="169"/>
                      <a:pt x="231" y="169"/>
                      <a:pt x="231" y="169"/>
                    </a:cubicBezTo>
                    <a:close/>
                    <a:moveTo>
                      <a:pt x="201" y="165"/>
                    </a:moveTo>
                    <a:cubicBezTo>
                      <a:pt x="201" y="158"/>
                      <a:pt x="201" y="158"/>
                      <a:pt x="201" y="158"/>
                    </a:cubicBezTo>
                    <a:cubicBezTo>
                      <a:pt x="223" y="158"/>
                      <a:pt x="223" y="158"/>
                      <a:pt x="223" y="158"/>
                    </a:cubicBezTo>
                    <a:cubicBezTo>
                      <a:pt x="223" y="165"/>
                      <a:pt x="223" y="165"/>
                      <a:pt x="223" y="165"/>
                    </a:cubicBezTo>
                    <a:lnTo>
                      <a:pt x="201" y="165"/>
                    </a:lnTo>
                    <a:close/>
                    <a:moveTo>
                      <a:pt x="223" y="173"/>
                    </a:moveTo>
                    <a:cubicBezTo>
                      <a:pt x="223" y="269"/>
                      <a:pt x="223" y="269"/>
                      <a:pt x="223" y="269"/>
                    </a:cubicBezTo>
                    <a:cubicBezTo>
                      <a:pt x="201" y="269"/>
                      <a:pt x="201" y="269"/>
                      <a:pt x="201" y="269"/>
                    </a:cubicBezTo>
                    <a:cubicBezTo>
                      <a:pt x="201" y="173"/>
                      <a:pt x="201" y="173"/>
                      <a:pt x="201" y="173"/>
                    </a:cubicBezTo>
                    <a:lnTo>
                      <a:pt x="223" y="173"/>
                    </a:lnTo>
                    <a:close/>
                    <a:moveTo>
                      <a:pt x="176" y="169"/>
                    </a:moveTo>
                    <a:cubicBezTo>
                      <a:pt x="176" y="158"/>
                      <a:pt x="176" y="158"/>
                      <a:pt x="176" y="158"/>
                    </a:cubicBezTo>
                    <a:cubicBezTo>
                      <a:pt x="193" y="158"/>
                      <a:pt x="193" y="158"/>
                      <a:pt x="193" y="158"/>
                    </a:cubicBezTo>
                    <a:cubicBezTo>
                      <a:pt x="193" y="269"/>
                      <a:pt x="193" y="269"/>
                      <a:pt x="193" y="269"/>
                    </a:cubicBezTo>
                    <a:cubicBezTo>
                      <a:pt x="176" y="269"/>
                      <a:pt x="176" y="269"/>
                      <a:pt x="176" y="269"/>
                    </a:cubicBezTo>
                    <a:cubicBezTo>
                      <a:pt x="176" y="169"/>
                      <a:pt x="176" y="169"/>
                      <a:pt x="176" y="169"/>
                    </a:cubicBezTo>
                    <a:cubicBezTo>
                      <a:pt x="176" y="169"/>
                      <a:pt x="176" y="169"/>
                      <a:pt x="176" y="169"/>
                    </a:cubicBezTo>
                    <a:cubicBezTo>
                      <a:pt x="176" y="169"/>
                      <a:pt x="176" y="169"/>
                      <a:pt x="176" y="169"/>
                    </a:cubicBezTo>
                    <a:close/>
                    <a:moveTo>
                      <a:pt x="146" y="165"/>
                    </a:move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68" y="158"/>
                      <a:pt x="168" y="158"/>
                      <a:pt x="168" y="158"/>
                    </a:cubicBezTo>
                    <a:cubicBezTo>
                      <a:pt x="168" y="165"/>
                      <a:pt x="168" y="165"/>
                      <a:pt x="168" y="165"/>
                    </a:cubicBezTo>
                    <a:lnTo>
                      <a:pt x="146" y="165"/>
                    </a:lnTo>
                    <a:close/>
                    <a:moveTo>
                      <a:pt x="168" y="173"/>
                    </a:moveTo>
                    <a:cubicBezTo>
                      <a:pt x="168" y="269"/>
                      <a:pt x="168" y="269"/>
                      <a:pt x="168" y="269"/>
                    </a:cubicBezTo>
                    <a:cubicBezTo>
                      <a:pt x="146" y="269"/>
                      <a:pt x="146" y="269"/>
                      <a:pt x="146" y="269"/>
                    </a:cubicBezTo>
                    <a:cubicBezTo>
                      <a:pt x="146" y="173"/>
                      <a:pt x="146" y="173"/>
                      <a:pt x="146" y="173"/>
                    </a:cubicBezTo>
                    <a:lnTo>
                      <a:pt x="168" y="173"/>
                    </a:lnTo>
                    <a:close/>
                    <a:moveTo>
                      <a:pt x="138" y="158"/>
                    </a:moveTo>
                    <a:cubicBezTo>
                      <a:pt x="138" y="269"/>
                      <a:pt x="138" y="269"/>
                      <a:pt x="138" y="269"/>
                    </a:cubicBezTo>
                    <a:cubicBezTo>
                      <a:pt x="121" y="269"/>
                      <a:pt x="121" y="269"/>
                      <a:pt x="121" y="269"/>
                    </a:cubicBezTo>
                    <a:cubicBezTo>
                      <a:pt x="121" y="158"/>
                      <a:pt x="121" y="158"/>
                      <a:pt x="121" y="158"/>
                    </a:cubicBezTo>
                    <a:lnTo>
                      <a:pt x="138" y="158"/>
                    </a:lnTo>
                    <a:close/>
                    <a:moveTo>
                      <a:pt x="91" y="165"/>
                    </a:moveTo>
                    <a:cubicBezTo>
                      <a:pt x="91" y="158"/>
                      <a:pt x="91" y="158"/>
                      <a:pt x="91" y="158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13" y="165"/>
                      <a:pt x="113" y="165"/>
                      <a:pt x="113" y="165"/>
                    </a:cubicBezTo>
                    <a:lnTo>
                      <a:pt x="91" y="165"/>
                    </a:lnTo>
                    <a:close/>
                    <a:moveTo>
                      <a:pt x="113" y="173"/>
                    </a:moveTo>
                    <a:cubicBezTo>
                      <a:pt x="113" y="269"/>
                      <a:pt x="113" y="269"/>
                      <a:pt x="113" y="269"/>
                    </a:cubicBezTo>
                    <a:cubicBezTo>
                      <a:pt x="91" y="269"/>
                      <a:pt x="91" y="269"/>
                      <a:pt x="91" y="269"/>
                    </a:cubicBezTo>
                    <a:cubicBezTo>
                      <a:pt x="91" y="173"/>
                      <a:pt x="91" y="173"/>
                      <a:pt x="91" y="173"/>
                    </a:cubicBezTo>
                    <a:lnTo>
                      <a:pt x="113" y="173"/>
                    </a:lnTo>
                    <a:close/>
                    <a:moveTo>
                      <a:pt x="83" y="158"/>
                    </a:moveTo>
                    <a:cubicBezTo>
                      <a:pt x="83" y="269"/>
                      <a:pt x="83" y="269"/>
                      <a:pt x="83" y="269"/>
                    </a:cubicBezTo>
                    <a:cubicBezTo>
                      <a:pt x="66" y="269"/>
                      <a:pt x="66" y="269"/>
                      <a:pt x="66" y="269"/>
                    </a:cubicBezTo>
                    <a:cubicBezTo>
                      <a:pt x="66" y="158"/>
                      <a:pt x="66" y="158"/>
                      <a:pt x="66" y="158"/>
                    </a:cubicBezTo>
                    <a:lnTo>
                      <a:pt x="83" y="158"/>
                    </a:lnTo>
                    <a:close/>
                    <a:moveTo>
                      <a:pt x="36" y="165"/>
                    </a:moveTo>
                    <a:cubicBezTo>
                      <a:pt x="36" y="158"/>
                      <a:pt x="36" y="158"/>
                      <a:pt x="36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8" y="165"/>
                      <a:pt x="58" y="165"/>
                      <a:pt x="58" y="165"/>
                    </a:cubicBezTo>
                    <a:lnTo>
                      <a:pt x="36" y="165"/>
                    </a:lnTo>
                    <a:close/>
                    <a:moveTo>
                      <a:pt x="58" y="173"/>
                    </a:moveTo>
                    <a:cubicBezTo>
                      <a:pt x="58" y="269"/>
                      <a:pt x="58" y="269"/>
                      <a:pt x="58" y="269"/>
                    </a:cubicBezTo>
                    <a:cubicBezTo>
                      <a:pt x="36" y="269"/>
                      <a:pt x="36" y="269"/>
                      <a:pt x="36" y="269"/>
                    </a:cubicBezTo>
                    <a:cubicBezTo>
                      <a:pt x="36" y="173"/>
                      <a:pt x="36" y="173"/>
                      <a:pt x="36" y="173"/>
                    </a:cubicBezTo>
                    <a:lnTo>
                      <a:pt x="58" y="173"/>
                    </a:lnTo>
                    <a:close/>
                    <a:moveTo>
                      <a:pt x="15" y="277"/>
                    </a:moveTo>
                    <a:cubicBezTo>
                      <a:pt x="299" y="277"/>
                      <a:pt x="299" y="277"/>
                      <a:pt x="299" y="277"/>
                    </a:cubicBezTo>
                    <a:cubicBezTo>
                      <a:pt x="299" y="287"/>
                      <a:pt x="299" y="287"/>
                      <a:pt x="299" y="287"/>
                    </a:cubicBezTo>
                    <a:cubicBezTo>
                      <a:pt x="15" y="287"/>
                      <a:pt x="15" y="287"/>
                      <a:pt x="15" y="287"/>
                    </a:cubicBezTo>
                    <a:lnTo>
                      <a:pt x="15" y="277"/>
                    </a:lnTo>
                    <a:close/>
                    <a:moveTo>
                      <a:pt x="305" y="305"/>
                    </a:moveTo>
                    <a:cubicBezTo>
                      <a:pt x="8" y="305"/>
                      <a:pt x="8" y="305"/>
                      <a:pt x="8" y="305"/>
                    </a:cubicBezTo>
                    <a:cubicBezTo>
                      <a:pt x="8" y="295"/>
                      <a:pt x="8" y="295"/>
                      <a:pt x="8" y="295"/>
                    </a:cubicBezTo>
                    <a:cubicBezTo>
                      <a:pt x="305" y="295"/>
                      <a:pt x="305" y="295"/>
                      <a:pt x="305" y="295"/>
                    </a:cubicBezTo>
                    <a:lnTo>
                      <a:pt x="305" y="305"/>
                    </a:lnTo>
                    <a:close/>
                    <a:moveTo>
                      <a:pt x="157" y="78"/>
                    </a:moveTo>
                    <a:cubicBezTo>
                      <a:pt x="144" y="78"/>
                      <a:pt x="133" y="89"/>
                      <a:pt x="133" y="102"/>
                    </a:cubicBezTo>
                    <a:cubicBezTo>
                      <a:pt x="133" y="116"/>
                      <a:pt x="144" y="126"/>
                      <a:pt x="157" y="126"/>
                    </a:cubicBezTo>
                    <a:cubicBezTo>
                      <a:pt x="170" y="126"/>
                      <a:pt x="181" y="116"/>
                      <a:pt x="181" y="102"/>
                    </a:cubicBezTo>
                    <a:cubicBezTo>
                      <a:pt x="181" y="89"/>
                      <a:pt x="170" y="78"/>
                      <a:pt x="157" y="78"/>
                    </a:cubicBezTo>
                    <a:close/>
                    <a:moveTo>
                      <a:pt x="157" y="118"/>
                    </a:moveTo>
                    <a:cubicBezTo>
                      <a:pt x="148" y="118"/>
                      <a:pt x="141" y="111"/>
                      <a:pt x="141" y="102"/>
                    </a:cubicBezTo>
                    <a:cubicBezTo>
                      <a:pt x="141" y="93"/>
                      <a:pt x="148" y="86"/>
                      <a:pt x="157" y="86"/>
                    </a:cubicBezTo>
                    <a:cubicBezTo>
                      <a:pt x="166" y="86"/>
                      <a:pt x="173" y="93"/>
                      <a:pt x="173" y="102"/>
                    </a:cubicBezTo>
                    <a:cubicBezTo>
                      <a:pt x="173" y="111"/>
                      <a:pt x="166" y="118"/>
                      <a:pt x="157" y="11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2" name="Text box E"/>
            <p:cNvGrpSpPr/>
            <p:nvPr/>
          </p:nvGrpSpPr>
          <p:grpSpPr>
            <a:xfrm>
              <a:off x="3728645" y="4832892"/>
              <a:ext cx="1851467" cy="1322830"/>
              <a:chOff x="5715091" y="703793"/>
              <a:chExt cx="1442166" cy="1386155"/>
            </a:xfrm>
          </p:grpSpPr>
          <p:sp>
            <p:nvSpPr>
              <p:cNvPr id="244" name="Rectangle 8"/>
              <p:cNvSpPr>
                <a:spLocks noChangeArrowheads="1"/>
              </p:cNvSpPr>
              <p:nvPr/>
            </p:nvSpPr>
            <p:spPr bwMode="auto">
              <a:xfrm>
                <a:off x="6239401" y="703793"/>
                <a:ext cx="29613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TextBox 04"/>
              <p:cNvSpPr txBox="1"/>
              <p:nvPr/>
            </p:nvSpPr>
            <p:spPr>
              <a:xfrm>
                <a:off x="5715091" y="1135841"/>
                <a:ext cx="14421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2">
                        <a:lumMod val="25000"/>
                      </a:schemeClr>
                    </a:solidFill>
                    <a:cs typeface="Arial" panose="020B0604020202020204" pitchFamily="34" charset="0"/>
                  </a:rPr>
                  <a:t>УЧРЖДЕНИЙ </a:t>
                </a:r>
                <a:r>
                  <a:rPr lang="ru-RU" sz="1400" b="1" dirty="0" smtClean="0">
                    <a:solidFill>
                      <a:schemeClr val="bg2">
                        <a:lumMod val="25000"/>
                      </a:schemeClr>
                    </a:solidFill>
                    <a:cs typeface="Arial" panose="020B0604020202020204" pitchFamily="34" charset="0"/>
                  </a:rPr>
                  <a:t>ДОПОЛНИТЕЛЬНОГО ОБРАЗОВАНИЯ</a:t>
                </a:r>
              </a:p>
            </p:txBody>
          </p:sp>
        </p:grpSp>
        <p:grpSp>
          <p:nvGrpSpPr>
            <p:cNvPr id="253" name="Text box E"/>
            <p:cNvGrpSpPr/>
            <p:nvPr/>
          </p:nvGrpSpPr>
          <p:grpSpPr>
            <a:xfrm>
              <a:off x="288853" y="1862321"/>
              <a:ext cx="2228166" cy="899764"/>
              <a:chOff x="5646342" y="657551"/>
              <a:chExt cx="1442166" cy="942836"/>
            </a:xfrm>
          </p:grpSpPr>
          <p:sp>
            <p:nvSpPr>
              <p:cNvPr id="255" name="Rectangle 8"/>
              <p:cNvSpPr>
                <a:spLocks noChangeArrowheads="1"/>
              </p:cNvSpPr>
              <p:nvPr/>
            </p:nvSpPr>
            <p:spPr bwMode="auto">
              <a:xfrm>
                <a:off x="6191885" y="657551"/>
                <a:ext cx="34477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111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TextBox 04"/>
              <p:cNvSpPr txBox="1"/>
              <p:nvPr/>
            </p:nvSpPr>
            <p:spPr>
              <a:xfrm>
                <a:off x="5646342" y="1077167"/>
                <a:ext cx="14421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cs typeface="Arial" panose="020B0604020202020204" pitchFamily="34" charset="0"/>
                  </a:rPr>
                  <a:t>ОБЩЕОБРАЗОВАТЕЛЬНЫХ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cs typeface="Arial" panose="020B0604020202020204" pitchFamily="34" charset="0"/>
                  </a:rPr>
                  <a:t>УЧРЖДЕНИЙ</a:t>
                </a:r>
              </a:p>
            </p:txBody>
          </p:sp>
        </p:grpSp>
        <p:grpSp>
          <p:nvGrpSpPr>
            <p:cNvPr id="260" name="Text box E"/>
            <p:cNvGrpSpPr/>
            <p:nvPr/>
          </p:nvGrpSpPr>
          <p:grpSpPr>
            <a:xfrm>
              <a:off x="971599" y="4835100"/>
              <a:ext cx="2795900" cy="1537635"/>
              <a:chOff x="5636847" y="733430"/>
              <a:chExt cx="1087928" cy="3064825"/>
            </a:xfrm>
          </p:grpSpPr>
          <p:sp>
            <p:nvSpPr>
              <p:cNvPr id="262" name="Rectangle 8"/>
              <p:cNvSpPr>
                <a:spLocks noChangeArrowheads="1"/>
              </p:cNvSpPr>
              <p:nvPr/>
            </p:nvSpPr>
            <p:spPr bwMode="auto">
              <a:xfrm>
                <a:off x="6174220" y="733430"/>
                <a:ext cx="73968" cy="819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TextBox 04"/>
              <p:cNvSpPr txBox="1"/>
              <p:nvPr/>
            </p:nvSpPr>
            <p:spPr>
              <a:xfrm>
                <a:off x="5636847" y="1573595"/>
                <a:ext cx="1087928" cy="222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ЦЕНТРОВ ДЛЯ ДЕТЕЙ, НУЖДАЮЩИХСЯ </a:t>
                </a:r>
                <a:b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В ПСИХОЛОГО-ПЕДАГОГИЧЕСКОЙ </a:t>
                </a:r>
                <a:b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ru-RU" sz="1400" b="1" dirty="0" smtClean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И МЕДИКО-СОЦИАЛЬНОЙ ПОМОЩИ</a:t>
                </a:r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7" name="Text box E"/>
            <p:cNvGrpSpPr/>
            <p:nvPr/>
          </p:nvGrpSpPr>
          <p:grpSpPr>
            <a:xfrm>
              <a:off x="5862871" y="4845412"/>
              <a:ext cx="1817353" cy="1139554"/>
              <a:chOff x="5688972" y="746549"/>
              <a:chExt cx="1442166" cy="1194105"/>
            </a:xfrm>
          </p:grpSpPr>
          <p:sp>
            <p:nvSpPr>
              <p:cNvPr id="273" name="Line 6"/>
              <p:cNvSpPr>
                <a:spLocks noChangeShapeType="1"/>
              </p:cNvSpPr>
              <p:nvPr/>
            </p:nvSpPr>
            <p:spPr bwMode="auto">
              <a:xfrm>
                <a:off x="6232109" y="1153626"/>
                <a:ext cx="316894" cy="0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269" name="Rectangle 8"/>
              <p:cNvSpPr>
                <a:spLocks noChangeArrowheads="1"/>
              </p:cNvSpPr>
              <p:nvPr/>
            </p:nvSpPr>
            <p:spPr bwMode="auto">
              <a:xfrm>
                <a:off x="6020859" y="746549"/>
                <a:ext cx="74445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TextBox 04"/>
              <p:cNvSpPr txBox="1"/>
              <p:nvPr/>
            </p:nvSpPr>
            <p:spPr>
              <a:xfrm>
                <a:off x="5688972" y="1166630"/>
                <a:ext cx="1442166" cy="77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cs typeface="Arial" panose="020B0604020202020204" pitchFamily="34" charset="0"/>
                  </a:rPr>
                  <a:t>МУНИЦИПАЛЬНЫХ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cs typeface="Arial" panose="020B0604020202020204" pitchFamily="34" charset="0"/>
                  </a:rPr>
                  <a:t>КАЗЕННЫХ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cs typeface="Arial" panose="020B0604020202020204" pitchFamily="34" charset="0"/>
                  </a:rPr>
                  <a:t>УЧРЕЖДЕНИЯ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4" name="Text box E"/>
            <p:cNvGrpSpPr/>
            <p:nvPr/>
          </p:nvGrpSpPr>
          <p:grpSpPr>
            <a:xfrm>
              <a:off x="4547175" y="1865134"/>
              <a:ext cx="2185065" cy="1145553"/>
              <a:chOff x="5729012" y="713422"/>
              <a:chExt cx="1442166" cy="1200393"/>
            </a:xfrm>
          </p:grpSpPr>
          <p:sp>
            <p:nvSpPr>
              <p:cNvPr id="276" name="Rectangle 8"/>
              <p:cNvSpPr>
                <a:spLocks noChangeArrowheads="1"/>
              </p:cNvSpPr>
              <p:nvPr/>
            </p:nvSpPr>
            <p:spPr bwMode="auto">
              <a:xfrm>
                <a:off x="6109612" y="713422"/>
                <a:ext cx="6709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TextBox 04"/>
              <p:cNvSpPr txBox="1"/>
              <p:nvPr/>
            </p:nvSpPr>
            <p:spPr>
              <a:xfrm>
                <a:off x="5729012" y="1139790"/>
                <a:ext cx="1442166" cy="77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5">
                        <a:lumMod val="50000"/>
                      </a:schemeClr>
                    </a:solidFill>
                    <a:cs typeface="Arial" panose="020B0604020202020204" pitchFamily="34" charset="0"/>
                  </a:rPr>
                  <a:t>ДИРЕКЦИЯ ПО ОРГАНИЗАЦИИ ПИТАНИЯ</a:t>
                </a:r>
              </a:p>
            </p:txBody>
          </p:sp>
        </p:grpSp>
        <p:grpSp>
          <p:nvGrpSpPr>
            <p:cNvPr id="281" name="Head with gear"/>
            <p:cNvGrpSpPr/>
            <p:nvPr/>
          </p:nvGrpSpPr>
          <p:grpSpPr>
            <a:xfrm>
              <a:off x="2260910" y="3563936"/>
              <a:ext cx="379090" cy="444335"/>
              <a:chOff x="4670426" y="139700"/>
              <a:chExt cx="327025" cy="352425"/>
            </a:xfrm>
          </p:grpSpPr>
          <p:sp>
            <p:nvSpPr>
              <p:cNvPr id="282" name="Freeform 360"/>
              <p:cNvSpPr>
                <a:spLocks/>
              </p:cNvSpPr>
              <p:nvPr/>
            </p:nvSpPr>
            <p:spPr bwMode="auto">
              <a:xfrm>
                <a:off x="4856163" y="144463"/>
                <a:ext cx="138113" cy="3429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"/>
                  </a:cxn>
                  <a:cxn ang="0">
                    <a:pos x="96" y="109"/>
                  </a:cxn>
                  <a:cxn ang="0">
                    <a:pos x="96" y="305"/>
                  </a:cxn>
                  <a:cxn ang="0">
                    <a:pos x="122" y="305"/>
                  </a:cxn>
                  <a:cxn ang="0">
                    <a:pos x="122" y="109"/>
                  </a:cxn>
                  <a:cxn ang="0">
                    <a:pos x="13" y="0"/>
                  </a:cxn>
                </a:cxnLst>
                <a:rect l="0" t="0" r="r" b="b"/>
                <a:pathLst>
                  <a:path w="122" h="305">
                    <a:moveTo>
                      <a:pt x="13" y="0"/>
                    </a:moveTo>
                    <a:cubicBezTo>
                      <a:pt x="9" y="0"/>
                      <a:pt x="5" y="0"/>
                      <a:pt x="0" y="1"/>
                    </a:cubicBezTo>
                    <a:cubicBezTo>
                      <a:pt x="54" y="7"/>
                      <a:pt x="96" y="53"/>
                      <a:pt x="96" y="109"/>
                    </a:cubicBezTo>
                    <a:cubicBezTo>
                      <a:pt x="96" y="305"/>
                      <a:pt x="96" y="305"/>
                      <a:pt x="96" y="305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2" y="49"/>
                      <a:pt x="74" y="0"/>
                      <a:pt x="13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361"/>
              <p:cNvSpPr>
                <a:spLocks noEditPoints="1"/>
              </p:cNvSpPr>
              <p:nvPr/>
            </p:nvSpPr>
            <p:spPr bwMode="auto">
              <a:xfrm>
                <a:off x="4670426" y="144463"/>
                <a:ext cx="171450" cy="17145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1" y="86"/>
                  </a:cxn>
                  <a:cxn ang="0">
                    <a:pos x="11" y="103"/>
                  </a:cxn>
                  <a:cxn ang="0">
                    <a:pos x="13" y="117"/>
                  </a:cxn>
                  <a:cxn ang="0">
                    <a:pos x="24" y="117"/>
                  </a:cxn>
                  <a:cxn ang="0">
                    <a:pos x="33" y="132"/>
                  </a:cxn>
                  <a:cxn ang="0">
                    <a:pos x="42" y="144"/>
                  </a:cxn>
                  <a:cxn ang="0">
                    <a:pos x="52" y="138"/>
                  </a:cxn>
                  <a:cxn ang="0">
                    <a:pos x="67" y="146"/>
                  </a:cxn>
                  <a:cxn ang="0">
                    <a:pos x="80" y="152"/>
                  </a:cxn>
                  <a:cxn ang="0">
                    <a:pos x="86" y="142"/>
                  </a:cxn>
                  <a:cxn ang="0">
                    <a:pos x="103" y="142"/>
                  </a:cxn>
                  <a:cxn ang="0">
                    <a:pos x="118" y="140"/>
                  </a:cxn>
                  <a:cxn ang="0">
                    <a:pos x="118" y="128"/>
                  </a:cxn>
                  <a:cxn ang="0">
                    <a:pos x="132" y="120"/>
                  </a:cxn>
                  <a:cxn ang="0">
                    <a:pos x="144" y="111"/>
                  </a:cxn>
                  <a:cxn ang="0">
                    <a:pos x="138" y="100"/>
                  </a:cxn>
                  <a:cxn ang="0">
                    <a:pos x="147" y="86"/>
                  </a:cxn>
                  <a:cxn ang="0">
                    <a:pos x="152" y="72"/>
                  </a:cxn>
                  <a:cxn ang="0">
                    <a:pos x="142" y="66"/>
                  </a:cxn>
                  <a:cxn ang="0">
                    <a:pos x="142" y="49"/>
                  </a:cxn>
                  <a:cxn ang="0">
                    <a:pos x="140" y="35"/>
                  </a:cxn>
                  <a:cxn ang="0">
                    <a:pos x="128" y="35"/>
                  </a:cxn>
                  <a:cxn ang="0">
                    <a:pos x="120" y="20"/>
                  </a:cxn>
                  <a:cxn ang="0">
                    <a:pos x="111" y="8"/>
                  </a:cxn>
                  <a:cxn ang="0">
                    <a:pos x="101" y="14"/>
                  </a:cxn>
                  <a:cxn ang="0">
                    <a:pos x="86" y="6"/>
                  </a:cxn>
                  <a:cxn ang="0">
                    <a:pos x="72" y="0"/>
                  </a:cxn>
                  <a:cxn ang="0">
                    <a:pos x="67" y="10"/>
                  </a:cxn>
                  <a:cxn ang="0">
                    <a:pos x="50" y="10"/>
                  </a:cxn>
                  <a:cxn ang="0">
                    <a:pos x="35" y="12"/>
                  </a:cxn>
                  <a:cxn ang="0">
                    <a:pos x="35" y="24"/>
                  </a:cxn>
                  <a:cxn ang="0">
                    <a:pos x="20" y="32"/>
                  </a:cxn>
                  <a:cxn ang="0">
                    <a:pos x="9" y="41"/>
                  </a:cxn>
                  <a:cxn ang="0">
                    <a:pos x="15" y="52"/>
                  </a:cxn>
                  <a:cxn ang="0">
                    <a:pos x="6" y="66"/>
                  </a:cxn>
                  <a:cxn ang="0">
                    <a:pos x="38" y="76"/>
                  </a:cxn>
                  <a:cxn ang="0">
                    <a:pos x="115" y="76"/>
                  </a:cxn>
                  <a:cxn ang="0">
                    <a:pos x="38" y="76"/>
                  </a:cxn>
                </a:cxnLst>
                <a:rect l="0" t="0" r="r" b="b"/>
                <a:pathLst>
                  <a:path w="152" h="152">
                    <a:moveTo>
                      <a:pt x="0" y="72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83"/>
                      <a:pt x="3" y="86"/>
                      <a:pt x="6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2" y="91"/>
                      <a:pt x="13" y="96"/>
                      <a:pt x="15" y="100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8" y="104"/>
                      <a:pt x="7" y="108"/>
                      <a:pt x="9" y="111"/>
                    </a:cubicBezTo>
                    <a:cubicBezTo>
                      <a:pt x="13" y="117"/>
                      <a:pt x="13" y="117"/>
                      <a:pt x="13" y="117"/>
                    </a:cubicBezTo>
                    <a:cubicBezTo>
                      <a:pt x="14" y="120"/>
                      <a:pt x="18" y="121"/>
                      <a:pt x="20" y="120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8" y="121"/>
                      <a:pt x="31" y="125"/>
                      <a:pt x="35" y="128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31" y="135"/>
                      <a:pt x="32" y="138"/>
                      <a:pt x="35" y="140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5" y="145"/>
                      <a:pt x="48" y="144"/>
                      <a:pt x="50" y="142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7" y="140"/>
                      <a:pt x="62" y="141"/>
                      <a:pt x="67" y="142"/>
                    </a:cubicBezTo>
                    <a:cubicBezTo>
                      <a:pt x="67" y="146"/>
                      <a:pt x="67" y="146"/>
                      <a:pt x="67" y="146"/>
                    </a:cubicBezTo>
                    <a:cubicBezTo>
                      <a:pt x="67" y="149"/>
                      <a:pt x="69" y="152"/>
                      <a:pt x="72" y="152"/>
                    </a:cubicBezTo>
                    <a:cubicBezTo>
                      <a:pt x="80" y="152"/>
                      <a:pt x="80" y="152"/>
                      <a:pt x="80" y="152"/>
                    </a:cubicBezTo>
                    <a:cubicBezTo>
                      <a:pt x="84" y="152"/>
                      <a:pt x="86" y="149"/>
                      <a:pt x="86" y="146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91" y="141"/>
                      <a:pt x="96" y="140"/>
                      <a:pt x="101" y="138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5" y="144"/>
                      <a:pt x="108" y="145"/>
                      <a:pt x="111" y="144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21" y="138"/>
                      <a:pt x="122" y="135"/>
                      <a:pt x="120" y="132"/>
                    </a:cubicBezTo>
                    <a:cubicBezTo>
                      <a:pt x="118" y="128"/>
                      <a:pt x="118" y="128"/>
                      <a:pt x="118" y="128"/>
                    </a:cubicBezTo>
                    <a:cubicBezTo>
                      <a:pt x="122" y="125"/>
                      <a:pt x="125" y="121"/>
                      <a:pt x="128" y="117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35" y="121"/>
                      <a:pt x="139" y="120"/>
                      <a:pt x="140" y="117"/>
                    </a:cubicBezTo>
                    <a:cubicBezTo>
                      <a:pt x="144" y="111"/>
                      <a:pt x="144" y="111"/>
                      <a:pt x="144" y="111"/>
                    </a:cubicBezTo>
                    <a:cubicBezTo>
                      <a:pt x="146" y="108"/>
                      <a:pt x="145" y="104"/>
                      <a:pt x="142" y="103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40" y="96"/>
                      <a:pt x="141" y="91"/>
                      <a:pt x="142" y="86"/>
                    </a:cubicBezTo>
                    <a:cubicBezTo>
                      <a:pt x="147" y="86"/>
                      <a:pt x="147" y="86"/>
                      <a:pt x="147" y="86"/>
                    </a:cubicBezTo>
                    <a:cubicBezTo>
                      <a:pt x="150" y="86"/>
                      <a:pt x="152" y="83"/>
                      <a:pt x="152" y="80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52" y="69"/>
                      <a:pt x="150" y="66"/>
                      <a:pt x="147" y="66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61"/>
                      <a:pt x="140" y="56"/>
                      <a:pt x="138" y="52"/>
                    </a:cubicBezTo>
                    <a:cubicBezTo>
                      <a:pt x="142" y="49"/>
                      <a:pt x="142" y="49"/>
                      <a:pt x="142" y="49"/>
                    </a:cubicBezTo>
                    <a:cubicBezTo>
                      <a:pt x="145" y="48"/>
                      <a:pt x="146" y="44"/>
                      <a:pt x="144" y="41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39" y="32"/>
                      <a:pt x="135" y="31"/>
                      <a:pt x="132" y="32"/>
                    </a:cubicBezTo>
                    <a:cubicBezTo>
                      <a:pt x="128" y="35"/>
                      <a:pt x="128" y="35"/>
                      <a:pt x="128" y="35"/>
                    </a:cubicBezTo>
                    <a:cubicBezTo>
                      <a:pt x="125" y="31"/>
                      <a:pt x="122" y="27"/>
                      <a:pt x="118" y="24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2" y="17"/>
                      <a:pt x="121" y="14"/>
                      <a:pt x="118" y="12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8" y="7"/>
                      <a:pt x="105" y="8"/>
                      <a:pt x="103" y="10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96" y="13"/>
                      <a:pt x="91" y="11"/>
                      <a:pt x="86" y="10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3"/>
                      <a:pt x="84" y="0"/>
                      <a:pt x="8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9" y="0"/>
                      <a:pt x="67" y="3"/>
                      <a:pt x="67" y="6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2" y="11"/>
                      <a:pt x="57" y="13"/>
                      <a:pt x="52" y="1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8" y="8"/>
                      <a:pt x="45" y="7"/>
                      <a:pt x="42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1" y="17"/>
                      <a:pt x="33" y="2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1" y="27"/>
                      <a:pt x="28" y="31"/>
                      <a:pt x="24" y="35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31"/>
                      <a:pt x="14" y="32"/>
                      <a:pt x="13" y="35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44"/>
                      <a:pt x="8" y="48"/>
                      <a:pt x="11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3" y="56"/>
                      <a:pt x="12" y="61"/>
                      <a:pt x="11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3" y="66"/>
                      <a:pt x="0" y="69"/>
                      <a:pt x="0" y="72"/>
                    </a:cubicBezTo>
                    <a:close/>
                    <a:moveTo>
                      <a:pt x="38" y="76"/>
                    </a:moveTo>
                    <a:cubicBezTo>
                      <a:pt x="38" y="55"/>
                      <a:pt x="55" y="37"/>
                      <a:pt x="76" y="37"/>
                    </a:cubicBezTo>
                    <a:cubicBezTo>
                      <a:pt x="98" y="37"/>
                      <a:pt x="115" y="55"/>
                      <a:pt x="115" y="76"/>
                    </a:cubicBezTo>
                    <a:cubicBezTo>
                      <a:pt x="115" y="97"/>
                      <a:pt x="98" y="115"/>
                      <a:pt x="76" y="115"/>
                    </a:cubicBezTo>
                    <a:cubicBezTo>
                      <a:pt x="55" y="115"/>
                      <a:pt x="38" y="97"/>
                      <a:pt x="38" y="76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362"/>
              <p:cNvSpPr>
                <a:spLocks noEditPoints="1"/>
              </p:cNvSpPr>
              <p:nvPr/>
            </p:nvSpPr>
            <p:spPr bwMode="auto">
              <a:xfrm>
                <a:off x="4710113" y="139700"/>
                <a:ext cx="287338" cy="352425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30" y="113"/>
                  </a:cxn>
                  <a:cxn ang="0">
                    <a:pos x="30" y="147"/>
                  </a:cxn>
                  <a:cxn ang="0">
                    <a:pos x="14" y="173"/>
                  </a:cxn>
                  <a:cxn ang="0">
                    <a:pos x="2" y="189"/>
                  </a:cxn>
                  <a:cxn ang="0">
                    <a:pos x="2" y="200"/>
                  </a:cxn>
                  <a:cxn ang="0">
                    <a:pos x="11" y="205"/>
                  </a:cxn>
                  <a:cxn ang="0">
                    <a:pos x="30" y="205"/>
                  </a:cxn>
                  <a:cxn ang="0">
                    <a:pos x="30" y="238"/>
                  </a:cxn>
                  <a:cxn ang="0">
                    <a:pos x="54" y="264"/>
                  </a:cxn>
                  <a:cxn ang="0">
                    <a:pos x="115" y="264"/>
                  </a:cxn>
                  <a:cxn ang="0">
                    <a:pos x="90" y="307"/>
                  </a:cxn>
                  <a:cxn ang="0">
                    <a:pos x="90" y="311"/>
                  </a:cxn>
                  <a:cxn ang="0">
                    <a:pos x="94" y="313"/>
                  </a:cxn>
                  <a:cxn ang="0">
                    <a:pos x="252" y="313"/>
                  </a:cxn>
                  <a:cxn ang="0">
                    <a:pos x="256" y="309"/>
                  </a:cxn>
                  <a:cxn ang="0">
                    <a:pos x="256" y="113"/>
                  </a:cxn>
                  <a:cxn ang="0">
                    <a:pos x="143" y="0"/>
                  </a:cxn>
                  <a:cxn ang="0">
                    <a:pos x="38" y="238"/>
                  </a:cxn>
                  <a:cxn ang="0">
                    <a:pos x="38" y="201"/>
                  </a:cxn>
                  <a:cxn ang="0">
                    <a:pos x="34" y="197"/>
                  </a:cxn>
                  <a:cxn ang="0">
                    <a:pos x="11" y="197"/>
                  </a:cxn>
                  <a:cxn ang="0">
                    <a:pos x="9" y="196"/>
                  </a:cxn>
                  <a:cxn ang="0">
                    <a:pos x="10" y="193"/>
                  </a:cxn>
                  <a:cxn ang="0">
                    <a:pos x="20" y="178"/>
                  </a:cxn>
                  <a:cxn ang="0">
                    <a:pos x="38" y="147"/>
                  </a:cxn>
                  <a:cxn ang="0">
                    <a:pos x="38" y="113"/>
                  </a:cxn>
                  <a:cxn ang="0">
                    <a:pos x="143" y="8"/>
                  </a:cxn>
                  <a:cxn ang="0">
                    <a:pos x="248" y="113"/>
                  </a:cxn>
                  <a:cxn ang="0">
                    <a:pos x="248" y="305"/>
                  </a:cxn>
                  <a:cxn ang="0">
                    <a:pos x="101" y="305"/>
                  </a:cxn>
                  <a:cxn ang="0">
                    <a:pos x="126" y="262"/>
                  </a:cxn>
                  <a:cxn ang="0">
                    <a:pos x="126" y="258"/>
                  </a:cxn>
                  <a:cxn ang="0">
                    <a:pos x="122" y="256"/>
                  </a:cxn>
                  <a:cxn ang="0">
                    <a:pos x="54" y="256"/>
                  </a:cxn>
                  <a:cxn ang="0">
                    <a:pos x="38" y="238"/>
                  </a:cxn>
                </a:cxnLst>
                <a:rect l="0" t="0" r="r" b="b"/>
                <a:pathLst>
                  <a:path w="256" h="313">
                    <a:moveTo>
                      <a:pt x="143" y="0"/>
                    </a:moveTo>
                    <a:cubicBezTo>
                      <a:pt x="81" y="0"/>
                      <a:pt x="30" y="51"/>
                      <a:pt x="30" y="113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30" y="151"/>
                      <a:pt x="20" y="165"/>
                      <a:pt x="14" y="173"/>
                    </a:cubicBezTo>
                    <a:cubicBezTo>
                      <a:pt x="9" y="179"/>
                      <a:pt x="5" y="185"/>
                      <a:pt x="2" y="189"/>
                    </a:cubicBezTo>
                    <a:cubicBezTo>
                      <a:pt x="1" y="193"/>
                      <a:pt x="0" y="197"/>
                      <a:pt x="2" y="200"/>
                    </a:cubicBezTo>
                    <a:cubicBezTo>
                      <a:pt x="4" y="203"/>
                      <a:pt x="7" y="205"/>
                      <a:pt x="11" y="205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30" y="238"/>
                      <a:pt x="30" y="238"/>
                      <a:pt x="30" y="238"/>
                    </a:cubicBezTo>
                    <a:cubicBezTo>
                      <a:pt x="30" y="251"/>
                      <a:pt x="38" y="264"/>
                      <a:pt x="54" y="264"/>
                    </a:cubicBezTo>
                    <a:cubicBezTo>
                      <a:pt x="115" y="264"/>
                      <a:pt x="115" y="264"/>
                      <a:pt x="115" y="264"/>
                    </a:cubicBezTo>
                    <a:cubicBezTo>
                      <a:pt x="90" y="307"/>
                      <a:pt x="90" y="307"/>
                      <a:pt x="90" y="307"/>
                    </a:cubicBezTo>
                    <a:cubicBezTo>
                      <a:pt x="90" y="308"/>
                      <a:pt x="90" y="310"/>
                      <a:pt x="90" y="311"/>
                    </a:cubicBezTo>
                    <a:cubicBezTo>
                      <a:pt x="91" y="312"/>
                      <a:pt x="93" y="313"/>
                      <a:pt x="94" y="313"/>
                    </a:cubicBezTo>
                    <a:cubicBezTo>
                      <a:pt x="252" y="313"/>
                      <a:pt x="252" y="313"/>
                      <a:pt x="252" y="313"/>
                    </a:cubicBezTo>
                    <a:cubicBezTo>
                      <a:pt x="255" y="313"/>
                      <a:pt x="256" y="311"/>
                      <a:pt x="256" y="309"/>
                    </a:cubicBezTo>
                    <a:cubicBezTo>
                      <a:pt x="256" y="113"/>
                      <a:pt x="256" y="113"/>
                      <a:pt x="256" y="113"/>
                    </a:cubicBezTo>
                    <a:cubicBezTo>
                      <a:pt x="256" y="51"/>
                      <a:pt x="206" y="0"/>
                      <a:pt x="143" y="0"/>
                    </a:cubicBezTo>
                    <a:close/>
                    <a:moveTo>
                      <a:pt x="38" y="238"/>
                    </a:moveTo>
                    <a:cubicBezTo>
                      <a:pt x="38" y="201"/>
                      <a:pt x="38" y="201"/>
                      <a:pt x="38" y="201"/>
                    </a:cubicBezTo>
                    <a:cubicBezTo>
                      <a:pt x="38" y="199"/>
                      <a:pt x="37" y="197"/>
                      <a:pt x="34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0" y="197"/>
                      <a:pt x="10" y="197"/>
                      <a:pt x="9" y="196"/>
                    </a:cubicBezTo>
                    <a:cubicBezTo>
                      <a:pt x="9" y="196"/>
                      <a:pt x="9" y="195"/>
                      <a:pt x="10" y="193"/>
                    </a:cubicBezTo>
                    <a:cubicBezTo>
                      <a:pt x="11" y="190"/>
                      <a:pt x="16" y="184"/>
                      <a:pt x="20" y="178"/>
                    </a:cubicBezTo>
                    <a:cubicBezTo>
                      <a:pt x="32" y="163"/>
                      <a:pt x="38" y="153"/>
                      <a:pt x="38" y="147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38" y="55"/>
                      <a:pt x="85" y="8"/>
                      <a:pt x="143" y="8"/>
                    </a:cubicBezTo>
                    <a:cubicBezTo>
                      <a:pt x="201" y="8"/>
                      <a:pt x="248" y="55"/>
                      <a:pt x="248" y="113"/>
                    </a:cubicBezTo>
                    <a:cubicBezTo>
                      <a:pt x="248" y="305"/>
                      <a:pt x="248" y="305"/>
                      <a:pt x="248" y="305"/>
                    </a:cubicBezTo>
                    <a:cubicBezTo>
                      <a:pt x="101" y="305"/>
                      <a:pt x="101" y="305"/>
                      <a:pt x="101" y="305"/>
                    </a:cubicBezTo>
                    <a:cubicBezTo>
                      <a:pt x="126" y="262"/>
                      <a:pt x="126" y="262"/>
                      <a:pt x="126" y="262"/>
                    </a:cubicBezTo>
                    <a:cubicBezTo>
                      <a:pt x="126" y="260"/>
                      <a:pt x="126" y="259"/>
                      <a:pt x="126" y="258"/>
                    </a:cubicBezTo>
                    <a:cubicBezTo>
                      <a:pt x="125" y="256"/>
                      <a:pt x="124" y="256"/>
                      <a:pt x="122" y="256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39" y="256"/>
                      <a:pt x="38" y="241"/>
                      <a:pt x="38" y="23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5" name="New Ideas"/>
            <p:cNvGrpSpPr>
              <a:grpSpLocks noChangeAspect="1"/>
            </p:cNvGrpSpPr>
            <p:nvPr/>
          </p:nvGrpSpPr>
          <p:grpSpPr>
            <a:xfrm>
              <a:off x="4423950" y="3570112"/>
              <a:ext cx="373137" cy="506878"/>
              <a:chOff x="4786313" y="711201"/>
              <a:chExt cx="403225" cy="544512"/>
            </a:xfrm>
          </p:grpSpPr>
          <p:sp>
            <p:nvSpPr>
              <p:cNvPr id="286" name="Freeform 839"/>
              <p:cNvSpPr>
                <a:spLocks/>
              </p:cNvSpPr>
              <p:nvPr/>
            </p:nvSpPr>
            <p:spPr bwMode="auto">
              <a:xfrm>
                <a:off x="4897438" y="885826"/>
                <a:ext cx="120650" cy="144463"/>
              </a:xfrm>
              <a:custGeom>
                <a:avLst/>
                <a:gdLst/>
                <a:ahLst/>
                <a:cxnLst>
                  <a:cxn ang="0">
                    <a:pos x="78" y="132"/>
                  </a:cxn>
                  <a:cxn ang="0">
                    <a:pos x="78" y="21"/>
                  </a:cxn>
                  <a:cxn ang="0">
                    <a:pos x="82" y="12"/>
                  </a:cxn>
                  <a:cxn ang="0">
                    <a:pos x="92" y="8"/>
                  </a:cxn>
                  <a:cxn ang="0">
                    <a:pos x="101" y="12"/>
                  </a:cxn>
                  <a:cxn ang="0">
                    <a:pos x="105" y="21"/>
                  </a:cxn>
                  <a:cxn ang="0">
                    <a:pos x="92" y="35"/>
                  </a:cxn>
                  <a:cxn ang="0">
                    <a:pos x="57" y="35"/>
                  </a:cxn>
                  <a:cxn ang="0">
                    <a:pos x="22" y="35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22" y="8"/>
                  </a:cxn>
                  <a:cxn ang="0">
                    <a:pos x="32" y="12"/>
                  </a:cxn>
                  <a:cxn ang="0">
                    <a:pos x="36" y="21"/>
                  </a:cxn>
                  <a:cxn ang="0">
                    <a:pos x="36" y="132"/>
                  </a:cxn>
                  <a:cxn ang="0">
                    <a:pos x="40" y="136"/>
                  </a:cxn>
                  <a:cxn ang="0">
                    <a:pos x="44" y="132"/>
                  </a:cxn>
                  <a:cxn ang="0">
                    <a:pos x="44" y="21"/>
                  </a:cxn>
                  <a:cxn ang="0">
                    <a:pos x="37" y="6"/>
                  </a:cxn>
                  <a:cxn ang="0">
                    <a:pos x="22" y="0"/>
                  </a:cxn>
                  <a:cxn ang="0">
                    <a:pos x="7" y="6"/>
                  </a:cxn>
                  <a:cxn ang="0">
                    <a:pos x="0" y="21"/>
                  </a:cxn>
                  <a:cxn ang="0">
                    <a:pos x="22" y="43"/>
                  </a:cxn>
                  <a:cxn ang="0">
                    <a:pos x="57" y="43"/>
                  </a:cxn>
                  <a:cxn ang="0">
                    <a:pos x="92" y="43"/>
                  </a:cxn>
                  <a:cxn ang="0">
                    <a:pos x="113" y="21"/>
                  </a:cxn>
                  <a:cxn ang="0">
                    <a:pos x="107" y="6"/>
                  </a:cxn>
                  <a:cxn ang="0">
                    <a:pos x="92" y="0"/>
                  </a:cxn>
                  <a:cxn ang="0">
                    <a:pos x="76" y="6"/>
                  </a:cxn>
                  <a:cxn ang="0">
                    <a:pos x="70" y="21"/>
                  </a:cxn>
                  <a:cxn ang="0">
                    <a:pos x="70" y="132"/>
                  </a:cxn>
                  <a:cxn ang="0">
                    <a:pos x="74" y="136"/>
                  </a:cxn>
                  <a:cxn ang="0">
                    <a:pos x="78" y="132"/>
                  </a:cxn>
                </a:cxnLst>
                <a:rect l="0" t="0" r="r" b="b"/>
                <a:pathLst>
                  <a:path w="113" h="136">
                    <a:moveTo>
                      <a:pt x="78" y="132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8"/>
                      <a:pt x="79" y="14"/>
                      <a:pt x="82" y="12"/>
                    </a:cubicBezTo>
                    <a:cubicBezTo>
                      <a:pt x="85" y="9"/>
                      <a:pt x="88" y="8"/>
                      <a:pt x="92" y="8"/>
                    </a:cubicBezTo>
                    <a:cubicBezTo>
                      <a:pt x="95" y="8"/>
                      <a:pt x="99" y="9"/>
                      <a:pt x="101" y="12"/>
                    </a:cubicBezTo>
                    <a:cubicBezTo>
                      <a:pt x="104" y="14"/>
                      <a:pt x="105" y="18"/>
                      <a:pt x="105" y="21"/>
                    </a:cubicBezTo>
                    <a:cubicBezTo>
                      <a:pt x="105" y="29"/>
                      <a:pt x="99" y="35"/>
                      <a:pt x="92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5" y="35"/>
                      <a:pt x="8" y="29"/>
                      <a:pt x="8" y="21"/>
                    </a:cubicBezTo>
                    <a:cubicBezTo>
                      <a:pt x="8" y="18"/>
                      <a:pt x="10" y="14"/>
                      <a:pt x="12" y="12"/>
                    </a:cubicBezTo>
                    <a:cubicBezTo>
                      <a:pt x="15" y="9"/>
                      <a:pt x="18" y="8"/>
                      <a:pt x="22" y="8"/>
                    </a:cubicBezTo>
                    <a:cubicBezTo>
                      <a:pt x="26" y="8"/>
                      <a:pt x="29" y="9"/>
                      <a:pt x="32" y="12"/>
                    </a:cubicBezTo>
                    <a:cubicBezTo>
                      <a:pt x="34" y="14"/>
                      <a:pt x="36" y="18"/>
                      <a:pt x="36" y="21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6" y="134"/>
                      <a:pt x="38" y="136"/>
                      <a:pt x="40" y="136"/>
                    </a:cubicBezTo>
                    <a:cubicBezTo>
                      <a:pt x="42" y="136"/>
                      <a:pt x="44" y="134"/>
                      <a:pt x="44" y="132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15"/>
                      <a:pt x="41" y="10"/>
                      <a:pt x="37" y="6"/>
                    </a:cubicBezTo>
                    <a:cubicBezTo>
                      <a:pt x="33" y="2"/>
                      <a:pt x="28" y="0"/>
                      <a:pt x="22" y="0"/>
                    </a:cubicBezTo>
                    <a:cubicBezTo>
                      <a:pt x="16" y="0"/>
                      <a:pt x="11" y="2"/>
                      <a:pt x="7" y="6"/>
                    </a:cubicBezTo>
                    <a:cubicBezTo>
                      <a:pt x="3" y="10"/>
                      <a:pt x="0" y="15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104" y="43"/>
                      <a:pt x="113" y="33"/>
                      <a:pt x="113" y="21"/>
                    </a:cubicBezTo>
                    <a:cubicBezTo>
                      <a:pt x="113" y="15"/>
                      <a:pt x="111" y="10"/>
                      <a:pt x="107" y="6"/>
                    </a:cubicBezTo>
                    <a:cubicBezTo>
                      <a:pt x="103" y="2"/>
                      <a:pt x="97" y="0"/>
                      <a:pt x="92" y="0"/>
                    </a:cubicBezTo>
                    <a:cubicBezTo>
                      <a:pt x="86" y="0"/>
                      <a:pt x="80" y="2"/>
                      <a:pt x="76" y="6"/>
                    </a:cubicBezTo>
                    <a:cubicBezTo>
                      <a:pt x="72" y="10"/>
                      <a:pt x="70" y="15"/>
                      <a:pt x="70" y="21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34"/>
                      <a:pt x="72" y="136"/>
                      <a:pt x="74" y="136"/>
                    </a:cubicBezTo>
                    <a:cubicBezTo>
                      <a:pt x="76" y="136"/>
                      <a:pt x="78" y="134"/>
                      <a:pt x="78" y="13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840"/>
              <p:cNvSpPr>
                <a:spLocks noEditPoints="1"/>
              </p:cNvSpPr>
              <p:nvPr/>
            </p:nvSpPr>
            <p:spPr bwMode="auto">
              <a:xfrm>
                <a:off x="4841875" y="757238"/>
                <a:ext cx="231775" cy="347663"/>
              </a:xfrm>
              <a:custGeom>
                <a:avLst/>
                <a:gdLst/>
                <a:ahLst/>
                <a:cxnLst>
                  <a:cxn ang="0">
                    <a:pos x="184" y="184"/>
                  </a:cxn>
                  <a:cxn ang="0">
                    <a:pos x="216" y="108"/>
                  </a:cxn>
                  <a:cxn ang="0">
                    <a:pos x="184" y="32"/>
                  </a:cxn>
                  <a:cxn ang="0">
                    <a:pos x="108" y="0"/>
                  </a:cxn>
                  <a:cxn ang="0">
                    <a:pos x="32" y="32"/>
                  </a:cxn>
                  <a:cxn ang="0">
                    <a:pos x="0" y="108"/>
                  </a:cxn>
                  <a:cxn ang="0">
                    <a:pos x="32" y="184"/>
                  </a:cxn>
                  <a:cxn ang="0">
                    <a:pos x="32" y="184"/>
                  </a:cxn>
                  <a:cxn ang="0">
                    <a:pos x="53" y="248"/>
                  </a:cxn>
                  <a:cxn ang="0">
                    <a:pos x="47" y="248"/>
                  </a:cxn>
                  <a:cxn ang="0">
                    <a:pos x="43" y="252"/>
                  </a:cxn>
                  <a:cxn ang="0">
                    <a:pos x="47" y="256"/>
                  </a:cxn>
                  <a:cxn ang="0">
                    <a:pos x="53" y="256"/>
                  </a:cxn>
                  <a:cxn ang="0">
                    <a:pos x="53" y="276"/>
                  </a:cxn>
                  <a:cxn ang="0">
                    <a:pos x="47" y="276"/>
                  </a:cxn>
                  <a:cxn ang="0">
                    <a:pos x="43" y="280"/>
                  </a:cxn>
                  <a:cxn ang="0">
                    <a:pos x="47" y="284"/>
                  </a:cxn>
                  <a:cxn ang="0">
                    <a:pos x="53" y="284"/>
                  </a:cxn>
                  <a:cxn ang="0">
                    <a:pos x="53" y="306"/>
                  </a:cxn>
                  <a:cxn ang="0">
                    <a:pos x="57" y="310"/>
                  </a:cxn>
                  <a:cxn ang="0">
                    <a:pos x="61" y="306"/>
                  </a:cxn>
                  <a:cxn ang="0">
                    <a:pos x="61" y="284"/>
                  </a:cxn>
                  <a:cxn ang="0">
                    <a:pos x="154" y="284"/>
                  </a:cxn>
                  <a:cxn ang="0">
                    <a:pos x="154" y="321"/>
                  </a:cxn>
                  <a:cxn ang="0">
                    <a:pos x="158" y="325"/>
                  </a:cxn>
                  <a:cxn ang="0">
                    <a:pos x="162" y="321"/>
                  </a:cxn>
                  <a:cxn ang="0">
                    <a:pos x="162" y="284"/>
                  </a:cxn>
                  <a:cxn ang="0">
                    <a:pos x="168" y="284"/>
                  </a:cxn>
                  <a:cxn ang="0">
                    <a:pos x="172" y="280"/>
                  </a:cxn>
                  <a:cxn ang="0">
                    <a:pos x="168" y="276"/>
                  </a:cxn>
                  <a:cxn ang="0">
                    <a:pos x="162" y="276"/>
                  </a:cxn>
                  <a:cxn ang="0">
                    <a:pos x="162" y="256"/>
                  </a:cxn>
                  <a:cxn ang="0">
                    <a:pos x="168" y="256"/>
                  </a:cxn>
                  <a:cxn ang="0">
                    <a:pos x="172" y="252"/>
                  </a:cxn>
                  <a:cxn ang="0">
                    <a:pos x="168" y="248"/>
                  </a:cxn>
                  <a:cxn ang="0">
                    <a:pos x="162" y="248"/>
                  </a:cxn>
                  <a:cxn ang="0">
                    <a:pos x="184" y="184"/>
                  </a:cxn>
                  <a:cxn ang="0">
                    <a:pos x="37" y="37"/>
                  </a:cxn>
                  <a:cxn ang="0">
                    <a:pos x="108" y="8"/>
                  </a:cxn>
                  <a:cxn ang="0">
                    <a:pos x="178" y="37"/>
                  </a:cxn>
                  <a:cxn ang="0">
                    <a:pos x="208" y="108"/>
                  </a:cxn>
                  <a:cxn ang="0">
                    <a:pos x="178" y="178"/>
                  </a:cxn>
                  <a:cxn ang="0">
                    <a:pos x="178" y="178"/>
                  </a:cxn>
                  <a:cxn ang="0">
                    <a:pos x="154" y="248"/>
                  </a:cxn>
                  <a:cxn ang="0">
                    <a:pos x="61" y="248"/>
                  </a:cxn>
                  <a:cxn ang="0">
                    <a:pos x="37" y="178"/>
                  </a:cxn>
                  <a:cxn ang="0">
                    <a:pos x="37" y="178"/>
                  </a:cxn>
                  <a:cxn ang="0">
                    <a:pos x="8" y="108"/>
                  </a:cxn>
                  <a:cxn ang="0">
                    <a:pos x="37" y="37"/>
                  </a:cxn>
                  <a:cxn ang="0">
                    <a:pos x="61" y="276"/>
                  </a:cxn>
                  <a:cxn ang="0">
                    <a:pos x="61" y="256"/>
                  </a:cxn>
                  <a:cxn ang="0">
                    <a:pos x="154" y="256"/>
                  </a:cxn>
                  <a:cxn ang="0">
                    <a:pos x="154" y="276"/>
                  </a:cxn>
                  <a:cxn ang="0">
                    <a:pos x="61" y="276"/>
                  </a:cxn>
                </a:cxnLst>
                <a:rect l="0" t="0" r="r" b="b"/>
                <a:pathLst>
                  <a:path w="216" h="325">
                    <a:moveTo>
                      <a:pt x="184" y="184"/>
                    </a:moveTo>
                    <a:cubicBezTo>
                      <a:pt x="204" y="164"/>
                      <a:pt x="216" y="137"/>
                      <a:pt x="216" y="108"/>
                    </a:cubicBezTo>
                    <a:cubicBezTo>
                      <a:pt x="216" y="79"/>
                      <a:pt x="204" y="52"/>
                      <a:pt x="184" y="32"/>
                    </a:cubicBezTo>
                    <a:cubicBezTo>
                      <a:pt x="164" y="11"/>
                      <a:pt x="137" y="0"/>
                      <a:pt x="108" y="0"/>
                    </a:cubicBezTo>
                    <a:cubicBezTo>
                      <a:pt x="79" y="0"/>
                      <a:pt x="52" y="11"/>
                      <a:pt x="32" y="32"/>
                    </a:cubicBezTo>
                    <a:cubicBezTo>
                      <a:pt x="11" y="52"/>
                      <a:pt x="0" y="79"/>
                      <a:pt x="0" y="108"/>
                    </a:cubicBezTo>
                    <a:cubicBezTo>
                      <a:pt x="0" y="137"/>
                      <a:pt x="11" y="164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46" y="198"/>
                      <a:pt x="53" y="218"/>
                      <a:pt x="53" y="248"/>
                    </a:cubicBezTo>
                    <a:cubicBezTo>
                      <a:pt x="47" y="248"/>
                      <a:pt x="47" y="248"/>
                      <a:pt x="47" y="248"/>
                    </a:cubicBezTo>
                    <a:cubicBezTo>
                      <a:pt x="45" y="248"/>
                      <a:pt x="43" y="250"/>
                      <a:pt x="43" y="252"/>
                    </a:cubicBezTo>
                    <a:cubicBezTo>
                      <a:pt x="43" y="254"/>
                      <a:pt x="45" y="256"/>
                      <a:pt x="47" y="256"/>
                    </a:cubicBezTo>
                    <a:cubicBezTo>
                      <a:pt x="53" y="256"/>
                      <a:pt x="53" y="256"/>
                      <a:pt x="53" y="25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47" y="276"/>
                      <a:pt x="47" y="276"/>
                      <a:pt x="47" y="276"/>
                    </a:cubicBezTo>
                    <a:cubicBezTo>
                      <a:pt x="45" y="276"/>
                      <a:pt x="43" y="277"/>
                      <a:pt x="43" y="280"/>
                    </a:cubicBezTo>
                    <a:cubicBezTo>
                      <a:pt x="43" y="282"/>
                      <a:pt x="45" y="284"/>
                      <a:pt x="47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8"/>
                      <a:pt x="55" y="310"/>
                      <a:pt x="57" y="310"/>
                    </a:cubicBezTo>
                    <a:cubicBezTo>
                      <a:pt x="60" y="310"/>
                      <a:pt x="61" y="308"/>
                      <a:pt x="61" y="306"/>
                    </a:cubicBezTo>
                    <a:cubicBezTo>
                      <a:pt x="61" y="284"/>
                      <a:pt x="61" y="284"/>
                      <a:pt x="61" y="284"/>
                    </a:cubicBezTo>
                    <a:cubicBezTo>
                      <a:pt x="154" y="284"/>
                      <a:pt x="154" y="284"/>
                      <a:pt x="154" y="284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54" y="323"/>
                      <a:pt x="156" y="325"/>
                      <a:pt x="158" y="325"/>
                    </a:cubicBezTo>
                    <a:cubicBezTo>
                      <a:pt x="161" y="325"/>
                      <a:pt x="162" y="323"/>
                      <a:pt x="162" y="321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8" y="284"/>
                      <a:pt x="168" y="284"/>
                      <a:pt x="168" y="284"/>
                    </a:cubicBezTo>
                    <a:cubicBezTo>
                      <a:pt x="171" y="284"/>
                      <a:pt x="172" y="282"/>
                      <a:pt x="172" y="280"/>
                    </a:cubicBezTo>
                    <a:cubicBezTo>
                      <a:pt x="172" y="277"/>
                      <a:pt x="171" y="276"/>
                      <a:pt x="168" y="276"/>
                    </a:cubicBezTo>
                    <a:cubicBezTo>
                      <a:pt x="162" y="276"/>
                      <a:pt x="162" y="276"/>
                      <a:pt x="162" y="27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68" y="256"/>
                      <a:pt x="168" y="256"/>
                      <a:pt x="168" y="256"/>
                    </a:cubicBezTo>
                    <a:cubicBezTo>
                      <a:pt x="171" y="256"/>
                      <a:pt x="172" y="254"/>
                      <a:pt x="172" y="252"/>
                    </a:cubicBezTo>
                    <a:cubicBezTo>
                      <a:pt x="172" y="250"/>
                      <a:pt x="171" y="248"/>
                      <a:pt x="168" y="248"/>
                    </a:cubicBezTo>
                    <a:cubicBezTo>
                      <a:pt x="162" y="248"/>
                      <a:pt x="162" y="248"/>
                      <a:pt x="162" y="248"/>
                    </a:cubicBezTo>
                    <a:cubicBezTo>
                      <a:pt x="163" y="218"/>
                      <a:pt x="170" y="198"/>
                      <a:pt x="184" y="184"/>
                    </a:cubicBezTo>
                    <a:close/>
                    <a:moveTo>
                      <a:pt x="37" y="37"/>
                    </a:moveTo>
                    <a:cubicBezTo>
                      <a:pt x="56" y="19"/>
                      <a:pt x="81" y="8"/>
                      <a:pt x="108" y="8"/>
                    </a:cubicBezTo>
                    <a:cubicBezTo>
                      <a:pt x="134" y="8"/>
                      <a:pt x="160" y="19"/>
                      <a:pt x="178" y="37"/>
                    </a:cubicBezTo>
                    <a:cubicBezTo>
                      <a:pt x="197" y="56"/>
                      <a:pt x="208" y="81"/>
                      <a:pt x="208" y="108"/>
                    </a:cubicBezTo>
                    <a:cubicBezTo>
                      <a:pt x="208" y="134"/>
                      <a:pt x="197" y="160"/>
                      <a:pt x="178" y="178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58" y="198"/>
                      <a:pt x="155" y="226"/>
                      <a:pt x="154" y="248"/>
                    </a:cubicBezTo>
                    <a:cubicBezTo>
                      <a:pt x="61" y="248"/>
                      <a:pt x="61" y="248"/>
                      <a:pt x="61" y="248"/>
                    </a:cubicBezTo>
                    <a:cubicBezTo>
                      <a:pt x="61" y="226"/>
                      <a:pt x="57" y="198"/>
                      <a:pt x="37" y="178"/>
                    </a:cubicBezTo>
                    <a:cubicBezTo>
                      <a:pt x="37" y="178"/>
                      <a:pt x="37" y="178"/>
                      <a:pt x="37" y="178"/>
                    </a:cubicBezTo>
                    <a:cubicBezTo>
                      <a:pt x="19" y="160"/>
                      <a:pt x="8" y="134"/>
                      <a:pt x="8" y="108"/>
                    </a:cubicBezTo>
                    <a:cubicBezTo>
                      <a:pt x="8" y="81"/>
                      <a:pt x="19" y="56"/>
                      <a:pt x="37" y="37"/>
                    </a:cubicBezTo>
                    <a:close/>
                    <a:moveTo>
                      <a:pt x="61" y="276"/>
                    </a:moveTo>
                    <a:cubicBezTo>
                      <a:pt x="61" y="256"/>
                      <a:pt x="61" y="256"/>
                      <a:pt x="61" y="256"/>
                    </a:cubicBezTo>
                    <a:cubicBezTo>
                      <a:pt x="154" y="256"/>
                      <a:pt x="154" y="256"/>
                      <a:pt x="154" y="256"/>
                    </a:cubicBezTo>
                    <a:cubicBezTo>
                      <a:pt x="154" y="276"/>
                      <a:pt x="154" y="276"/>
                      <a:pt x="154" y="276"/>
                    </a:cubicBezTo>
                    <a:lnTo>
                      <a:pt x="61" y="2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841"/>
              <p:cNvSpPr>
                <a:spLocks noEditPoints="1"/>
              </p:cNvSpPr>
              <p:nvPr/>
            </p:nvSpPr>
            <p:spPr bwMode="auto">
              <a:xfrm>
                <a:off x="4795838" y="711201"/>
                <a:ext cx="323850" cy="277813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6" y="4"/>
                  </a:cxn>
                  <a:cxn ang="0">
                    <a:pos x="146" y="25"/>
                  </a:cxn>
                  <a:cxn ang="0">
                    <a:pos x="150" y="29"/>
                  </a:cxn>
                  <a:cxn ang="0">
                    <a:pos x="154" y="25"/>
                  </a:cxn>
                  <a:cxn ang="0">
                    <a:pos x="154" y="4"/>
                  </a:cxn>
                  <a:cxn ang="0">
                    <a:pos x="150" y="0"/>
                  </a:cxn>
                  <a:cxn ang="0">
                    <a:pos x="59" y="65"/>
                  </a:cxn>
                  <a:cxn ang="0">
                    <a:pos x="65" y="65"/>
                  </a:cxn>
                  <a:cxn ang="0">
                    <a:pos x="65" y="60"/>
                  </a:cxn>
                  <a:cxn ang="0">
                    <a:pos x="49" y="44"/>
                  </a:cxn>
                  <a:cxn ang="0">
                    <a:pos x="44" y="44"/>
                  </a:cxn>
                  <a:cxn ang="0">
                    <a:pos x="44" y="50"/>
                  </a:cxn>
                  <a:cxn ang="0">
                    <a:pos x="59" y="65"/>
                  </a:cxn>
                  <a:cxn ang="0">
                    <a:pos x="25" y="147"/>
                  </a:cxn>
                  <a:cxn ang="0">
                    <a:pos x="4" y="147"/>
                  </a:cxn>
                  <a:cxn ang="0">
                    <a:pos x="0" y="151"/>
                  </a:cxn>
                  <a:cxn ang="0">
                    <a:pos x="4" y="155"/>
                  </a:cxn>
                  <a:cxn ang="0">
                    <a:pos x="25" y="155"/>
                  </a:cxn>
                  <a:cxn ang="0">
                    <a:pos x="29" y="151"/>
                  </a:cxn>
                  <a:cxn ang="0">
                    <a:pos x="25" y="147"/>
                  </a:cxn>
                  <a:cxn ang="0">
                    <a:pos x="60" y="237"/>
                  </a:cxn>
                  <a:cxn ang="0">
                    <a:pos x="44" y="252"/>
                  </a:cxn>
                  <a:cxn ang="0">
                    <a:pos x="44" y="258"/>
                  </a:cxn>
                  <a:cxn ang="0">
                    <a:pos x="50" y="258"/>
                  </a:cxn>
                  <a:cxn ang="0">
                    <a:pos x="65" y="243"/>
                  </a:cxn>
                  <a:cxn ang="0">
                    <a:pos x="65" y="237"/>
                  </a:cxn>
                  <a:cxn ang="0">
                    <a:pos x="60" y="237"/>
                  </a:cxn>
                  <a:cxn ang="0">
                    <a:pos x="252" y="44"/>
                  </a:cxn>
                  <a:cxn ang="0">
                    <a:pos x="237" y="60"/>
                  </a:cxn>
                  <a:cxn ang="0">
                    <a:pos x="237" y="65"/>
                  </a:cxn>
                  <a:cxn ang="0">
                    <a:pos x="243" y="65"/>
                  </a:cxn>
                  <a:cxn ang="0">
                    <a:pos x="258" y="50"/>
                  </a:cxn>
                  <a:cxn ang="0">
                    <a:pos x="258" y="44"/>
                  </a:cxn>
                  <a:cxn ang="0">
                    <a:pos x="252" y="44"/>
                  </a:cxn>
                  <a:cxn ang="0">
                    <a:pos x="298" y="147"/>
                  </a:cxn>
                  <a:cxn ang="0">
                    <a:pos x="277" y="147"/>
                  </a:cxn>
                  <a:cxn ang="0">
                    <a:pos x="273" y="151"/>
                  </a:cxn>
                  <a:cxn ang="0">
                    <a:pos x="277" y="155"/>
                  </a:cxn>
                  <a:cxn ang="0">
                    <a:pos x="298" y="155"/>
                  </a:cxn>
                  <a:cxn ang="0">
                    <a:pos x="302" y="151"/>
                  </a:cxn>
                  <a:cxn ang="0">
                    <a:pos x="298" y="147"/>
                  </a:cxn>
                  <a:cxn ang="0">
                    <a:pos x="242" y="237"/>
                  </a:cxn>
                  <a:cxn ang="0">
                    <a:pos x="237" y="237"/>
                  </a:cxn>
                  <a:cxn ang="0">
                    <a:pos x="237" y="243"/>
                  </a:cxn>
                  <a:cxn ang="0">
                    <a:pos x="252" y="258"/>
                  </a:cxn>
                  <a:cxn ang="0">
                    <a:pos x="257" y="258"/>
                  </a:cxn>
                  <a:cxn ang="0">
                    <a:pos x="257" y="252"/>
                  </a:cxn>
                  <a:cxn ang="0">
                    <a:pos x="242" y="237"/>
                  </a:cxn>
                </a:cxnLst>
                <a:rect l="0" t="0" r="r" b="b"/>
                <a:pathLst>
                  <a:path w="302" h="260">
                    <a:moveTo>
                      <a:pt x="150" y="0"/>
                    </a:moveTo>
                    <a:cubicBezTo>
                      <a:pt x="148" y="0"/>
                      <a:pt x="146" y="1"/>
                      <a:pt x="146" y="4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7"/>
                      <a:pt x="148" y="29"/>
                      <a:pt x="150" y="29"/>
                    </a:cubicBezTo>
                    <a:cubicBezTo>
                      <a:pt x="153" y="29"/>
                      <a:pt x="154" y="27"/>
                      <a:pt x="154" y="25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4" y="1"/>
                      <a:pt x="153" y="0"/>
                      <a:pt x="150" y="0"/>
                    </a:cubicBezTo>
                    <a:close/>
                    <a:moveTo>
                      <a:pt x="59" y="65"/>
                    </a:moveTo>
                    <a:cubicBezTo>
                      <a:pt x="60" y="67"/>
                      <a:pt x="63" y="67"/>
                      <a:pt x="65" y="65"/>
                    </a:cubicBezTo>
                    <a:cubicBezTo>
                      <a:pt x="66" y="64"/>
                      <a:pt x="66" y="61"/>
                      <a:pt x="65" y="60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3"/>
                      <a:pt x="45" y="43"/>
                      <a:pt x="44" y="44"/>
                    </a:cubicBezTo>
                    <a:cubicBezTo>
                      <a:pt x="42" y="46"/>
                      <a:pt x="42" y="48"/>
                      <a:pt x="44" y="50"/>
                    </a:cubicBezTo>
                    <a:lnTo>
                      <a:pt x="59" y="65"/>
                    </a:lnTo>
                    <a:close/>
                    <a:moveTo>
                      <a:pt x="25" y="147"/>
                    </a:moveTo>
                    <a:cubicBezTo>
                      <a:pt x="4" y="147"/>
                      <a:pt x="4" y="147"/>
                      <a:pt x="4" y="147"/>
                    </a:cubicBezTo>
                    <a:cubicBezTo>
                      <a:pt x="1" y="147"/>
                      <a:pt x="0" y="149"/>
                      <a:pt x="0" y="151"/>
                    </a:cubicBezTo>
                    <a:cubicBezTo>
                      <a:pt x="0" y="154"/>
                      <a:pt x="1" y="155"/>
                      <a:pt x="4" y="155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27" y="155"/>
                      <a:pt x="29" y="154"/>
                      <a:pt x="29" y="151"/>
                    </a:cubicBezTo>
                    <a:cubicBezTo>
                      <a:pt x="29" y="149"/>
                      <a:pt x="27" y="147"/>
                      <a:pt x="25" y="147"/>
                    </a:cubicBezTo>
                    <a:close/>
                    <a:moveTo>
                      <a:pt x="60" y="237"/>
                    </a:moveTo>
                    <a:cubicBezTo>
                      <a:pt x="44" y="252"/>
                      <a:pt x="44" y="252"/>
                      <a:pt x="44" y="252"/>
                    </a:cubicBezTo>
                    <a:cubicBezTo>
                      <a:pt x="43" y="254"/>
                      <a:pt x="43" y="257"/>
                      <a:pt x="44" y="258"/>
                    </a:cubicBezTo>
                    <a:cubicBezTo>
                      <a:pt x="46" y="260"/>
                      <a:pt x="48" y="260"/>
                      <a:pt x="50" y="258"/>
                    </a:cubicBezTo>
                    <a:cubicBezTo>
                      <a:pt x="65" y="243"/>
                      <a:pt x="65" y="243"/>
                      <a:pt x="65" y="243"/>
                    </a:cubicBezTo>
                    <a:cubicBezTo>
                      <a:pt x="67" y="241"/>
                      <a:pt x="67" y="239"/>
                      <a:pt x="65" y="237"/>
                    </a:cubicBezTo>
                    <a:cubicBezTo>
                      <a:pt x="64" y="236"/>
                      <a:pt x="61" y="236"/>
                      <a:pt x="60" y="237"/>
                    </a:cubicBezTo>
                    <a:close/>
                    <a:moveTo>
                      <a:pt x="252" y="44"/>
                    </a:moveTo>
                    <a:cubicBezTo>
                      <a:pt x="237" y="60"/>
                      <a:pt x="237" y="60"/>
                      <a:pt x="237" y="60"/>
                    </a:cubicBezTo>
                    <a:cubicBezTo>
                      <a:pt x="236" y="61"/>
                      <a:pt x="236" y="64"/>
                      <a:pt x="237" y="65"/>
                    </a:cubicBezTo>
                    <a:cubicBezTo>
                      <a:pt x="239" y="67"/>
                      <a:pt x="241" y="67"/>
                      <a:pt x="243" y="65"/>
                    </a:cubicBezTo>
                    <a:cubicBezTo>
                      <a:pt x="258" y="50"/>
                      <a:pt x="258" y="50"/>
                      <a:pt x="258" y="50"/>
                    </a:cubicBezTo>
                    <a:cubicBezTo>
                      <a:pt x="260" y="48"/>
                      <a:pt x="260" y="46"/>
                      <a:pt x="258" y="44"/>
                    </a:cubicBezTo>
                    <a:cubicBezTo>
                      <a:pt x="257" y="43"/>
                      <a:pt x="254" y="43"/>
                      <a:pt x="252" y="44"/>
                    </a:cubicBezTo>
                    <a:close/>
                    <a:moveTo>
                      <a:pt x="298" y="147"/>
                    </a:moveTo>
                    <a:cubicBezTo>
                      <a:pt x="277" y="147"/>
                      <a:pt x="277" y="147"/>
                      <a:pt x="277" y="147"/>
                    </a:cubicBezTo>
                    <a:cubicBezTo>
                      <a:pt x="274" y="147"/>
                      <a:pt x="273" y="149"/>
                      <a:pt x="273" y="151"/>
                    </a:cubicBezTo>
                    <a:cubicBezTo>
                      <a:pt x="273" y="154"/>
                      <a:pt x="274" y="155"/>
                      <a:pt x="277" y="155"/>
                    </a:cubicBezTo>
                    <a:cubicBezTo>
                      <a:pt x="298" y="155"/>
                      <a:pt x="298" y="155"/>
                      <a:pt x="298" y="155"/>
                    </a:cubicBezTo>
                    <a:cubicBezTo>
                      <a:pt x="300" y="155"/>
                      <a:pt x="302" y="154"/>
                      <a:pt x="302" y="151"/>
                    </a:cubicBezTo>
                    <a:cubicBezTo>
                      <a:pt x="302" y="149"/>
                      <a:pt x="300" y="147"/>
                      <a:pt x="298" y="147"/>
                    </a:cubicBezTo>
                    <a:close/>
                    <a:moveTo>
                      <a:pt x="242" y="237"/>
                    </a:moveTo>
                    <a:cubicBezTo>
                      <a:pt x="241" y="236"/>
                      <a:pt x="238" y="236"/>
                      <a:pt x="237" y="237"/>
                    </a:cubicBezTo>
                    <a:cubicBezTo>
                      <a:pt x="235" y="239"/>
                      <a:pt x="235" y="241"/>
                      <a:pt x="237" y="243"/>
                    </a:cubicBezTo>
                    <a:cubicBezTo>
                      <a:pt x="252" y="258"/>
                      <a:pt x="252" y="258"/>
                      <a:pt x="252" y="258"/>
                    </a:cubicBezTo>
                    <a:cubicBezTo>
                      <a:pt x="253" y="260"/>
                      <a:pt x="256" y="260"/>
                      <a:pt x="257" y="258"/>
                    </a:cubicBezTo>
                    <a:cubicBezTo>
                      <a:pt x="259" y="257"/>
                      <a:pt x="259" y="254"/>
                      <a:pt x="257" y="252"/>
                    </a:cubicBezTo>
                    <a:lnTo>
                      <a:pt x="242" y="23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842"/>
              <p:cNvSpPr>
                <a:spLocks noEditPoints="1"/>
              </p:cNvSpPr>
              <p:nvPr/>
            </p:nvSpPr>
            <p:spPr bwMode="auto">
              <a:xfrm>
                <a:off x="4786313" y="1027113"/>
                <a:ext cx="403225" cy="192088"/>
              </a:xfrm>
              <a:custGeom>
                <a:avLst/>
                <a:gdLst/>
                <a:ahLst/>
                <a:cxnLst>
                  <a:cxn ang="0">
                    <a:pos x="376" y="15"/>
                  </a:cxn>
                  <a:cxn ang="0">
                    <a:pos x="333" y="9"/>
                  </a:cxn>
                  <a:cxn ang="0">
                    <a:pos x="291" y="37"/>
                  </a:cxn>
                  <a:cxn ang="0">
                    <a:pos x="282" y="43"/>
                  </a:cxn>
                  <a:cxn ang="0">
                    <a:pos x="252" y="42"/>
                  </a:cxn>
                  <a:cxn ang="0">
                    <a:pos x="209" y="65"/>
                  </a:cxn>
                  <a:cxn ang="0">
                    <a:pos x="142" y="50"/>
                  </a:cxn>
                  <a:cxn ang="0">
                    <a:pos x="105" y="50"/>
                  </a:cxn>
                  <a:cxn ang="0">
                    <a:pos x="0" y="154"/>
                  </a:cxn>
                  <a:cxn ang="0">
                    <a:pos x="0" y="154"/>
                  </a:cxn>
                  <a:cxn ang="0">
                    <a:pos x="0" y="176"/>
                  </a:cxn>
                  <a:cxn ang="0">
                    <a:pos x="4" y="180"/>
                  </a:cxn>
                  <a:cxn ang="0">
                    <a:pos x="8" y="176"/>
                  </a:cxn>
                  <a:cxn ang="0">
                    <a:pos x="8" y="154"/>
                  </a:cxn>
                  <a:cxn ang="0">
                    <a:pos x="8" y="154"/>
                  </a:cxn>
                  <a:cxn ang="0">
                    <a:pos x="105" y="58"/>
                  </a:cxn>
                  <a:cxn ang="0">
                    <a:pos x="142" y="58"/>
                  </a:cxn>
                  <a:cxn ang="0">
                    <a:pos x="207" y="73"/>
                  </a:cxn>
                  <a:cxn ang="0">
                    <a:pos x="211" y="73"/>
                  </a:cxn>
                  <a:cxn ang="0">
                    <a:pos x="255" y="50"/>
                  </a:cxn>
                  <a:cxn ang="0">
                    <a:pos x="280" y="51"/>
                  </a:cxn>
                  <a:cxn ang="0">
                    <a:pos x="280" y="51"/>
                  </a:cxn>
                  <a:cxn ang="0">
                    <a:pos x="282" y="52"/>
                  </a:cxn>
                  <a:cxn ang="0">
                    <a:pos x="217" y="97"/>
                  </a:cxn>
                  <a:cxn ang="0">
                    <a:pos x="169" y="107"/>
                  </a:cxn>
                  <a:cxn ang="0">
                    <a:pos x="161" y="107"/>
                  </a:cxn>
                  <a:cxn ang="0">
                    <a:pos x="128" y="112"/>
                  </a:cxn>
                  <a:cxn ang="0">
                    <a:pos x="126" y="118"/>
                  </a:cxn>
                  <a:cxn ang="0">
                    <a:pos x="131" y="120"/>
                  </a:cxn>
                  <a:cxn ang="0">
                    <a:pos x="131" y="120"/>
                  </a:cxn>
                  <a:cxn ang="0">
                    <a:pos x="161" y="115"/>
                  </a:cxn>
                  <a:cxn ang="0">
                    <a:pos x="169" y="115"/>
                  </a:cxn>
                  <a:cxn ang="0">
                    <a:pos x="221" y="104"/>
                  </a:cxn>
                  <a:cxn ang="0">
                    <a:pos x="291" y="56"/>
                  </a:cxn>
                  <a:cxn ang="0">
                    <a:pos x="293" y="53"/>
                  </a:cxn>
                  <a:cxn ang="0">
                    <a:pos x="291" y="50"/>
                  </a:cxn>
                  <a:cxn ang="0">
                    <a:pos x="289" y="48"/>
                  </a:cxn>
                  <a:cxn ang="0">
                    <a:pos x="296" y="43"/>
                  </a:cxn>
                  <a:cxn ang="0">
                    <a:pos x="337" y="16"/>
                  </a:cxn>
                  <a:cxn ang="0">
                    <a:pos x="367" y="19"/>
                  </a:cxn>
                  <a:cxn ang="0">
                    <a:pos x="259" y="105"/>
                  </a:cxn>
                  <a:cxn ang="0">
                    <a:pos x="163" y="145"/>
                  </a:cxn>
                  <a:cxn ang="0">
                    <a:pos x="123" y="176"/>
                  </a:cxn>
                  <a:cxn ang="0">
                    <a:pos x="127" y="180"/>
                  </a:cxn>
                  <a:cxn ang="0">
                    <a:pos x="131" y="176"/>
                  </a:cxn>
                  <a:cxn ang="0">
                    <a:pos x="163" y="153"/>
                  </a:cxn>
                  <a:cxn ang="0">
                    <a:pos x="264" y="111"/>
                  </a:cxn>
                  <a:cxn ang="0">
                    <a:pos x="376" y="22"/>
                  </a:cxn>
                  <a:cxn ang="0">
                    <a:pos x="377" y="18"/>
                  </a:cxn>
                  <a:cxn ang="0">
                    <a:pos x="376" y="15"/>
                  </a:cxn>
                  <a:cxn ang="0">
                    <a:pos x="128" y="113"/>
                  </a:cxn>
                  <a:cxn ang="0">
                    <a:pos x="128" y="112"/>
                  </a:cxn>
                  <a:cxn ang="0">
                    <a:pos x="129" y="112"/>
                  </a:cxn>
                  <a:cxn ang="0">
                    <a:pos x="128" y="113"/>
                  </a:cxn>
                </a:cxnLst>
                <a:rect l="0" t="0" r="r" b="b"/>
                <a:pathLst>
                  <a:path w="377" h="180">
                    <a:moveTo>
                      <a:pt x="376" y="15"/>
                    </a:moveTo>
                    <a:cubicBezTo>
                      <a:pt x="367" y="8"/>
                      <a:pt x="348" y="0"/>
                      <a:pt x="333" y="9"/>
                    </a:cubicBezTo>
                    <a:cubicBezTo>
                      <a:pt x="321" y="15"/>
                      <a:pt x="304" y="27"/>
                      <a:pt x="291" y="37"/>
                    </a:cubicBezTo>
                    <a:cubicBezTo>
                      <a:pt x="282" y="43"/>
                      <a:pt x="282" y="43"/>
                      <a:pt x="282" y="43"/>
                    </a:cubicBezTo>
                    <a:cubicBezTo>
                      <a:pt x="274" y="40"/>
                      <a:pt x="263" y="37"/>
                      <a:pt x="252" y="42"/>
                    </a:cubicBezTo>
                    <a:cubicBezTo>
                      <a:pt x="238" y="49"/>
                      <a:pt x="224" y="56"/>
                      <a:pt x="209" y="65"/>
                    </a:cubicBezTo>
                    <a:cubicBezTo>
                      <a:pt x="189" y="55"/>
                      <a:pt x="167" y="49"/>
                      <a:pt x="142" y="50"/>
                    </a:cubicBezTo>
                    <a:cubicBezTo>
                      <a:pt x="105" y="50"/>
                      <a:pt x="105" y="50"/>
                      <a:pt x="105" y="50"/>
                    </a:cubicBezTo>
                    <a:cubicBezTo>
                      <a:pt x="47" y="50"/>
                      <a:pt x="0" y="97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9"/>
                      <a:pt x="2" y="180"/>
                      <a:pt x="4" y="180"/>
                    </a:cubicBezTo>
                    <a:cubicBezTo>
                      <a:pt x="6" y="180"/>
                      <a:pt x="8" y="179"/>
                      <a:pt x="8" y="176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01"/>
                      <a:pt x="52" y="58"/>
                      <a:pt x="105" y="58"/>
                    </a:cubicBezTo>
                    <a:cubicBezTo>
                      <a:pt x="142" y="58"/>
                      <a:pt x="142" y="58"/>
                      <a:pt x="142" y="58"/>
                    </a:cubicBezTo>
                    <a:cubicBezTo>
                      <a:pt x="166" y="57"/>
                      <a:pt x="188" y="63"/>
                      <a:pt x="207" y="73"/>
                    </a:cubicBezTo>
                    <a:cubicBezTo>
                      <a:pt x="208" y="74"/>
                      <a:pt x="210" y="74"/>
                      <a:pt x="211" y="73"/>
                    </a:cubicBezTo>
                    <a:cubicBezTo>
                      <a:pt x="227" y="63"/>
                      <a:pt x="241" y="56"/>
                      <a:pt x="255" y="50"/>
                    </a:cubicBezTo>
                    <a:cubicBezTo>
                      <a:pt x="264" y="46"/>
                      <a:pt x="274" y="48"/>
                      <a:pt x="280" y="51"/>
                    </a:cubicBezTo>
                    <a:cubicBezTo>
                      <a:pt x="280" y="51"/>
                      <a:pt x="280" y="51"/>
                      <a:pt x="280" y="51"/>
                    </a:cubicBezTo>
                    <a:cubicBezTo>
                      <a:pt x="281" y="52"/>
                      <a:pt x="281" y="52"/>
                      <a:pt x="282" y="52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01" y="107"/>
                      <a:pt x="184" y="107"/>
                      <a:pt x="169" y="107"/>
                    </a:cubicBezTo>
                    <a:cubicBezTo>
                      <a:pt x="166" y="107"/>
                      <a:pt x="164" y="107"/>
                      <a:pt x="161" y="107"/>
                    </a:cubicBezTo>
                    <a:cubicBezTo>
                      <a:pt x="144" y="107"/>
                      <a:pt x="130" y="112"/>
                      <a:pt x="128" y="112"/>
                    </a:cubicBezTo>
                    <a:cubicBezTo>
                      <a:pt x="126" y="113"/>
                      <a:pt x="125" y="116"/>
                      <a:pt x="126" y="118"/>
                    </a:cubicBezTo>
                    <a:cubicBezTo>
                      <a:pt x="127" y="120"/>
                      <a:pt x="129" y="121"/>
                      <a:pt x="131" y="120"/>
                    </a:cubicBezTo>
                    <a:cubicBezTo>
                      <a:pt x="131" y="120"/>
                      <a:pt x="131" y="120"/>
                      <a:pt x="131" y="120"/>
                    </a:cubicBezTo>
                    <a:cubicBezTo>
                      <a:pt x="132" y="120"/>
                      <a:pt x="145" y="115"/>
                      <a:pt x="161" y="115"/>
                    </a:cubicBezTo>
                    <a:cubicBezTo>
                      <a:pt x="163" y="115"/>
                      <a:pt x="166" y="115"/>
                      <a:pt x="169" y="115"/>
                    </a:cubicBezTo>
                    <a:cubicBezTo>
                      <a:pt x="184" y="115"/>
                      <a:pt x="203" y="115"/>
                      <a:pt x="221" y="104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92" y="55"/>
                      <a:pt x="292" y="54"/>
                      <a:pt x="293" y="53"/>
                    </a:cubicBezTo>
                    <a:cubicBezTo>
                      <a:pt x="293" y="52"/>
                      <a:pt x="292" y="51"/>
                      <a:pt x="291" y="50"/>
                    </a:cubicBezTo>
                    <a:cubicBezTo>
                      <a:pt x="291" y="49"/>
                      <a:pt x="290" y="49"/>
                      <a:pt x="289" y="48"/>
                    </a:cubicBezTo>
                    <a:cubicBezTo>
                      <a:pt x="296" y="43"/>
                      <a:pt x="296" y="43"/>
                      <a:pt x="296" y="43"/>
                    </a:cubicBezTo>
                    <a:cubicBezTo>
                      <a:pt x="309" y="34"/>
                      <a:pt x="326" y="22"/>
                      <a:pt x="337" y="16"/>
                    </a:cubicBezTo>
                    <a:cubicBezTo>
                      <a:pt x="347" y="10"/>
                      <a:pt x="359" y="14"/>
                      <a:pt x="367" y="19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20" y="139"/>
                      <a:pt x="187" y="142"/>
                      <a:pt x="163" y="145"/>
                    </a:cubicBezTo>
                    <a:cubicBezTo>
                      <a:pt x="141" y="147"/>
                      <a:pt x="123" y="149"/>
                      <a:pt x="123" y="176"/>
                    </a:cubicBezTo>
                    <a:cubicBezTo>
                      <a:pt x="123" y="179"/>
                      <a:pt x="125" y="180"/>
                      <a:pt x="127" y="180"/>
                    </a:cubicBezTo>
                    <a:cubicBezTo>
                      <a:pt x="129" y="180"/>
                      <a:pt x="131" y="179"/>
                      <a:pt x="131" y="176"/>
                    </a:cubicBezTo>
                    <a:cubicBezTo>
                      <a:pt x="131" y="156"/>
                      <a:pt x="141" y="155"/>
                      <a:pt x="163" y="153"/>
                    </a:cubicBezTo>
                    <a:cubicBezTo>
                      <a:pt x="187" y="150"/>
                      <a:pt x="224" y="147"/>
                      <a:pt x="264" y="111"/>
                    </a:cubicBezTo>
                    <a:cubicBezTo>
                      <a:pt x="376" y="22"/>
                      <a:pt x="376" y="22"/>
                      <a:pt x="376" y="22"/>
                    </a:cubicBezTo>
                    <a:cubicBezTo>
                      <a:pt x="377" y="21"/>
                      <a:pt x="377" y="20"/>
                      <a:pt x="377" y="18"/>
                    </a:cubicBezTo>
                    <a:cubicBezTo>
                      <a:pt x="377" y="17"/>
                      <a:pt x="377" y="16"/>
                      <a:pt x="376" y="15"/>
                    </a:cubicBezTo>
                    <a:close/>
                    <a:moveTo>
                      <a:pt x="128" y="113"/>
                    </a:moveTo>
                    <a:cubicBezTo>
                      <a:pt x="128" y="112"/>
                      <a:pt x="128" y="112"/>
                      <a:pt x="128" y="112"/>
                    </a:cubicBezTo>
                    <a:cubicBezTo>
                      <a:pt x="129" y="112"/>
                      <a:pt x="129" y="112"/>
                      <a:pt x="129" y="112"/>
                    </a:cubicBezTo>
                    <a:lnTo>
                      <a:pt x="128" y="11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843"/>
              <p:cNvSpPr>
                <a:spLocks/>
              </p:cNvSpPr>
              <p:nvPr/>
            </p:nvSpPr>
            <p:spPr bwMode="auto">
              <a:xfrm>
                <a:off x="4786313" y="1211263"/>
                <a:ext cx="139700" cy="44450"/>
              </a:xfrm>
              <a:custGeom>
                <a:avLst/>
                <a:gdLst/>
                <a:ahLst/>
                <a:cxnLst>
                  <a:cxn ang="0">
                    <a:pos x="131" y="37"/>
                  </a:cxn>
                  <a:cxn ang="0">
                    <a:pos x="131" y="4"/>
                  </a:cxn>
                  <a:cxn ang="0">
                    <a:pos x="12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37"/>
                  </a:cxn>
                  <a:cxn ang="0">
                    <a:pos x="4" y="41"/>
                  </a:cxn>
                  <a:cxn ang="0">
                    <a:pos x="8" y="37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127" y="8"/>
                  </a:cxn>
                  <a:cxn ang="0">
                    <a:pos x="123" y="4"/>
                  </a:cxn>
                  <a:cxn ang="0">
                    <a:pos x="123" y="37"/>
                  </a:cxn>
                  <a:cxn ang="0">
                    <a:pos x="127" y="41"/>
                  </a:cxn>
                  <a:cxn ang="0">
                    <a:pos x="131" y="37"/>
                  </a:cxn>
                </a:cxnLst>
                <a:rect l="0" t="0" r="r" b="b"/>
                <a:pathLst>
                  <a:path w="131" h="41">
                    <a:moveTo>
                      <a:pt x="131" y="37"/>
                    </a:moveTo>
                    <a:cubicBezTo>
                      <a:pt x="131" y="4"/>
                      <a:pt x="131" y="4"/>
                      <a:pt x="131" y="4"/>
                    </a:cubicBezTo>
                    <a:cubicBezTo>
                      <a:pt x="131" y="2"/>
                      <a:pt x="129" y="0"/>
                      <a:pt x="12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4" y="41"/>
                    </a:cubicBezTo>
                    <a:cubicBezTo>
                      <a:pt x="6" y="41"/>
                      <a:pt x="8" y="39"/>
                      <a:pt x="8" y="3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7"/>
                      <a:pt x="6" y="8"/>
                      <a:pt x="4" y="8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5" y="8"/>
                      <a:pt x="123" y="7"/>
                      <a:pt x="123" y="4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9"/>
                      <a:pt x="125" y="41"/>
                      <a:pt x="127" y="41"/>
                    </a:cubicBezTo>
                    <a:cubicBezTo>
                      <a:pt x="129" y="41"/>
                      <a:pt x="131" y="39"/>
                      <a:pt x="131" y="3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1" name="Text box E"/>
            <p:cNvGrpSpPr/>
            <p:nvPr/>
          </p:nvGrpSpPr>
          <p:grpSpPr>
            <a:xfrm>
              <a:off x="2843815" y="1851565"/>
              <a:ext cx="1368145" cy="924090"/>
              <a:chOff x="5663158" y="703424"/>
              <a:chExt cx="1442166" cy="968326"/>
            </a:xfrm>
          </p:grpSpPr>
          <p:sp>
            <p:nvSpPr>
              <p:cNvPr id="297" name="Line 6"/>
              <p:cNvSpPr>
                <a:spLocks noChangeShapeType="1"/>
              </p:cNvSpPr>
              <p:nvPr/>
            </p:nvSpPr>
            <p:spPr bwMode="auto">
              <a:xfrm>
                <a:off x="6205289" y="1145960"/>
                <a:ext cx="377317" cy="0"/>
              </a:xfrm>
              <a:prstGeom prst="line">
                <a:avLst/>
              </a:prstGeom>
              <a:noFill/>
              <a:ln w="12700" cap="rnd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/>
              </a:p>
            </p:txBody>
          </p:sp>
          <p:sp>
            <p:nvSpPr>
              <p:cNvPr id="293" name="Rectangle 8"/>
              <p:cNvSpPr>
                <a:spLocks noChangeArrowheads="1"/>
              </p:cNvSpPr>
              <p:nvPr/>
            </p:nvSpPr>
            <p:spPr bwMode="auto">
              <a:xfrm>
                <a:off x="6082398" y="703424"/>
                <a:ext cx="60112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159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TextBox 04"/>
              <p:cNvSpPr txBox="1"/>
              <p:nvPr/>
            </p:nvSpPr>
            <p:spPr>
              <a:xfrm>
                <a:off x="5663158" y="1148530"/>
                <a:ext cx="14421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1F608B"/>
                    </a:solidFill>
                    <a:cs typeface="Arial" panose="020B0604020202020204" pitchFamily="34" charset="0"/>
                  </a:rPr>
                  <a:t>ДОШКОЛЬНЫХ </a:t>
                </a:r>
              </a:p>
              <a:p>
                <a:pPr algn="ctr"/>
                <a:r>
                  <a:rPr lang="ru-RU" sz="1400" b="1" dirty="0">
                    <a:solidFill>
                      <a:srgbClr val="1F608B"/>
                    </a:solidFill>
                    <a:cs typeface="Arial" panose="020B0604020202020204" pitchFamily="34" charset="0"/>
                  </a:rPr>
                  <a:t>УЧРЖДЕНИЙ</a:t>
                </a:r>
              </a:p>
            </p:txBody>
          </p:sp>
        </p:grpSp>
        <p:sp>
          <p:nvSpPr>
            <p:cNvPr id="300" name="Line 6"/>
            <p:cNvSpPr>
              <a:spLocks noChangeShapeType="1"/>
            </p:cNvSpPr>
            <p:nvPr/>
          </p:nvSpPr>
          <p:spPr bwMode="auto">
            <a:xfrm>
              <a:off x="5501025" y="2276336"/>
              <a:ext cx="357951" cy="0"/>
            </a:xfrm>
            <a:prstGeom prst="line">
              <a:avLst/>
            </a:prstGeom>
            <a:noFill/>
            <a:ln w="12700" cap="rnd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1" name="Line 6"/>
            <p:cNvSpPr>
              <a:spLocks noChangeShapeType="1"/>
            </p:cNvSpPr>
            <p:nvPr/>
          </p:nvSpPr>
          <p:spPr bwMode="auto">
            <a:xfrm>
              <a:off x="2282049" y="5245203"/>
              <a:ext cx="357951" cy="0"/>
            </a:xfrm>
            <a:prstGeom prst="line">
              <a:avLst/>
            </a:prstGeom>
            <a:noFill/>
            <a:ln w="12700" cap="rnd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sp>
          <p:nvSpPr>
            <p:cNvPr id="302" name="Line 6"/>
            <p:cNvSpPr>
              <a:spLocks noChangeShapeType="1"/>
            </p:cNvSpPr>
            <p:nvPr/>
          </p:nvSpPr>
          <p:spPr bwMode="auto">
            <a:xfrm>
              <a:off x="4416114" y="5245203"/>
              <a:ext cx="357951" cy="0"/>
            </a:xfrm>
            <a:prstGeom prst="line">
              <a:avLst/>
            </a:prstGeom>
            <a:noFill/>
            <a:ln w="12700" cap="rnd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166" name="Shape F"/>
            <p:cNvGrpSpPr/>
            <p:nvPr/>
          </p:nvGrpSpPr>
          <p:grpSpPr>
            <a:xfrm>
              <a:off x="7357251" y="3183651"/>
              <a:ext cx="1225901" cy="1257431"/>
              <a:chOff x="5176838" y="1808163"/>
              <a:chExt cx="1292226" cy="1317625"/>
            </a:xfrm>
          </p:grpSpPr>
          <p:sp>
            <p:nvSpPr>
              <p:cNvPr id="167" name="Freeform 179"/>
              <p:cNvSpPr>
                <a:spLocks/>
              </p:cNvSpPr>
              <p:nvPr/>
            </p:nvSpPr>
            <p:spPr bwMode="auto">
              <a:xfrm>
                <a:off x="5210176" y="1808163"/>
                <a:ext cx="1258888" cy="1317625"/>
              </a:xfrm>
              <a:custGeom>
                <a:avLst/>
                <a:gdLst/>
                <a:ahLst/>
                <a:cxnLst>
                  <a:cxn ang="0">
                    <a:pos x="0" y="739"/>
                  </a:cxn>
                  <a:cxn ang="0">
                    <a:pos x="321" y="878"/>
                  </a:cxn>
                  <a:cxn ang="0">
                    <a:pos x="751" y="527"/>
                  </a:cxn>
                  <a:cxn ang="0">
                    <a:pos x="839" y="439"/>
                  </a:cxn>
                  <a:cxn ang="0">
                    <a:pos x="751" y="351"/>
                  </a:cxn>
                  <a:cxn ang="0">
                    <a:pos x="321" y="0"/>
                  </a:cxn>
                  <a:cxn ang="0">
                    <a:pos x="0" y="139"/>
                  </a:cxn>
                </a:cxnLst>
                <a:rect l="0" t="0" r="r" b="b"/>
                <a:pathLst>
                  <a:path w="839" h="878">
                    <a:moveTo>
                      <a:pt x="0" y="739"/>
                    </a:moveTo>
                    <a:cubicBezTo>
                      <a:pt x="80" y="825"/>
                      <a:pt x="194" y="878"/>
                      <a:pt x="321" y="878"/>
                    </a:cubicBezTo>
                    <a:cubicBezTo>
                      <a:pt x="533" y="878"/>
                      <a:pt x="711" y="727"/>
                      <a:pt x="751" y="527"/>
                    </a:cubicBezTo>
                    <a:cubicBezTo>
                      <a:pt x="839" y="439"/>
                      <a:pt x="839" y="439"/>
                      <a:pt x="839" y="439"/>
                    </a:cubicBezTo>
                    <a:cubicBezTo>
                      <a:pt x="751" y="351"/>
                      <a:pt x="751" y="351"/>
                      <a:pt x="751" y="351"/>
                    </a:cubicBezTo>
                    <a:cubicBezTo>
                      <a:pt x="711" y="151"/>
                      <a:pt x="533" y="0"/>
                      <a:pt x="321" y="0"/>
                    </a:cubicBezTo>
                    <a:cubicBezTo>
                      <a:pt x="194" y="0"/>
                      <a:pt x="80" y="53"/>
                      <a:pt x="0" y="139"/>
                    </a:cubicBezTo>
                  </a:path>
                </a:pathLst>
              </a:custGeom>
              <a:noFill/>
              <a:ln w="12700" cap="rnd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Oval 180"/>
              <p:cNvSpPr>
                <a:spLocks noChangeArrowheads="1"/>
              </p:cNvSpPr>
              <p:nvPr/>
            </p:nvSpPr>
            <p:spPr bwMode="auto">
              <a:xfrm>
                <a:off x="5176838" y="1982788"/>
                <a:ext cx="65088" cy="66675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Oval 181"/>
              <p:cNvSpPr>
                <a:spLocks noChangeArrowheads="1"/>
              </p:cNvSpPr>
              <p:nvPr/>
            </p:nvSpPr>
            <p:spPr bwMode="auto">
              <a:xfrm>
                <a:off x="5176838" y="2884488"/>
                <a:ext cx="65088" cy="66675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82"/>
              <p:cNvSpPr>
                <a:spLocks/>
              </p:cNvSpPr>
              <p:nvPr/>
            </p:nvSpPr>
            <p:spPr bwMode="auto">
              <a:xfrm>
                <a:off x="5427663" y="1917700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76" y="0"/>
                  </a:cxn>
                  <a:cxn ang="0">
                    <a:pos x="352" y="44"/>
                  </a:cxn>
                </a:cxnLst>
                <a:rect l="0" t="0" r="r" b="b"/>
                <a:pathLst>
                  <a:path w="352" h="45">
                    <a:moveTo>
                      <a:pt x="0" y="45"/>
                    </a:moveTo>
                    <a:cubicBezTo>
                      <a:pt x="52" y="16"/>
                      <a:pt x="112" y="0"/>
                      <a:pt x="176" y="0"/>
                    </a:cubicBezTo>
                    <a:cubicBezTo>
                      <a:pt x="240" y="0"/>
                      <a:pt x="300" y="16"/>
                      <a:pt x="352" y="44"/>
                    </a:cubicBezTo>
                  </a:path>
                </a:pathLst>
              </a:custGeom>
              <a:noFill/>
              <a:ln w="12700" cap="rnd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Oval 183"/>
              <p:cNvSpPr>
                <a:spLocks noChangeArrowheads="1"/>
              </p:cNvSpPr>
              <p:nvPr/>
            </p:nvSpPr>
            <p:spPr bwMode="auto">
              <a:xfrm>
                <a:off x="5948363" y="1960563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rgbClr val="7030A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5427663" y="2949575"/>
                <a:ext cx="528638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45"/>
                  </a:cxn>
                  <a:cxn ang="0">
                    <a:pos x="352" y="1"/>
                  </a:cxn>
                </a:cxnLst>
                <a:rect l="0" t="0" r="r" b="b"/>
                <a:pathLst>
                  <a:path w="352" h="45">
                    <a:moveTo>
                      <a:pt x="0" y="0"/>
                    </a:moveTo>
                    <a:cubicBezTo>
                      <a:pt x="52" y="29"/>
                      <a:pt x="112" y="45"/>
                      <a:pt x="176" y="45"/>
                    </a:cubicBezTo>
                    <a:cubicBezTo>
                      <a:pt x="240" y="45"/>
                      <a:pt x="300" y="29"/>
                      <a:pt x="352" y="1"/>
                    </a:cubicBezTo>
                  </a:path>
                </a:pathLst>
              </a:custGeom>
              <a:noFill/>
              <a:ln w="12700" cap="rnd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Oval 185"/>
              <p:cNvSpPr>
                <a:spLocks noChangeArrowheads="1"/>
              </p:cNvSpPr>
              <p:nvPr/>
            </p:nvSpPr>
            <p:spPr bwMode="auto">
              <a:xfrm>
                <a:off x="5948363" y="2878138"/>
                <a:ext cx="95250" cy="95250"/>
              </a:xfrm>
              <a:prstGeom prst="ellipse">
                <a:avLst/>
              </a:prstGeom>
              <a:noFill/>
              <a:ln w="12700" cap="flat">
                <a:solidFill>
                  <a:srgbClr val="7030A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9" name="Secondary lines E"/>
            <p:cNvGrpSpPr/>
            <p:nvPr/>
          </p:nvGrpSpPr>
          <p:grpSpPr>
            <a:xfrm>
              <a:off x="7353534" y="3128685"/>
              <a:ext cx="828311" cy="192403"/>
              <a:chOff x="6315076" y="1733550"/>
              <a:chExt cx="873125" cy="201613"/>
            </a:xfrm>
          </p:grpSpPr>
          <p:sp>
            <p:nvSpPr>
              <p:cNvPr id="230" name="Freeform 161"/>
              <p:cNvSpPr>
                <a:spLocks/>
              </p:cNvSpPr>
              <p:nvPr/>
            </p:nvSpPr>
            <p:spPr bwMode="auto">
              <a:xfrm>
                <a:off x="6818313" y="1733550"/>
                <a:ext cx="192088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17"/>
                  </a:cxn>
                </a:cxnLst>
                <a:rect l="0" t="0" r="r" b="b"/>
                <a:pathLst>
                  <a:path w="128" h="17">
                    <a:moveTo>
                      <a:pt x="0" y="0"/>
                    </a:moveTo>
                    <a:cubicBezTo>
                      <a:pt x="44" y="0"/>
                      <a:pt x="87" y="6"/>
                      <a:pt x="128" y="17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162"/>
              <p:cNvSpPr>
                <a:spLocks/>
              </p:cNvSpPr>
              <p:nvPr/>
            </p:nvSpPr>
            <p:spPr bwMode="auto">
              <a:xfrm>
                <a:off x="6643688" y="1741488"/>
                <a:ext cx="63500" cy="1270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3" y="0"/>
                  </a:cxn>
                </a:cxnLst>
                <a:rect l="0" t="0" r="r" b="b"/>
                <a:pathLst>
                  <a:path w="43" h="9">
                    <a:moveTo>
                      <a:pt x="0" y="9"/>
                    </a:moveTo>
                    <a:cubicBezTo>
                      <a:pt x="14" y="6"/>
                      <a:pt x="28" y="3"/>
                      <a:pt x="43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163"/>
              <p:cNvSpPr>
                <a:spLocks/>
              </p:cNvSpPr>
              <p:nvPr/>
            </p:nvSpPr>
            <p:spPr bwMode="auto">
              <a:xfrm>
                <a:off x="6315076" y="1793875"/>
                <a:ext cx="212725" cy="141288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42" y="0"/>
                  </a:cxn>
                </a:cxnLst>
                <a:rect l="0" t="0" r="r" b="b"/>
                <a:pathLst>
                  <a:path w="142" h="94">
                    <a:moveTo>
                      <a:pt x="0" y="94"/>
                    </a:moveTo>
                    <a:cubicBezTo>
                      <a:pt x="41" y="55"/>
                      <a:pt x="89" y="23"/>
                      <a:pt x="142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164"/>
              <p:cNvSpPr>
                <a:spLocks/>
              </p:cNvSpPr>
              <p:nvPr/>
            </p:nvSpPr>
            <p:spPr bwMode="auto">
              <a:xfrm>
                <a:off x="7089776" y="1785938"/>
                <a:ext cx="41275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cubicBezTo>
                      <a:pt x="9" y="4"/>
                      <a:pt x="18" y="8"/>
                      <a:pt x="27" y="12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165"/>
              <p:cNvSpPr>
                <a:spLocks/>
              </p:cNvSpPr>
              <p:nvPr/>
            </p:nvSpPr>
            <p:spPr bwMode="auto">
              <a:xfrm>
                <a:off x="6572251" y="1763713"/>
                <a:ext cx="20638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9" y="1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3" y="6"/>
                      <a:pt x="12" y="9"/>
                    </a:cubicBezTo>
                    <a:cubicBezTo>
                      <a:pt x="11" y="12"/>
                      <a:pt x="8" y="14"/>
                      <a:pt x="5" y="13"/>
                    </a:cubicBezTo>
                    <a:cubicBezTo>
                      <a:pt x="2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166"/>
              <p:cNvSpPr>
                <a:spLocks/>
              </p:cNvSpPr>
              <p:nvPr/>
            </p:nvSpPr>
            <p:spPr bwMode="auto">
              <a:xfrm>
                <a:off x="7169151" y="1817688"/>
                <a:ext cx="19050" cy="206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9" y="1"/>
                  </a:cxn>
                  <a:cxn ang="0">
                    <a:pos x="12" y="9"/>
                  </a:cxn>
                  <a:cxn ang="0">
                    <a:pos x="5" y="13"/>
                  </a:cxn>
                  <a:cxn ang="0">
                    <a:pos x="1" y="5"/>
                  </a:cxn>
                </a:cxnLst>
                <a:rect l="0" t="0" r="r" b="b"/>
                <a:pathLst>
                  <a:path w="13" h="14">
                    <a:moveTo>
                      <a:pt x="1" y="5"/>
                    </a:move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3" y="6"/>
                      <a:pt x="12" y="9"/>
                    </a:cubicBezTo>
                    <a:cubicBezTo>
                      <a:pt x="11" y="12"/>
                      <a:pt x="8" y="14"/>
                      <a:pt x="5" y="13"/>
                    </a:cubicBezTo>
                    <a:cubicBezTo>
                      <a:pt x="2" y="12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3" name="Oval 207"/>
            <p:cNvSpPr>
              <a:spLocks noChangeArrowheads="1"/>
            </p:cNvSpPr>
            <p:nvPr/>
          </p:nvSpPr>
          <p:spPr bwMode="auto">
            <a:xfrm>
              <a:off x="7817338" y="2825880"/>
              <a:ext cx="57229" cy="6059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Oval 216"/>
            <p:cNvSpPr>
              <a:spLocks noChangeArrowheads="1"/>
            </p:cNvSpPr>
            <p:nvPr/>
          </p:nvSpPr>
          <p:spPr bwMode="auto">
            <a:xfrm>
              <a:off x="7762369" y="2771341"/>
              <a:ext cx="167169" cy="169677"/>
            </a:xfrm>
            <a:prstGeom prst="ellipse">
              <a:avLst/>
            </a:prstGeom>
            <a:noFill/>
            <a:ln w="12700" cap="rnd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Line 6"/>
            <p:cNvSpPr>
              <a:spLocks noChangeShapeType="1"/>
            </p:cNvSpPr>
            <p:nvPr/>
          </p:nvSpPr>
          <p:spPr bwMode="auto">
            <a:xfrm>
              <a:off x="1247755" y="2282780"/>
              <a:ext cx="357951" cy="0"/>
            </a:xfrm>
            <a:prstGeom prst="line">
              <a:avLst/>
            </a:prstGeom>
            <a:noFill/>
            <a:ln w="12700" cap="rnd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248" name="Text box E"/>
            <p:cNvGrpSpPr/>
            <p:nvPr/>
          </p:nvGrpSpPr>
          <p:grpSpPr>
            <a:xfrm>
              <a:off x="6588224" y="1844824"/>
              <a:ext cx="2561910" cy="931520"/>
              <a:chOff x="5777947" y="615041"/>
              <a:chExt cx="1442166" cy="1486437"/>
            </a:xfrm>
          </p:grpSpPr>
          <p:sp>
            <p:nvSpPr>
              <p:cNvPr id="250" name="Rectangle 8"/>
              <p:cNvSpPr>
                <a:spLocks noChangeArrowheads="1"/>
              </p:cNvSpPr>
              <p:nvPr/>
            </p:nvSpPr>
            <p:spPr bwMode="auto">
              <a:xfrm>
                <a:off x="6425980" y="615041"/>
                <a:ext cx="145570" cy="45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TextBox 04"/>
              <p:cNvSpPr txBox="1"/>
              <p:nvPr/>
            </p:nvSpPr>
            <p:spPr>
              <a:xfrm>
                <a:off x="5777947" y="1266570"/>
                <a:ext cx="1442166" cy="83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ИНФОРМАЦИОННО-МЕТОДИЧЕСКИЙ ЦЕНТР</a:t>
                </a:r>
                <a:endParaRPr lang="ru-RU" sz="1400" b="1" dirty="0">
                  <a:solidFill>
                    <a:srgbClr val="7030A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2" name="Line 6"/>
            <p:cNvSpPr>
              <a:spLocks noChangeShapeType="1"/>
            </p:cNvSpPr>
            <p:nvPr/>
          </p:nvSpPr>
          <p:spPr bwMode="auto">
            <a:xfrm>
              <a:off x="7696513" y="2250777"/>
              <a:ext cx="357951" cy="0"/>
            </a:xfrm>
            <a:prstGeom prst="line">
              <a:avLst/>
            </a:prstGeom>
            <a:noFill/>
            <a:ln w="12700" cap="rnd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/>
            </a:p>
          </p:txBody>
        </p:sp>
        <p:grpSp>
          <p:nvGrpSpPr>
            <p:cNvPr id="254" name="Lighthouse"/>
            <p:cNvGrpSpPr/>
            <p:nvPr/>
          </p:nvGrpSpPr>
          <p:grpSpPr>
            <a:xfrm>
              <a:off x="7632452" y="3593704"/>
              <a:ext cx="428519" cy="399600"/>
              <a:chOff x="5160975" y="3148015"/>
              <a:chExt cx="327026" cy="354013"/>
            </a:xfrm>
          </p:grpSpPr>
          <p:sp>
            <p:nvSpPr>
              <p:cNvPr id="257" name="Freeform 121"/>
              <p:cNvSpPr>
                <a:spLocks/>
              </p:cNvSpPr>
              <p:nvPr/>
            </p:nvSpPr>
            <p:spPr bwMode="auto">
              <a:xfrm>
                <a:off x="5324488" y="3251202"/>
                <a:ext cx="44450" cy="233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7"/>
                  </a:cxn>
                  <a:cxn ang="0">
                    <a:pos x="28" y="147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147">
                    <a:moveTo>
                      <a:pt x="0" y="0"/>
                    </a:moveTo>
                    <a:lnTo>
                      <a:pt x="0" y="147"/>
                    </a:lnTo>
                    <a:lnTo>
                      <a:pt x="28" y="147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22"/>
              <p:cNvSpPr>
                <a:spLocks noEditPoints="1"/>
              </p:cNvSpPr>
              <p:nvPr/>
            </p:nvSpPr>
            <p:spPr bwMode="auto">
              <a:xfrm>
                <a:off x="5284801" y="3151190"/>
                <a:ext cx="77788" cy="100013"/>
              </a:xfrm>
              <a:custGeom>
                <a:avLst/>
                <a:gdLst/>
                <a:ahLst/>
                <a:cxnLst>
                  <a:cxn ang="0">
                    <a:pos x="62" y="66"/>
                  </a:cxn>
                  <a:cxn ang="0">
                    <a:pos x="8" y="66"/>
                  </a:cxn>
                  <a:cxn ang="0">
                    <a:pos x="0" y="77"/>
                  </a:cxn>
                  <a:cxn ang="0">
                    <a:pos x="8" y="88"/>
                  </a:cxn>
                  <a:cxn ang="0">
                    <a:pos x="62" y="88"/>
                  </a:cxn>
                  <a:cxn ang="0">
                    <a:pos x="69" y="77"/>
                  </a:cxn>
                  <a:cxn ang="0">
                    <a:pos x="62" y="66"/>
                  </a:cxn>
                  <a:cxn ang="0">
                    <a:pos x="35" y="0"/>
                  </a:cxn>
                  <a:cxn ang="0">
                    <a:pos x="3" y="26"/>
                  </a:cxn>
                  <a:cxn ang="0">
                    <a:pos x="67" y="26"/>
                  </a:cxn>
                  <a:cxn ang="0">
                    <a:pos x="35" y="0"/>
                  </a:cxn>
                </a:cxnLst>
                <a:rect l="0" t="0" r="r" b="b"/>
                <a:pathLst>
                  <a:path w="69" h="88">
                    <a:moveTo>
                      <a:pt x="62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4" y="66"/>
                      <a:pt x="0" y="71"/>
                      <a:pt x="0" y="77"/>
                    </a:cubicBezTo>
                    <a:cubicBezTo>
                      <a:pt x="0" y="83"/>
                      <a:pt x="4" y="88"/>
                      <a:pt x="8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6" y="88"/>
                      <a:pt x="69" y="83"/>
                      <a:pt x="69" y="77"/>
                    </a:cubicBezTo>
                    <a:cubicBezTo>
                      <a:pt x="69" y="71"/>
                      <a:pt x="66" y="66"/>
                      <a:pt x="62" y="66"/>
                    </a:cubicBezTo>
                    <a:close/>
                    <a:moveTo>
                      <a:pt x="35" y="0"/>
                    </a:moveTo>
                    <a:cubicBezTo>
                      <a:pt x="19" y="0"/>
                      <a:pt x="6" y="11"/>
                      <a:pt x="3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4" y="11"/>
                      <a:pt x="51" y="0"/>
                      <a:pt x="35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23"/>
              <p:cNvSpPr>
                <a:spLocks noEditPoints="1"/>
              </p:cNvSpPr>
              <p:nvPr/>
            </p:nvSpPr>
            <p:spPr bwMode="auto">
              <a:xfrm>
                <a:off x="5251463" y="3148015"/>
                <a:ext cx="146050" cy="354013"/>
              </a:xfrm>
              <a:custGeom>
                <a:avLst/>
                <a:gdLst/>
                <a:ahLst/>
                <a:cxnLst>
                  <a:cxn ang="0">
                    <a:pos x="75" y="43"/>
                  </a:cxn>
                  <a:cxn ang="0">
                    <a:pos x="51" y="47"/>
                  </a:cxn>
                  <a:cxn ang="0">
                    <a:pos x="75" y="51"/>
                  </a:cxn>
                  <a:cxn ang="0">
                    <a:pos x="129" y="308"/>
                  </a:cxn>
                  <a:cxn ang="0">
                    <a:pos x="119" y="296"/>
                  </a:cxn>
                  <a:cxn ang="0">
                    <a:pos x="93" y="96"/>
                  </a:cxn>
                  <a:cxn ang="0">
                    <a:pos x="92" y="66"/>
                  </a:cxn>
                  <a:cxn ang="0">
                    <a:pos x="90" y="34"/>
                  </a:cxn>
                  <a:cxn ang="0">
                    <a:pos x="100" y="33"/>
                  </a:cxn>
                  <a:cxn ang="0">
                    <a:pos x="65" y="0"/>
                  </a:cxn>
                  <a:cxn ang="0">
                    <a:pos x="30" y="33"/>
                  </a:cxn>
                  <a:cxn ang="0">
                    <a:pos x="40" y="34"/>
                  </a:cxn>
                  <a:cxn ang="0">
                    <a:pos x="38" y="66"/>
                  </a:cxn>
                  <a:cxn ang="0">
                    <a:pos x="37" y="96"/>
                  </a:cxn>
                  <a:cxn ang="0">
                    <a:pos x="10" y="296"/>
                  </a:cxn>
                  <a:cxn ang="0">
                    <a:pos x="1" y="308"/>
                  </a:cxn>
                  <a:cxn ang="0">
                    <a:pos x="8" y="312"/>
                  </a:cxn>
                  <a:cxn ang="0">
                    <a:pos x="117" y="304"/>
                  </a:cxn>
                  <a:cxn ang="0">
                    <a:pos x="127" y="314"/>
                  </a:cxn>
                  <a:cxn ang="0">
                    <a:pos x="93" y="205"/>
                  </a:cxn>
                  <a:cxn ang="0">
                    <a:pos x="38" y="195"/>
                  </a:cxn>
                  <a:cxn ang="0">
                    <a:pos x="93" y="205"/>
                  </a:cxn>
                  <a:cxn ang="0">
                    <a:pos x="92" y="193"/>
                  </a:cxn>
                  <a:cxn ang="0">
                    <a:pos x="45" y="101"/>
                  </a:cxn>
                  <a:cxn ang="0">
                    <a:pos x="51" y="96"/>
                  </a:cxn>
                  <a:cxn ang="0">
                    <a:pos x="87" y="132"/>
                  </a:cxn>
                  <a:cxn ang="0">
                    <a:pos x="38" y="26"/>
                  </a:cxn>
                  <a:cxn ang="0">
                    <a:pos x="91" y="26"/>
                  </a:cxn>
                  <a:cxn ang="0">
                    <a:pos x="65" y="52"/>
                  </a:cxn>
                  <a:cxn ang="0">
                    <a:pos x="61" y="66"/>
                  </a:cxn>
                  <a:cxn ang="0">
                    <a:pos x="48" y="34"/>
                  </a:cxn>
                  <a:cxn ang="0">
                    <a:pos x="82" y="66"/>
                  </a:cxn>
                  <a:cxn ang="0">
                    <a:pos x="69" y="56"/>
                  </a:cxn>
                  <a:cxn ang="0">
                    <a:pos x="34" y="81"/>
                  </a:cxn>
                  <a:cxn ang="0">
                    <a:pos x="92" y="74"/>
                  </a:cxn>
                  <a:cxn ang="0">
                    <a:pos x="92" y="88"/>
                  </a:cxn>
                  <a:cxn ang="0">
                    <a:pos x="34" y="81"/>
                  </a:cxn>
                  <a:cxn ang="0">
                    <a:pos x="33" y="258"/>
                  </a:cxn>
                  <a:cxn ang="0">
                    <a:pos x="30" y="296"/>
                  </a:cxn>
                  <a:cxn ang="0">
                    <a:pos x="34" y="248"/>
                  </a:cxn>
                  <a:cxn ang="0">
                    <a:pos x="97" y="266"/>
                  </a:cxn>
                  <a:cxn ang="0">
                    <a:pos x="82" y="296"/>
                  </a:cxn>
                </a:cxnLst>
                <a:rect l="0" t="0" r="r" b="b"/>
                <a:pathLst>
                  <a:path w="130" h="315">
                    <a:moveTo>
                      <a:pt x="79" y="47"/>
                    </a:moveTo>
                    <a:cubicBezTo>
                      <a:pt x="79" y="44"/>
                      <a:pt x="77" y="43"/>
                      <a:pt x="7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3" y="43"/>
                      <a:pt x="51" y="44"/>
                      <a:pt x="51" y="47"/>
                    </a:cubicBezTo>
                    <a:cubicBezTo>
                      <a:pt x="51" y="49"/>
                      <a:pt x="53" y="51"/>
                      <a:pt x="55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7" y="51"/>
                      <a:pt x="79" y="49"/>
                      <a:pt x="79" y="47"/>
                    </a:cubicBezTo>
                    <a:close/>
                    <a:moveTo>
                      <a:pt x="129" y="308"/>
                    </a:moveTo>
                    <a:cubicBezTo>
                      <a:pt x="123" y="298"/>
                      <a:pt x="123" y="298"/>
                      <a:pt x="123" y="298"/>
                    </a:cubicBezTo>
                    <a:cubicBezTo>
                      <a:pt x="122" y="297"/>
                      <a:pt x="121" y="296"/>
                      <a:pt x="119" y="296"/>
                    </a:cubicBezTo>
                    <a:cubicBezTo>
                      <a:pt x="108" y="296"/>
                      <a:pt x="108" y="296"/>
                      <a:pt x="108" y="296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99" y="96"/>
                      <a:pt x="103" y="89"/>
                      <a:pt x="103" y="81"/>
                    </a:cubicBezTo>
                    <a:cubicBezTo>
                      <a:pt x="103" y="73"/>
                      <a:pt x="98" y="66"/>
                      <a:pt x="92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8" y="34"/>
                      <a:pt x="99" y="34"/>
                      <a:pt x="100" y="33"/>
                    </a:cubicBezTo>
                    <a:cubicBezTo>
                      <a:pt x="101" y="32"/>
                      <a:pt x="101" y="31"/>
                      <a:pt x="101" y="29"/>
                    </a:cubicBezTo>
                    <a:cubicBezTo>
                      <a:pt x="97" y="13"/>
                      <a:pt x="82" y="0"/>
                      <a:pt x="65" y="0"/>
                    </a:cubicBezTo>
                    <a:cubicBezTo>
                      <a:pt x="48" y="0"/>
                      <a:pt x="32" y="13"/>
                      <a:pt x="29" y="29"/>
                    </a:cubicBezTo>
                    <a:cubicBezTo>
                      <a:pt x="29" y="31"/>
                      <a:pt x="29" y="32"/>
                      <a:pt x="30" y="33"/>
                    </a:cubicBezTo>
                    <a:cubicBezTo>
                      <a:pt x="30" y="34"/>
                      <a:pt x="32" y="34"/>
                      <a:pt x="33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1" y="66"/>
                      <a:pt x="26" y="73"/>
                      <a:pt x="26" y="81"/>
                    </a:cubicBezTo>
                    <a:cubicBezTo>
                      <a:pt x="26" y="89"/>
                      <a:pt x="31" y="96"/>
                      <a:pt x="37" y="96"/>
                    </a:cubicBezTo>
                    <a:cubicBezTo>
                      <a:pt x="22" y="296"/>
                      <a:pt x="22" y="296"/>
                      <a:pt x="22" y="296"/>
                    </a:cubicBezTo>
                    <a:cubicBezTo>
                      <a:pt x="10" y="296"/>
                      <a:pt x="10" y="296"/>
                      <a:pt x="10" y="296"/>
                    </a:cubicBezTo>
                    <a:cubicBezTo>
                      <a:pt x="9" y="296"/>
                      <a:pt x="7" y="297"/>
                      <a:pt x="7" y="298"/>
                    </a:cubicBezTo>
                    <a:cubicBezTo>
                      <a:pt x="1" y="308"/>
                      <a:pt x="1" y="308"/>
                      <a:pt x="1" y="308"/>
                    </a:cubicBezTo>
                    <a:cubicBezTo>
                      <a:pt x="0" y="310"/>
                      <a:pt x="1" y="313"/>
                      <a:pt x="3" y="314"/>
                    </a:cubicBezTo>
                    <a:cubicBezTo>
                      <a:pt x="5" y="315"/>
                      <a:pt x="7" y="314"/>
                      <a:pt x="8" y="312"/>
                    </a:cubicBezTo>
                    <a:cubicBezTo>
                      <a:pt x="13" y="304"/>
                      <a:pt x="13" y="304"/>
                      <a:pt x="13" y="304"/>
                    </a:cubicBezTo>
                    <a:cubicBezTo>
                      <a:pt x="117" y="304"/>
                      <a:pt x="117" y="304"/>
                      <a:pt x="117" y="304"/>
                    </a:cubicBezTo>
                    <a:cubicBezTo>
                      <a:pt x="121" y="312"/>
                      <a:pt x="121" y="312"/>
                      <a:pt x="121" y="312"/>
                    </a:cubicBezTo>
                    <a:cubicBezTo>
                      <a:pt x="122" y="314"/>
                      <a:pt x="125" y="315"/>
                      <a:pt x="127" y="314"/>
                    </a:cubicBezTo>
                    <a:cubicBezTo>
                      <a:pt x="129" y="313"/>
                      <a:pt x="130" y="310"/>
                      <a:pt x="129" y="308"/>
                    </a:cubicBezTo>
                    <a:close/>
                    <a:moveTo>
                      <a:pt x="93" y="205"/>
                    </a:moveTo>
                    <a:cubicBezTo>
                      <a:pt x="96" y="254"/>
                      <a:pt x="96" y="254"/>
                      <a:pt x="96" y="254"/>
                    </a:cubicBezTo>
                    <a:cubicBezTo>
                      <a:pt x="38" y="195"/>
                      <a:pt x="38" y="195"/>
                      <a:pt x="38" y="195"/>
                    </a:cubicBezTo>
                    <a:cubicBezTo>
                      <a:pt x="41" y="153"/>
                      <a:pt x="41" y="153"/>
                      <a:pt x="41" y="153"/>
                    </a:cubicBezTo>
                    <a:lnTo>
                      <a:pt x="93" y="205"/>
                    </a:lnTo>
                    <a:close/>
                    <a:moveTo>
                      <a:pt x="88" y="144"/>
                    </a:moveTo>
                    <a:cubicBezTo>
                      <a:pt x="92" y="193"/>
                      <a:pt x="92" y="193"/>
                      <a:pt x="92" y="19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5" y="101"/>
                      <a:pt x="45" y="101"/>
                      <a:pt x="45" y="101"/>
                    </a:cubicBezTo>
                    <a:lnTo>
                      <a:pt x="88" y="144"/>
                    </a:lnTo>
                    <a:close/>
                    <a:moveTo>
                      <a:pt x="51" y="96"/>
                    </a:moveTo>
                    <a:cubicBezTo>
                      <a:pt x="84" y="96"/>
                      <a:pt x="84" y="96"/>
                      <a:pt x="84" y="96"/>
                    </a:cubicBezTo>
                    <a:cubicBezTo>
                      <a:pt x="87" y="132"/>
                      <a:pt x="87" y="132"/>
                      <a:pt x="87" y="132"/>
                    </a:cubicBezTo>
                    <a:lnTo>
                      <a:pt x="51" y="96"/>
                    </a:lnTo>
                    <a:close/>
                    <a:moveTo>
                      <a:pt x="38" y="26"/>
                    </a:moveTo>
                    <a:cubicBezTo>
                      <a:pt x="43" y="16"/>
                      <a:pt x="53" y="8"/>
                      <a:pt x="65" y="8"/>
                    </a:cubicBezTo>
                    <a:cubicBezTo>
                      <a:pt x="77" y="8"/>
                      <a:pt x="87" y="16"/>
                      <a:pt x="91" y="26"/>
                    </a:cubicBezTo>
                    <a:lnTo>
                      <a:pt x="38" y="26"/>
                    </a:lnTo>
                    <a:close/>
                    <a:moveTo>
                      <a:pt x="65" y="52"/>
                    </a:moveTo>
                    <a:cubicBezTo>
                      <a:pt x="63" y="52"/>
                      <a:pt x="61" y="54"/>
                      <a:pt x="61" y="5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4"/>
                      <a:pt x="67" y="52"/>
                      <a:pt x="65" y="52"/>
                    </a:cubicBezTo>
                    <a:close/>
                    <a:moveTo>
                      <a:pt x="34" y="81"/>
                    </a:moveTo>
                    <a:cubicBezTo>
                      <a:pt x="34" y="77"/>
                      <a:pt x="36" y="74"/>
                      <a:pt x="38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3" y="74"/>
                      <a:pt x="95" y="77"/>
                      <a:pt x="95" y="81"/>
                    </a:cubicBezTo>
                    <a:cubicBezTo>
                      <a:pt x="95" y="85"/>
                      <a:pt x="93" y="88"/>
                      <a:pt x="92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6" y="88"/>
                      <a:pt x="34" y="85"/>
                      <a:pt x="34" y="81"/>
                    </a:cubicBezTo>
                    <a:close/>
                    <a:moveTo>
                      <a:pt x="30" y="296"/>
                    </a:moveTo>
                    <a:cubicBezTo>
                      <a:pt x="33" y="258"/>
                      <a:pt x="33" y="258"/>
                      <a:pt x="33" y="258"/>
                    </a:cubicBezTo>
                    <a:cubicBezTo>
                      <a:pt x="71" y="296"/>
                      <a:pt x="71" y="296"/>
                      <a:pt x="71" y="296"/>
                    </a:cubicBezTo>
                    <a:lnTo>
                      <a:pt x="30" y="296"/>
                    </a:lnTo>
                    <a:close/>
                    <a:moveTo>
                      <a:pt x="82" y="296"/>
                    </a:moveTo>
                    <a:cubicBezTo>
                      <a:pt x="34" y="248"/>
                      <a:pt x="34" y="248"/>
                      <a:pt x="34" y="248"/>
                    </a:cubicBezTo>
                    <a:cubicBezTo>
                      <a:pt x="37" y="206"/>
                      <a:pt x="37" y="206"/>
                      <a:pt x="37" y="206"/>
                    </a:cubicBezTo>
                    <a:cubicBezTo>
                      <a:pt x="97" y="266"/>
                      <a:pt x="97" y="266"/>
                      <a:pt x="97" y="266"/>
                    </a:cubicBezTo>
                    <a:cubicBezTo>
                      <a:pt x="100" y="296"/>
                      <a:pt x="100" y="296"/>
                      <a:pt x="100" y="296"/>
                    </a:cubicBezTo>
                    <a:lnTo>
                      <a:pt x="82" y="29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24"/>
              <p:cNvSpPr>
                <a:spLocks noEditPoints="1"/>
              </p:cNvSpPr>
              <p:nvPr/>
            </p:nvSpPr>
            <p:spPr bwMode="auto">
              <a:xfrm>
                <a:off x="5160975" y="3195640"/>
                <a:ext cx="327026" cy="13811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80" y="4"/>
                  </a:cxn>
                  <a:cxn ang="0">
                    <a:pos x="101" y="8"/>
                  </a:cxn>
                  <a:cxn ang="0">
                    <a:pos x="65" y="4"/>
                  </a:cxn>
                  <a:cxn ang="0">
                    <a:pos x="44" y="0"/>
                  </a:cxn>
                  <a:cxn ang="0">
                    <a:pos x="44" y="8"/>
                  </a:cxn>
                  <a:cxn ang="0">
                    <a:pos x="65" y="4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21" y="8"/>
                  </a:cxn>
                  <a:cxn ang="0">
                    <a:pos x="105" y="16"/>
                  </a:cxn>
                  <a:cxn ang="0">
                    <a:pos x="93" y="33"/>
                  </a:cxn>
                  <a:cxn ang="0">
                    <a:pos x="110" y="21"/>
                  </a:cxn>
                  <a:cxn ang="0">
                    <a:pos x="105" y="16"/>
                  </a:cxn>
                  <a:cxn ang="0">
                    <a:pos x="65" y="56"/>
                  </a:cxn>
                  <a:cxn ang="0">
                    <a:pos x="70" y="62"/>
                  </a:cxn>
                  <a:cxn ang="0">
                    <a:pos x="82" y="44"/>
                  </a:cxn>
                  <a:cxn ang="0">
                    <a:pos x="48" y="72"/>
                  </a:cxn>
                  <a:cxn ang="0">
                    <a:pos x="36" y="90"/>
                  </a:cxn>
                  <a:cxn ang="0">
                    <a:pos x="54" y="78"/>
                  </a:cxn>
                  <a:cxn ang="0">
                    <a:pos x="48" y="72"/>
                  </a:cxn>
                  <a:cxn ang="0">
                    <a:pos x="8" y="113"/>
                  </a:cxn>
                  <a:cxn ang="0">
                    <a:pos x="14" y="118"/>
                  </a:cxn>
                  <a:cxn ang="0">
                    <a:pos x="25" y="101"/>
                  </a:cxn>
                  <a:cxn ang="0">
                    <a:pos x="209" y="4"/>
                  </a:cxn>
                  <a:cxn ang="0">
                    <a:pos x="189" y="0"/>
                  </a:cxn>
                  <a:cxn ang="0">
                    <a:pos x="189" y="8"/>
                  </a:cxn>
                  <a:cxn ang="0">
                    <a:pos x="209" y="4"/>
                  </a:cxn>
                  <a:cxn ang="0">
                    <a:pos x="246" y="0"/>
                  </a:cxn>
                  <a:cxn ang="0">
                    <a:pos x="225" y="4"/>
                  </a:cxn>
                  <a:cxn ang="0">
                    <a:pos x="246" y="8"/>
                  </a:cxn>
                  <a:cxn ang="0">
                    <a:pos x="286" y="0"/>
                  </a:cxn>
                  <a:cxn ang="0">
                    <a:pos x="265" y="4"/>
                  </a:cxn>
                  <a:cxn ang="0">
                    <a:pos x="286" y="8"/>
                  </a:cxn>
                  <a:cxn ang="0">
                    <a:pos x="286" y="0"/>
                  </a:cxn>
                  <a:cxn ang="0">
                    <a:pos x="179" y="16"/>
                  </a:cxn>
                  <a:cxn ang="0">
                    <a:pos x="191" y="33"/>
                  </a:cxn>
                  <a:cxn ang="0">
                    <a:pos x="197" y="28"/>
                  </a:cxn>
                  <a:cxn ang="0">
                    <a:pos x="213" y="44"/>
                  </a:cxn>
                  <a:cxn ang="0">
                    <a:pos x="208" y="50"/>
                  </a:cxn>
                  <a:cxn ang="0">
                    <a:pos x="225" y="62"/>
                  </a:cxn>
                  <a:cxn ang="0">
                    <a:pos x="213" y="44"/>
                  </a:cxn>
                  <a:cxn ang="0">
                    <a:pos x="236" y="72"/>
                  </a:cxn>
                  <a:cxn ang="0">
                    <a:pos x="249" y="91"/>
                  </a:cxn>
                  <a:cxn ang="0">
                    <a:pos x="254" y="85"/>
                  </a:cxn>
                  <a:cxn ang="0">
                    <a:pos x="271" y="102"/>
                  </a:cxn>
                  <a:cxn ang="0">
                    <a:pos x="265" y="108"/>
                  </a:cxn>
                  <a:cxn ang="0">
                    <a:pos x="284" y="120"/>
                  </a:cxn>
                  <a:cxn ang="0">
                    <a:pos x="271" y="102"/>
                  </a:cxn>
                </a:cxnLst>
                <a:rect l="0" t="0" r="r" b="b"/>
                <a:pathLst>
                  <a:path w="290" h="122">
                    <a:moveTo>
                      <a:pt x="105" y="4"/>
                    </a:moveTo>
                    <a:cubicBezTo>
                      <a:pt x="105" y="1"/>
                      <a:pt x="103" y="0"/>
                      <a:pt x="10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2" y="0"/>
                      <a:pt x="80" y="1"/>
                      <a:pt x="80" y="4"/>
                    </a:cubicBezTo>
                    <a:cubicBezTo>
                      <a:pt x="80" y="6"/>
                      <a:pt x="82" y="8"/>
                      <a:pt x="84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3" y="8"/>
                      <a:pt x="105" y="6"/>
                      <a:pt x="105" y="4"/>
                    </a:cubicBezTo>
                    <a:close/>
                    <a:moveTo>
                      <a:pt x="65" y="4"/>
                    </a:moveTo>
                    <a:cubicBezTo>
                      <a:pt x="65" y="1"/>
                      <a:pt x="63" y="0"/>
                      <a:pt x="6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0"/>
                      <a:pt x="40" y="1"/>
                      <a:pt x="40" y="4"/>
                    </a:cubicBezTo>
                    <a:cubicBezTo>
                      <a:pt x="40" y="6"/>
                      <a:pt x="42" y="8"/>
                      <a:pt x="44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3" y="8"/>
                      <a:pt x="65" y="6"/>
                      <a:pt x="65" y="4"/>
                    </a:cubicBezTo>
                    <a:close/>
                    <a:moveTo>
                      <a:pt x="25" y="4"/>
                    </a:moveTo>
                    <a:cubicBezTo>
                      <a:pt x="25" y="1"/>
                      <a:pt x="23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5" y="6"/>
                      <a:pt x="25" y="4"/>
                    </a:cubicBezTo>
                    <a:close/>
                    <a:moveTo>
                      <a:pt x="105" y="16"/>
                    </a:moveTo>
                    <a:cubicBezTo>
                      <a:pt x="93" y="28"/>
                      <a:pt x="93" y="28"/>
                      <a:pt x="93" y="28"/>
                    </a:cubicBezTo>
                    <a:cubicBezTo>
                      <a:pt x="91" y="29"/>
                      <a:pt x="91" y="32"/>
                      <a:pt x="93" y="33"/>
                    </a:cubicBezTo>
                    <a:cubicBezTo>
                      <a:pt x="95" y="35"/>
                      <a:pt x="97" y="35"/>
                      <a:pt x="99" y="33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12" y="20"/>
                      <a:pt x="112" y="17"/>
                      <a:pt x="110" y="16"/>
                    </a:cubicBezTo>
                    <a:cubicBezTo>
                      <a:pt x="109" y="14"/>
                      <a:pt x="106" y="14"/>
                      <a:pt x="105" y="16"/>
                    </a:cubicBezTo>
                    <a:close/>
                    <a:moveTo>
                      <a:pt x="76" y="44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3" y="58"/>
                      <a:pt x="63" y="60"/>
                      <a:pt x="65" y="62"/>
                    </a:cubicBezTo>
                    <a:cubicBezTo>
                      <a:pt x="66" y="63"/>
                      <a:pt x="69" y="63"/>
                      <a:pt x="70" y="62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4" y="48"/>
                      <a:pt x="84" y="46"/>
                      <a:pt x="82" y="44"/>
                    </a:cubicBezTo>
                    <a:cubicBezTo>
                      <a:pt x="81" y="43"/>
                      <a:pt x="78" y="43"/>
                      <a:pt x="76" y="44"/>
                    </a:cubicBezTo>
                    <a:close/>
                    <a:moveTo>
                      <a:pt x="48" y="72"/>
                    </a:moveTo>
                    <a:cubicBezTo>
                      <a:pt x="36" y="84"/>
                      <a:pt x="36" y="84"/>
                      <a:pt x="36" y="84"/>
                    </a:cubicBezTo>
                    <a:cubicBezTo>
                      <a:pt x="35" y="86"/>
                      <a:pt x="35" y="88"/>
                      <a:pt x="36" y="90"/>
                    </a:cubicBezTo>
                    <a:cubicBezTo>
                      <a:pt x="38" y="92"/>
                      <a:pt x="40" y="92"/>
                      <a:pt x="42" y="90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5" y="77"/>
                      <a:pt x="55" y="74"/>
                      <a:pt x="54" y="72"/>
                    </a:cubicBezTo>
                    <a:cubicBezTo>
                      <a:pt x="52" y="71"/>
                      <a:pt x="50" y="71"/>
                      <a:pt x="48" y="72"/>
                    </a:cubicBezTo>
                    <a:close/>
                    <a:moveTo>
                      <a:pt x="20" y="101"/>
                    </a:moveTo>
                    <a:cubicBezTo>
                      <a:pt x="8" y="113"/>
                      <a:pt x="8" y="113"/>
                      <a:pt x="8" y="113"/>
                    </a:cubicBezTo>
                    <a:cubicBezTo>
                      <a:pt x="6" y="114"/>
                      <a:pt x="6" y="117"/>
                      <a:pt x="8" y="118"/>
                    </a:cubicBezTo>
                    <a:cubicBezTo>
                      <a:pt x="9" y="120"/>
                      <a:pt x="12" y="120"/>
                      <a:pt x="14" y="118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7" y="105"/>
                      <a:pt x="27" y="102"/>
                      <a:pt x="25" y="101"/>
                    </a:cubicBezTo>
                    <a:cubicBezTo>
                      <a:pt x="24" y="99"/>
                      <a:pt x="21" y="99"/>
                      <a:pt x="20" y="101"/>
                    </a:cubicBezTo>
                    <a:close/>
                    <a:moveTo>
                      <a:pt x="209" y="4"/>
                    </a:moveTo>
                    <a:cubicBezTo>
                      <a:pt x="209" y="1"/>
                      <a:pt x="208" y="0"/>
                      <a:pt x="205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6" y="0"/>
                      <a:pt x="185" y="1"/>
                      <a:pt x="185" y="4"/>
                    </a:cubicBezTo>
                    <a:cubicBezTo>
                      <a:pt x="185" y="6"/>
                      <a:pt x="186" y="8"/>
                      <a:pt x="189" y="8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8" y="8"/>
                      <a:pt x="209" y="6"/>
                      <a:pt x="209" y="4"/>
                    </a:cubicBezTo>
                    <a:close/>
                    <a:moveTo>
                      <a:pt x="250" y="4"/>
                    </a:moveTo>
                    <a:cubicBezTo>
                      <a:pt x="250" y="1"/>
                      <a:pt x="248" y="0"/>
                      <a:pt x="246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7" y="0"/>
                      <a:pt x="225" y="1"/>
                      <a:pt x="225" y="4"/>
                    </a:cubicBezTo>
                    <a:cubicBezTo>
                      <a:pt x="225" y="6"/>
                      <a:pt x="227" y="8"/>
                      <a:pt x="229" y="8"/>
                    </a:cubicBezTo>
                    <a:cubicBezTo>
                      <a:pt x="246" y="8"/>
                      <a:pt x="246" y="8"/>
                      <a:pt x="246" y="8"/>
                    </a:cubicBezTo>
                    <a:cubicBezTo>
                      <a:pt x="248" y="8"/>
                      <a:pt x="250" y="6"/>
                      <a:pt x="250" y="4"/>
                    </a:cubicBezTo>
                    <a:close/>
                    <a:moveTo>
                      <a:pt x="286" y="0"/>
                    </a:moveTo>
                    <a:cubicBezTo>
                      <a:pt x="269" y="0"/>
                      <a:pt x="269" y="0"/>
                      <a:pt x="269" y="0"/>
                    </a:cubicBezTo>
                    <a:cubicBezTo>
                      <a:pt x="267" y="0"/>
                      <a:pt x="265" y="1"/>
                      <a:pt x="265" y="4"/>
                    </a:cubicBezTo>
                    <a:cubicBezTo>
                      <a:pt x="265" y="6"/>
                      <a:pt x="267" y="8"/>
                      <a:pt x="269" y="8"/>
                    </a:cubicBezTo>
                    <a:cubicBezTo>
                      <a:pt x="286" y="8"/>
                      <a:pt x="286" y="8"/>
                      <a:pt x="286" y="8"/>
                    </a:cubicBezTo>
                    <a:cubicBezTo>
                      <a:pt x="288" y="8"/>
                      <a:pt x="290" y="6"/>
                      <a:pt x="290" y="4"/>
                    </a:cubicBezTo>
                    <a:cubicBezTo>
                      <a:pt x="290" y="1"/>
                      <a:pt x="288" y="0"/>
                      <a:pt x="286" y="0"/>
                    </a:cubicBezTo>
                    <a:close/>
                    <a:moveTo>
                      <a:pt x="185" y="16"/>
                    </a:moveTo>
                    <a:cubicBezTo>
                      <a:pt x="183" y="14"/>
                      <a:pt x="181" y="14"/>
                      <a:pt x="179" y="16"/>
                    </a:cubicBezTo>
                    <a:cubicBezTo>
                      <a:pt x="178" y="17"/>
                      <a:pt x="178" y="20"/>
                      <a:pt x="179" y="2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3" y="35"/>
                      <a:pt x="195" y="35"/>
                      <a:pt x="197" y="33"/>
                    </a:cubicBezTo>
                    <a:cubicBezTo>
                      <a:pt x="198" y="32"/>
                      <a:pt x="198" y="29"/>
                      <a:pt x="197" y="28"/>
                    </a:cubicBezTo>
                    <a:lnTo>
                      <a:pt x="185" y="16"/>
                    </a:lnTo>
                    <a:close/>
                    <a:moveTo>
                      <a:pt x="213" y="44"/>
                    </a:moveTo>
                    <a:cubicBezTo>
                      <a:pt x="212" y="43"/>
                      <a:pt x="209" y="43"/>
                      <a:pt x="208" y="44"/>
                    </a:cubicBezTo>
                    <a:cubicBezTo>
                      <a:pt x="206" y="46"/>
                      <a:pt x="206" y="48"/>
                      <a:pt x="208" y="50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21" y="63"/>
                      <a:pt x="223" y="63"/>
                      <a:pt x="225" y="62"/>
                    </a:cubicBezTo>
                    <a:cubicBezTo>
                      <a:pt x="227" y="60"/>
                      <a:pt x="227" y="58"/>
                      <a:pt x="225" y="56"/>
                    </a:cubicBezTo>
                    <a:lnTo>
                      <a:pt x="213" y="44"/>
                    </a:lnTo>
                    <a:close/>
                    <a:moveTo>
                      <a:pt x="242" y="72"/>
                    </a:moveTo>
                    <a:cubicBezTo>
                      <a:pt x="240" y="71"/>
                      <a:pt x="237" y="71"/>
                      <a:pt x="236" y="72"/>
                    </a:cubicBezTo>
                    <a:cubicBezTo>
                      <a:pt x="234" y="74"/>
                      <a:pt x="234" y="77"/>
                      <a:pt x="236" y="78"/>
                    </a:cubicBezTo>
                    <a:cubicBezTo>
                      <a:pt x="249" y="91"/>
                      <a:pt x="249" y="91"/>
                      <a:pt x="249" y="91"/>
                    </a:cubicBezTo>
                    <a:cubicBezTo>
                      <a:pt x="250" y="92"/>
                      <a:pt x="253" y="92"/>
                      <a:pt x="254" y="91"/>
                    </a:cubicBezTo>
                    <a:cubicBezTo>
                      <a:pt x="256" y="89"/>
                      <a:pt x="256" y="87"/>
                      <a:pt x="254" y="85"/>
                    </a:cubicBezTo>
                    <a:lnTo>
                      <a:pt x="242" y="72"/>
                    </a:lnTo>
                    <a:close/>
                    <a:moveTo>
                      <a:pt x="271" y="102"/>
                    </a:moveTo>
                    <a:cubicBezTo>
                      <a:pt x="269" y="100"/>
                      <a:pt x="267" y="100"/>
                      <a:pt x="265" y="102"/>
                    </a:cubicBezTo>
                    <a:cubicBezTo>
                      <a:pt x="264" y="104"/>
                      <a:pt x="264" y="106"/>
                      <a:pt x="265" y="108"/>
                    </a:cubicBezTo>
                    <a:cubicBezTo>
                      <a:pt x="278" y="120"/>
                      <a:pt x="278" y="120"/>
                      <a:pt x="278" y="120"/>
                    </a:cubicBezTo>
                    <a:cubicBezTo>
                      <a:pt x="280" y="122"/>
                      <a:pt x="282" y="122"/>
                      <a:pt x="284" y="120"/>
                    </a:cubicBezTo>
                    <a:cubicBezTo>
                      <a:pt x="285" y="119"/>
                      <a:pt x="285" y="116"/>
                      <a:pt x="284" y="115"/>
                    </a:cubicBezTo>
                    <a:lnTo>
                      <a:pt x="271" y="1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3" name="Рисунок 192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83" y="3506513"/>
            <a:ext cx="591937" cy="59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управление\Отделы\Экономический отдел\БЮДЖЕТ\БЮДЖЕТ 2022\отчеты\Итоги 2022 совещ директоров\Рабочая папка\вспом\Снимок экрана 2023-04-06 1758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1" y="3310212"/>
            <a:ext cx="8655992" cy="28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471" y="3309876"/>
            <a:ext cx="8655992" cy="288566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5000">
                <a:srgbClr val="FFFFFF">
                  <a:alpha val="0"/>
                </a:srgbClr>
              </a:gs>
              <a:gs pos="44000">
                <a:srgbClr val="FFFFFF">
                  <a:alpha val="74000"/>
                </a:srgbClr>
              </a:gs>
              <a:gs pos="35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060848"/>
            <a:ext cx="6048672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/>
              <a:t>За счет средств краевого бюджета и средств бюджета </a:t>
            </a:r>
            <a:r>
              <a:rPr lang="ru-RU" dirty="0" smtClean="0"/>
              <a:t>города: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приобретено </a:t>
            </a:r>
            <a:r>
              <a:rPr lang="ru-RU" dirty="0"/>
              <a:t>и </a:t>
            </a:r>
            <a:r>
              <a:rPr lang="ru-RU" dirty="0" smtClean="0"/>
              <a:t>смонтировано модульное здание </a:t>
            </a:r>
            <a:r>
              <a:rPr lang="ru-RU" dirty="0">
                <a:solidFill>
                  <a:srgbClr val="C00000"/>
                </a:solidFill>
              </a:rPr>
              <a:t>пищеблока</a:t>
            </a:r>
            <a:r>
              <a:rPr lang="ru-RU" dirty="0"/>
              <a:t> с обеденным залом в муниципальном загородном оздоровительном лагере «Крылья-Восток»;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произведен ремонт </a:t>
            </a:r>
            <a:r>
              <a:rPr lang="ru-RU" dirty="0">
                <a:solidFill>
                  <a:srgbClr val="C00000"/>
                </a:solidFill>
              </a:rPr>
              <a:t>ограждения</a:t>
            </a:r>
            <a:r>
              <a:rPr lang="ru-RU" dirty="0"/>
              <a:t> территории муниципального загородного оздоровительного лагеря «Ласточка»</a:t>
            </a:r>
          </a:p>
        </p:txBody>
      </p:sp>
      <p:grpSp>
        <p:nvGrpSpPr>
          <p:cNvPr id="205" name="Группа 204"/>
          <p:cNvGrpSpPr/>
          <p:nvPr/>
        </p:nvGrpSpPr>
        <p:grpSpPr>
          <a:xfrm>
            <a:off x="323528" y="2330388"/>
            <a:ext cx="2395717" cy="1785938"/>
            <a:chOff x="376083" y="1988840"/>
            <a:chExt cx="2395717" cy="1785938"/>
          </a:xfrm>
        </p:grpSpPr>
        <p:sp>
          <p:nvSpPr>
            <p:cNvPr id="206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8" name="Группа 207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213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5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241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2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3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4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6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7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8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6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233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4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6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7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8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9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0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7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230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31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2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36,11</a:t>
                  </a:r>
                  <a:endParaRPr lang="ru-RU" b="1" dirty="0"/>
                </a:p>
              </p:txBody>
            </p:sp>
          </p:grpSp>
          <p:grpSp>
            <p:nvGrpSpPr>
              <p:cNvPr id="218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27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28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9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35,11</a:t>
                  </a:r>
                  <a:endParaRPr lang="ru-RU" b="1" dirty="0"/>
                </a:p>
              </p:txBody>
            </p:sp>
          </p:grpSp>
          <p:grpSp>
            <p:nvGrpSpPr>
              <p:cNvPr id="219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220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1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2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4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6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9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210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4" name="Прямоугольник 93"/>
          <p:cNvSpPr/>
          <p:nvPr/>
        </p:nvSpPr>
        <p:spPr>
          <a:xfrm>
            <a:off x="251520" y="162880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ОБЕСПЕЧЕНИЕ УСЛОВИЙ ДЛЯ ОРГАНИЗАЦИИ ОЗДОРОВЛЕНИЯ ДЕТЕЙ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30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2" name="Рисунок 51" descr="Герб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6. Совершенствование </a:t>
            </a:r>
            <a:r>
              <a:rPr lang="ru-RU" sz="1600" dirty="0">
                <a:solidFill>
                  <a:srgbClr val="0070C0"/>
                </a:solidFill>
              </a:rPr>
              <a:t>системы дополнительного образования, организация отдыха и занятости детей в каникулярное </a:t>
            </a:r>
            <a:r>
              <a:rPr lang="ru-RU" sz="1600" dirty="0" smtClean="0">
                <a:solidFill>
                  <a:srgbClr val="0070C0"/>
                </a:solidFill>
              </a:rPr>
              <a:t>время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54" name="TextBox 04"/>
          <p:cNvSpPr txBox="1"/>
          <p:nvPr/>
        </p:nvSpPr>
        <p:spPr>
          <a:xfrm>
            <a:off x="1187471" y="2833191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55" name="TextBox 04"/>
          <p:cNvSpPr txBox="1"/>
          <p:nvPr/>
        </p:nvSpPr>
        <p:spPr>
          <a:xfrm>
            <a:off x="1187471" y="3769295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20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7. Обеспечение </a:t>
            </a:r>
            <a:r>
              <a:rPr lang="ru-RU" sz="1600" dirty="0">
                <a:solidFill>
                  <a:srgbClr val="0070C0"/>
                </a:solidFill>
              </a:rPr>
              <a:t>условий для развития в образовательных учреждениях города Красноярска физической культуры и спорта, формирование здорового образа </a:t>
            </a:r>
            <a:r>
              <a:rPr lang="ru-RU" sz="1600" dirty="0" smtClean="0">
                <a:solidFill>
                  <a:srgbClr val="0070C0"/>
                </a:solidFill>
              </a:rPr>
              <a:t>жизни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843807" y="1628801"/>
            <a:ext cx="6216947" cy="1733080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dirty="0" smtClean="0">
                <a:solidFill>
                  <a:schemeClr val="tx1"/>
                </a:solidFill>
              </a:rPr>
              <a:t>В </a:t>
            </a:r>
            <a:r>
              <a:rPr lang="ru-RU" sz="1700" dirty="0">
                <a:solidFill>
                  <a:schemeClr val="tx1"/>
                </a:solidFill>
              </a:rPr>
              <a:t>рамках развития физической культуры и  спорта в системе образования </a:t>
            </a:r>
            <a:r>
              <a:rPr lang="ru-RU" sz="1700" dirty="0" smtClean="0">
                <a:solidFill>
                  <a:schemeClr val="tx1"/>
                </a:solidFill>
              </a:rPr>
              <a:t>проведен капитальный </a:t>
            </a:r>
            <a:r>
              <a:rPr lang="ru-RU" sz="1700" dirty="0">
                <a:solidFill>
                  <a:schemeClr val="tx1"/>
                </a:solidFill>
              </a:rPr>
              <a:t>ремонт спортивных площадок в</a:t>
            </a:r>
            <a:r>
              <a:rPr lang="ru-RU" sz="1700" b="1" dirty="0">
                <a:solidFill>
                  <a:srgbClr val="C00000"/>
                </a:solidFill>
              </a:rPr>
              <a:t> 2 </a:t>
            </a:r>
            <a:r>
              <a:rPr lang="ru-RU" sz="1700" dirty="0" smtClean="0">
                <a:solidFill>
                  <a:schemeClr val="tx1"/>
                </a:solidFill>
              </a:rPr>
              <a:t>школах. Еще в </a:t>
            </a:r>
            <a:r>
              <a:rPr lang="ru-RU" sz="1700" b="1" dirty="0" smtClean="0">
                <a:solidFill>
                  <a:srgbClr val="C00000"/>
                </a:solidFill>
              </a:rPr>
              <a:t>4 </a:t>
            </a:r>
            <a:r>
              <a:rPr lang="ru-RU" sz="1700" dirty="0" smtClean="0">
                <a:solidFill>
                  <a:schemeClr val="tx1"/>
                </a:solidFill>
              </a:rPr>
              <a:t>школах проведена: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</a:rPr>
              <a:t>разработка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ПСД на капитальный ремонт спортивной площадки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</a:rPr>
              <a:t>разработка ПСД на капитальный ремонт большого и малого спортивного зала с прилегающими помещениям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</a:rPr>
              <a:t> прочие </a:t>
            </a:r>
            <a:r>
              <a:rPr lang="ru-RU" sz="1700" dirty="0" smtClean="0">
                <a:solidFill>
                  <a:schemeClr val="tx1"/>
                </a:solidFill>
              </a:rPr>
              <a:t>работы</a:t>
            </a:r>
            <a:endParaRPr lang="ru-RU" sz="1700" dirty="0">
              <a:solidFill>
                <a:schemeClr val="tx1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23528" y="1931094"/>
            <a:ext cx="2395717" cy="1785938"/>
            <a:chOff x="376083" y="1988840"/>
            <a:chExt cx="2395717" cy="1785938"/>
          </a:xfrm>
        </p:grpSpPr>
        <p:sp>
          <p:nvSpPr>
            <p:cNvPr id="51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58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0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85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1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77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2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74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75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24,07</a:t>
                  </a:r>
                  <a:endParaRPr lang="ru-RU" b="1" dirty="0"/>
                </a:p>
              </p:txBody>
            </p:sp>
          </p:grpSp>
          <p:grpSp>
            <p:nvGrpSpPr>
              <p:cNvPr id="63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71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72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24,04</a:t>
                  </a:r>
                  <a:endParaRPr lang="ru-RU" b="1" dirty="0"/>
                </a:p>
              </p:txBody>
            </p:sp>
          </p:grpSp>
          <p:grpSp>
            <p:nvGrpSpPr>
              <p:cNvPr id="64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65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4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55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8" name="TextBox 04"/>
          <p:cNvSpPr txBox="1"/>
          <p:nvPr/>
        </p:nvSpPr>
        <p:spPr>
          <a:xfrm>
            <a:off x="1187471" y="2420888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39" name="TextBox 04"/>
          <p:cNvSpPr txBox="1"/>
          <p:nvPr/>
        </p:nvSpPr>
        <p:spPr>
          <a:xfrm>
            <a:off x="1187471" y="3376737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251520" y="38610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ФОРМИРОВАНИЕ ЗДОРОВОГО ОБРАЗА ЖИЗНИ</a:t>
            </a:r>
            <a:endParaRPr lang="ru-RU" b="1" dirty="0"/>
          </a:p>
        </p:txBody>
      </p:sp>
      <p:graphicFrame>
        <p:nvGraphicFramePr>
          <p:cNvPr id="144" name="Рисунок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517374"/>
              </p:ext>
            </p:extLst>
          </p:nvPr>
        </p:nvGraphicFramePr>
        <p:xfrm>
          <a:off x="4355976" y="3861048"/>
          <a:ext cx="66967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Скругленный прямоугольник 144"/>
          <p:cNvSpPr/>
          <p:nvPr/>
        </p:nvSpPr>
        <p:spPr>
          <a:xfrm>
            <a:off x="251521" y="4149080"/>
            <a:ext cx="5544616" cy="1733080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</a:rPr>
              <a:t> в </a:t>
            </a:r>
            <a:r>
              <a:rPr lang="ru-RU" sz="1700" b="1" dirty="0" smtClean="0">
                <a:solidFill>
                  <a:srgbClr val="C00000"/>
                </a:solidFill>
              </a:rPr>
              <a:t>78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физкультурно-спортивных </a:t>
            </a:r>
            <a:r>
              <a:rPr lang="ru-RU" sz="1700" dirty="0" smtClean="0">
                <a:solidFill>
                  <a:schemeClr val="tx1"/>
                </a:solidFill>
              </a:rPr>
              <a:t>клубах  </a:t>
            </a:r>
            <a:r>
              <a:rPr lang="ru-RU" sz="1700" dirty="0">
                <a:solidFill>
                  <a:schemeClr val="tx1"/>
                </a:solidFill>
              </a:rPr>
              <a:t>занимается 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b="1" dirty="0" smtClean="0">
                <a:solidFill>
                  <a:srgbClr val="C00000"/>
                </a:solidFill>
              </a:rPr>
              <a:t>23 000 </a:t>
            </a:r>
            <a:r>
              <a:rPr lang="ru-RU" sz="1700" dirty="0" smtClean="0">
                <a:solidFill>
                  <a:schemeClr val="tx1"/>
                </a:solidFill>
              </a:rPr>
              <a:t>человек</a:t>
            </a:r>
            <a:endParaRPr lang="ru-RU" sz="1700" dirty="0">
              <a:solidFill>
                <a:schemeClr val="tx1"/>
              </a:solidFill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</a:rPr>
              <a:t>30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комплексных </a:t>
            </a:r>
            <a:r>
              <a:rPr lang="ru-RU" sz="1700" dirty="0" smtClean="0">
                <a:solidFill>
                  <a:schemeClr val="tx1"/>
                </a:solidFill>
              </a:rPr>
              <a:t>мероприятий</a:t>
            </a:r>
            <a:r>
              <a:rPr lang="ru-RU" sz="1700" dirty="0">
                <a:solidFill>
                  <a:schemeClr val="tx1"/>
                </a:solidFill>
              </a:rPr>
              <a:t> для обучающихся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  <a:r>
              <a:rPr lang="ru-RU" sz="1700" dirty="0">
                <a:solidFill>
                  <a:schemeClr val="tx1"/>
                </a:solidFill>
              </a:rPr>
              <a:t>в том числе </a:t>
            </a:r>
            <a:r>
              <a:rPr lang="ru-RU" sz="1700" dirty="0" smtClean="0">
                <a:solidFill>
                  <a:schemeClr val="tx1"/>
                </a:solidFill>
              </a:rPr>
              <a:t>с ОВЗ, и </a:t>
            </a:r>
            <a:r>
              <a:rPr lang="ru-RU" sz="1700" dirty="0">
                <a:solidFill>
                  <a:schemeClr val="tx1"/>
                </a:solidFill>
              </a:rPr>
              <a:t>мероприятий для педагогически работников образовательных учреждений </a:t>
            </a:r>
            <a:r>
              <a:rPr lang="ru-RU" sz="1700" dirty="0" smtClean="0">
                <a:solidFill>
                  <a:schemeClr val="tx1"/>
                </a:solidFill>
              </a:rPr>
              <a:t>предусматривает календарь </a:t>
            </a:r>
            <a:r>
              <a:rPr lang="ru-RU" sz="1700" dirty="0">
                <a:solidFill>
                  <a:schemeClr val="tx1"/>
                </a:solidFill>
              </a:rPr>
              <a:t>физкультурных и спортивных </a:t>
            </a:r>
            <a:r>
              <a:rPr lang="ru-RU" sz="1700" dirty="0" smtClean="0">
                <a:solidFill>
                  <a:schemeClr val="tx1"/>
                </a:solidFill>
              </a:rPr>
              <a:t>мероприятий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</a:rPr>
              <a:t>87,05</a:t>
            </a:r>
            <a:r>
              <a:rPr lang="ru-RU" sz="1700" dirty="0" smtClean="0">
                <a:solidFill>
                  <a:schemeClr val="tx1"/>
                </a:solidFill>
              </a:rPr>
              <a:t> % </a:t>
            </a:r>
            <a:r>
              <a:rPr lang="ru-RU" sz="1700" dirty="0">
                <a:solidFill>
                  <a:schemeClr val="tx1"/>
                </a:solidFill>
              </a:rPr>
              <a:t>школьников 13-18 лет </a:t>
            </a:r>
            <a:r>
              <a:rPr lang="ru-RU" sz="1700" dirty="0" smtClean="0">
                <a:solidFill>
                  <a:schemeClr val="tx1"/>
                </a:solidFill>
              </a:rPr>
              <a:t>прошли социально-психологическое тестирование </a:t>
            </a:r>
            <a:endParaRPr lang="ru-RU" sz="1700" dirty="0">
              <a:solidFill>
                <a:schemeClr val="tx1"/>
              </a:solidFill>
            </a:endParaRPr>
          </a:p>
          <a:p>
            <a:pPr indent="-285750" algn="just">
              <a:buFont typeface="Wingdings" panose="05000000000000000000" pitchFamily="2" charset="2"/>
              <a:buChar char="Ø"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9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8. </a:t>
            </a:r>
            <a:r>
              <a:rPr lang="ru-RU" sz="1600" dirty="0">
                <a:solidFill>
                  <a:srgbClr val="0070C0"/>
                </a:solidFill>
              </a:rPr>
              <a:t>Создание в общеобразовательных организациях условий для инклюзивного образования детей-инвалидов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8091" y="1931094"/>
            <a:ext cx="2395717" cy="1785938"/>
            <a:chOff x="448091" y="1931094"/>
            <a:chExt cx="2395717" cy="1785938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448091" y="1931094"/>
              <a:ext cx="2395717" cy="1785938"/>
              <a:chOff x="376083" y="1988840"/>
              <a:chExt cx="2395717" cy="1785938"/>
            </a:xfrm>
          </p:grpSpPr>
          <p:sp>
            <p:nvSpPr>
              <p:cNvPr id="96" name="Freeform 525"/>
              <p:cNvSpPr>
                <a:spLocks/>
              </p:cNvSpPr>
              <p:nvPr/>
            </p:nvSpPr>
            <p:spPr bwMode="auto">
              <a:xfrm>
                <a:off x="376263" y="1998132"/>
                <a:ext cx="2395358" cy="851133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525"/>
              <p:cNvSpPr>
                <a:spLocks/>
              </p:cNvSpPr>
              <p:nvPr/>
            </p:nvSpPr>
            <p:spPr bwMode="auto">
              <a:xfrm>
                <a:off x="376083" y="2912468"/>
                <a:ext cx="2395538" cy="860425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8" name="Группа 97"/>
              <p:cNvGrpSpPr/>
              <p:nvPr/>
            </p:nvGrpSpPr>
            <p:grpSpPr>
              <a:xfrm>
                <a:off x="376262" y="1988840"/>
                <a:ext cx="2395538" cy="1785938"/>
                <a:chOff x="251520" y="2060848"/>
                <a:chExt cx="2395538" cy="1785938"/>
              </a:xfrm>
            </p:grpSpPr>
            <p:sp>
              <p:nvSpPr>
                <p:cNvPr id="103" name="Circle B"/>
                <p:cNvSpPr>
                  <a:spLocks noChangeArrowheads="1"/>
                </p:cNvSpPr>
                <p:nvPr/>
              </p:nvSpPr>
              <p:spPr bwMode="auto">
                <a:xfrm>
                  <a:off x="388045" y="3121298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Circle A"/>
                <p:cNvSpPr>
                  <a:spLocks noChangeArrowheads="1"/>
                </p:cNvSpPr>
                <p:nvPr/>
              </p:nvSpPr>
              <p:spPr bwMode="auto">
                <a:xfrm>
                  <a:off x="388045" y="2198960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5" name="Secondary lines A"/>
                <p:cNvGrpSpPr/>
                <p:nvPr/>
              </p:nvGrpSpPr>
              <p:grpSpPr>
                <a:xfrm>
                  <a:off x="251520" y="2060848"/>
                  <a:ext cx="2395538" cy="862013"/>
                  <a:chOff x="4337050" y="301626"/>
                  <a:chExt cx="2395538" cy="862013"/>
                </a:xfrm>
              </p:grpSpPr>
              <p:sp>
                <p:nvSpPr>
                  <p:cNvPr id="130" name="Freeform 537"/>
                  <p:cNvSpPr>
                    <a:spLocks/>
                  </p:cNvSpPr>
                  <p:nvPr/>
                </p:nvSpPr>
                <p:spPr bwMode="auto">
                  <a:xfrm>
                    <a:off x="4549775" y="301626"/>
                    <a:ext cx="215900" cy="571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1" name="Freeform 538"/>
                  <p:cNvSpPr>
                    <a:spLocks/>
                  </p:cNvSpPr>
                  <p:nvPr/>
                </p:nvSpPr>
                <p:spPr bwMode="auto">
                  <a:xfrm>
                    <a:off x="4465638" y="407988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3" y="7"/>
                          <a:pt x="7" y="3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539"/>
                  <p:cNvSpPr>
                    <a:spLocks/>
                  </p:cNvSpPr>
                  <p:nvPr/>
                </p:nvSpPr>
                <p:spPr bwMode="auto">
                  <a:xfrm>
                    <a:off x="4337050" y="476251"/>
                    <a:ext cx="80963" cy="203200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8"/>
                          <a:pt x="29" y="45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3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30162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541"/>
                  <p:cNvSpPr>
                    <a:spLocks/>
                  </p:cNvSpPr>
                  <p:nvPr/>
                </p:nvSpPr>
                <p:spPr bwMode="auto">
                  <a:xfrm>
                    <a:off x="6303963" y="1104901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5" name="Freeform 542"/>
                  <p:cNvSpPr>
                    <a:spLocks/>
                  </p:cNvSpPr>
                  <p:nvPr/>
                </p:nvSpPr>
                <p:spPr bwMode="auto">
                  <a:xfrm>
                    <a:off x="6588125" y="1041401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2" h="10">
                        <a:moveTo>
                          <a:pt x="12" y="0"/>
                        </a:moveTo>
                        <a:cubicBezTo>
                          <a:pt x="8" y="3"/>
                          <a:pt x="4" y="7"/>
                          <a:pt x="0" y="1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543"/>
                  <p:cNvSpPr>
                    <a:spLocks/>
                  </p:cNvSpPr>
                  <p:nvPr/>
                </p:nvSpPr>
                <p:spPr bwMode="auto">
                  <a:xfrm>
                    <a:off x="6650038" y="784226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7"/>
                          <a:pt x="33" y="110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7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1162051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" name="Secondary lines B"/>
                <p:cNvGrpSpPr/>
                <p:nvPr/>
              </p:nvGrpSpPr>
              <p:grpSpPr>
                <a:xfrm>
                  <a:off x="251520" y="2981598"/>
                  <a:ext cx="2395538" cy="865188"/>
                  <a:chOff x="4337050" y="1222376"/>
                  <a:chExt cx="2395538" cy="865188"/>
                </a:xfrm>
              </p:grpSpPr>
              <p:sp>
                <p:nvSpPr>
                  <p:cNvPr id="122" name="Freeform 545"/>
                  <p:cNvSpPr>
                    <a:spLocks/>
                  </p:cNvSpPr>
                  <p:nvPr/>
                </p:nvSpPr>
                <p:spPr bwMode="auto">
                  <a:xfrm>
                    <a:off x="4549775" y="1222376"/>
                    <a:ext cx="215900" cy="58738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3" name="Freeform 546"/>
                  <p:cNvSpPr>
                    <a:spLocks/>
                  </p:cNvSpPr>
                  <p:nvPr/>
                </p:nvSpPr>
                <p:spPr bwMode="auto">
                  <a:xfrm>
                    <a:off x="4465638" y="1330326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cubicBezTo>
                          <a:pt x="3" y="7"/>
                          <a:pt x="7" y="4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4" name="Freeform 547"/>
                  <p:cNvSpPr>
                    <a:spLocks/>
                  </p:cNvSpPr>
                  <p:nvPr/>
                </p:nvSpPr>
                <p:spPr bwMode="auto">
                  <a:xfrm>
                    <a:off x="4337050" y="1398588"/>
                    <a:ext cx="80963" cy="204788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7"/>
                          <a:pt x="29" y="44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5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12223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6" name="Freeform 549"/>
                  <p:cNvSpPr>
                    <a:spLocks/>
                  </p:cNvSpPr>
                  <p:nvPr/>
                </p:nvSpPr>
                <p:spPr bwMode="auto">
                  <a:xfrm>
                    <a:off x="6303963" y="2028826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550"/>
                  <p:cNvSpPr>
                    <a:spLocks/>
                  </p:cNvSpPr>
                  <p:nvPr/>
                </p:nvSpPr>
                <p:spPr bwMode="auto">
                  <a:xfrm>
                    <a:off x="6588125" y="1963738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2" h="11">
                        <a:moveTo>
                          <a:pt x="12" y="0"/>
                        </a:moveTo>
                        <a:cubicBezTo>
                          <a:pt x="8" y="4"/>
                          <a:pt x="4" y="7"/>
                          <a:pt x="0" y="11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8" name="Freeform 551"/>
                  <p:cNvSpPr>
                    <a:spLocks/>
                  </p:cNvSpPr>
                  <p:nvPr/>
                </p:nvSpPr>
                <p:spPr bwMode="auto">
                  <a:xfrm>
                    <a:off x="6650038" y="1706563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8"/>
                          <a:pt x="33" y="111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9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20859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" name="Text inside A"/>
                <p:cNvGrpSpPr/>
                <p:nvPr/>
              </p:nvGrpSpPr>
              <p:grpSpPr>
                <a:xfrm>
                  <a:off x="1062729" y="2162448"/>
                  <a:ext cx="1455741" cy="541079"/>
                  <a:chOff x="5148259" y="403226"/>
                  <a:chExt cx="1455741" cy="541079"/>
                </a:xfrm>
              </p:grpSpPr>
              <p:sp>
                <p:nvSpPr>
                  <p:cNvPr id="119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403226"/>
                    <a:ext cx="351058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ПЛАН</a:t>
                    </a:r>
                    <a:endParaRPr kumimoji="0" lang="ru-RU" sz="18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120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449263"/>
                    <a:ext cx="52388" cy="52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1" name="TextBox 04"/>
                  <p:cNvSpPr txBox="1"/>
                  <p:nvPr/>
                </p:nvSpPr>
                <p:spPr>
                  <a:xfrm>
                    <a:off x="5148259" y="574973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10,54</a:t>
                    </a:r>
                    <a:endParaRPr lang="ru-RU" b="1" dirty="0"/>
                  </a:p>
                </p:txBody>
              </p:sp>
            </p:grpSp>
            <p:grpSp>
              <p:nvGrpSpPr>
                <p:cNvPr id="108" name="Text inside B"/>
                <p:cNvGrpSpPr/>
                <p:nvPr/>
              </p:nvGrpSpPr>
              <p:grpSpPr>
                <a:xfrm>
                  <a:off x="1062729" y="3087960"/>
                  <a:ext cx="1455741" cy="562491"/>
                  <a:chOff x="5148259" y="1328738"/>
                  <a:chExt cx="1455741" cy="562491"/>
                </a:xfrm>
              </p:grpSpPr>
              <p:sp>
                <p:nvSpPr>
                  <p:cNvPr id="116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1328738"/>
                    <a:ext cx="783869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ИСПОЛНЕНО</a:t>
                    </a:r>
                    <a:endParaRPr kumimoji="0" lang="ru-RU" sz="24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117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1371601"/>
                    <a:ext cx="52388" cy="539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8" name="TextBox 04"/>
                  <p:cNvSpPr txBox="1"/>
                  <p:nvPr/>
                </p:nvSpPr>
                <p:spPr>
                  <a:xfrm>
                    <a:off x="5148259" y="1521897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10,41</a:t>
                    </a:r>
                    <a:endParaRPr lang="ru-RU" b="1" dirty="0"/>
                  </a:p>
                </p:txBody>
              </p:sp>
            </p:grpSp>
            <p:grpSp>
              <p:nvGrpSpPr>
                <p:cNvPr id="109" name="File transfer"/>
                <p:cNvGrpSpPr/>
                <p:nvPr/>
              </p:nvGrpSpPr>
              <p:grpSpPr>
                <a:xfrm>
                  <a:off x="538249" y="2322506"/>
                  <a:ext cx="309191" cy="321613"/>
                  <a:chOff x="5648326" y="1141413"/>
                  <a:chExt cx="354012" cy="352425"/>
                </a:xfrm>
              </p:grpSpPr>
              <p:sp>
                <p:nvSpPr>
                  <p:cNvPr id="110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76938" y="1323975"/>
                    <a:ext cx="20638" cy="16510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5875338" y="1319213"/>
                    <a:ext cx="127000" cy="174625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47" y="0"/>
                      </a:cxn>
                      <a:cxn ang="0">
                        <a:pos x="46" y="0"/>
                      </a:cxn>
                      <a:cxn ang="0">
                        <a:pos x="45" y="0"/>
                      </a:cxn>
                      <a:cxn ang="0">
                        <a:pos x="45" y="0"/>
                      </a:cxn>
                      <a:cxn ang="0">
                        <a:pos x="44" y="1"/>
                      </a:cxn>
                      <a:cxn ang="0">
                        <a:pos x="44" y="1"/>
                      </a:cxn>
                      <a:cxn ang="0">
                        <a:pos x="1" y="43"/>
                      </a:cxn>
                      <a:cxn ang="0">
                        <a:pos x="1" y="43"/>
                      </a:cxn>
                      <a:cxn ang="0">
                        <a:pos x="1" y="44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151"/>
                      </a:cxn>
                      <a:cxn ang="0">
                        <a:pos x="4" y="155"/>
                      </a:cxn>
                      <a:cxn ang="0">
                        <a:pos x="109" y="155"/>
                      </a:cxn>
                      <a:cxn ang="0">
                        <a:pos x="113" y="151"/>
                      </a:cxn>
                      <a:cxn ang="0">
                        <a:pos x="113" y="4"/>
                      </a:cxn>
                      <a:cxn ang="0">
                        <a:pos x="109" y="0"/>
                      </a:cxn>
                      <a:cxn ang="0">
                        <a:pos x="43" y="13"/>
                      </a:cxn>
                      <a:cxn ang="0">
                        <a:pos x="43" y="42"/>
                      </a:cxn>
                      <a:cxn ang="0">
                        <a:pos x="14" y="42"/>
                      </a:cxn>
                      <a:cxn ang="0">
                        <a:pos x="43" y="13"/>
                      </a:cxn>
                      <a:cxn ang="0">
                        <a:pos x="105" y="147"/>
                      </a:cxn>
                      <a:cxn ang="0">
                        <a:pos x="8" y="147"/>
                      </a:cxn>
                      <a:cxn ang="0">
                        <a:pos x="8" y="50"/>
                      </a:cxn>
                      <a:cxn ang="0">
                        <a:pos x="47" y="50"/>
                      </a:cxn>
                      <a:cxn ang="0">
                        <a:pos x="51" y="46"/>
                      </a:cxn>
                      <a:cxn ang="0">
                        <a:pos x="51" y="8"/>
                      </a:cxn>
                      <a:cxn ang="0">
                        <a:pos x="105" y="8"/>
                      </a:cxn>
                      <a:cxn ang="0">
                        <a:pos x="105" y="147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86" y="85"/>
                      </a:cxn>
                      <a:cxn ang="0">
                        <a:pos x="90" y="81"/>
                      </a:cxn>
                      <a:cxn ang="0">
                        <a:pos x="86" y="77"/>
                      </a:cxn>
                      <a:cxn ang="0">
                        <a:pos x="27" y="77"/>
                      </a:cxn>
                      <a:cxn ang="0">
                        <a:pos x="23" y="81"/>
                      </a:cxn>
                      <a:cxn ang="0">
                        <a:pos x="70" y="99"/>
                      </a:cxn>
                      <a:cxn ang="0">
                        <a:pos x="27" y="99"/>
                      </a:cxn>
                      <a:cxn ang="0">
                        <a:pos x="23" y="103"/>
                      </a:cxn>
                      <a:cxn ang="0">
                        <a:pos x="27" y="107"/>
                      </a:cxn>
                      <a:cxn ang="0">
                        <a:pos x="70" y="107"/>
                      </a:cxn>
                      <a:cxn ang="0">
                        <a:pos x="74" y="103"/>
                      </a:cxn>
                      <a:cxn ang="0">
                        <a:pos x="70" y="99"/>
                      </a:cxn>
                    </a:cxnLst>
                    <a:rect l="0" t="0" r="r" b="b"/>
                    <a:pathLst>
                      <a:path w="113" h="155">
                        <a:moveTo>
                          <a:pt x="109" y="0"/>
                        </a:move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46" y="0"/>
                          <a:pt x="45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0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1" y="45"/>
                          <a:pt x="0" y="45"/>
                        </a:cubicBezTo>
                        <a:cubicBezTo>
                          <a:pt x="0" y="45"/>
                          <a:pt x="0" y="45"/>
                          <a:pt x="0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4"/>
                          <a:pt x="2" y="155"/>
                          <a:pt x="4" y="155"/>
                        </a:cubicBezTo>
                        <a:cubicBezTo>
                          <a:pt x="109" y="155"/>
                          <a:pt x="109" y="155"/>
                          <a:pt x="109" y="155"/>
                        </a:cubicBezTo>
                        <a:cubicBezTo>
                          <a:pt x="111" y="155"/>
                          <a:pt x="113" y="154"/>
                          <a:pt x="113" y="151"/>
                        </a:cubicBezTo>
                        <a:cubicBezTo>
                          <a:pt x="113" y="4"/>
                          <a:pt x="113" y="4"/>
                          <a:pt x="113" y="4"/>
                        </a:cubicBezTo>
                        <a:cubicBezTo>
                          <a:pt x="113" y="2"/>
                          <a:pt x="111" y="0"/>
                          <a:pt x="109" y="0"/>
                        </a:cubicBezTo>
                        <a:close/>
                        <a:moveTo>
                          <a:pt x="43" y="13"/>
                        </a:moveTo>
                        <a:cubicBezTo>
                          <a:pt x="43" y="42"/>
                          <a:pt x="43" y="42"/>
                          <a:pt x="43" y="42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lnTo>
                          <a:pt x="43" y="13"/>
                        </a:lnTo>
                        <a:close/>
                        <a:moveTo>
                          <a:pt x="105" y="147"/>
                        </a:moveTo>
                        <a:cubicBezTo>
                          <a:pt x="8" y="147"/>
                          <a:pt x="8" y="147"/>
                          <a:pt x="8" y="147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9" y="50"/>
                          <a:pt x="51" y="48"/>
                          <a:pt x="51" y="46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105" y="8"/>
                          <a:pt x="105" y="8"/>
                          <a:pt x="105" y="8"/>
                        </a:cubicBezTo>
                        <a:lnTo>
                          <a:pt x="105" y="147"/>
                        </a:lnTo>
                        <a:close/>
                        <a:moveTo>
                          <a:pt x="23" y="81"/>
                        </a:moveTo>
                        <a:cubicBezTo>
                          <a:pt x="23" y="83"/>
                          <a:pt x="25" y="85"/>
                          <a:pt x="27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8" y="85"/>
                          <a:pt x="90" y="83"/>
                          <a:pt x="90" y="81"/>
                        </a:cubicBezTo>
                        <a:cubicBezTo>
                          <a:pt x="90" y="79"/>
                          <a:pt x="88" y="77"/>
                          <a:pt x="86" y="77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5" y="77"/>
                          <a:pt x="23" y="79"/>
                          <a:pt x="23" y="81"/>
                        </a:cubicBezTo>
                        <a:close/>
                        <a:moveTo>
                          <a:pt x="70" y="99"/>
                        </a:moveTo>
                        <a:cubicBezTo>
                          <a:pt x="27" y="99"/>
                          <a:pt x="27" y="99"/>
                          <a:pt x="27" y="99"/>
                        </a:cubicBezTo>
                        <a:cubicBezTo>
                          <a:pt x="25" y="99"/>
                          <a:pt x="23" y="100"/>
                          <a:pt x="23" y="103"/>
                        </a:cubicBezTo>
                        <a:cubicBezTo>
                          <a:pt x="23" y="105"/>
                          <a:pt x="25" y="107"/>
                          <a:pt x="27" y="107"/>
                        </a:cubicBezTo>
                        <a:cubicBezTo>
                          <a:pt x="70" y="107"/>
                          <a:pt x="70" y="107"/>
                          <a:pt x="70" y="107"/>
                        </a:cubicBezTo>
                        <a:cubicBezTo>
                          <a:pt x="72" y="107"/>
                          <a:pt x="74" y="105"/>
                          <a:pt x="74" y="103"/>
                        </a:cubicBezTo>
                        <a:cubicBezTo>
                          <a:pt x="74" y="100"/>
                          <a:pt x="72" y="99"/>
                          <a:pt x="70" y="9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2" name="Freeform 279"/>
                  <p:cNvSpPr>
                    <a:spLocks/>
                  </p:cNvSpPr>
                  <p:nvPr/>
                </p:nvSpPr>
                <p:spPr bwMode="auto">
                  <a:xfrm>
                    <a:off x="5653088" y="1146175"/>
                    <a:ext cx="171450" cy="117475"/>
                  </a:xfrm>
                  <a:custGeom>
                    <a:avLst/>
                    <a:gdLst/>
                    <a:ahLst/>
                    <a:cxnLst>
                      <a:cxn ang="0">
                        <a:pos x="146" y="14"/>
                      </a:cxn>
                      <a:cxn ang="0">
                        <a:pos x="63" y="14"/>
                      </a:cxn>
                      <a:cxn ang="0">
                        <a:pos x="55" y="5"/>
                      </a:cxn>
                      <a:cxn ang="0">
                        <a:pos x="46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0" y="99"/>
                      </a:cxn>
                      <a:cxn ang="0">
                        <a:pos x="5" y="104"/>
                      </a:cxn>
                      <a:cxn ang="0">
                        <a:pos x="146" y="104"/>
                      </a:cxn>
                      <a:cxn ang="0">
                        <a:pos x="152" y="99"/>
                      </a:cxn>
                      <a:cxn ang="0">
                        <a:pos x="152" y="19"/>
                      </a:cxn>
                      <a:cxn ang="0">
                        <a:pos x="146" y="14"/>
                      </a:cxn>
                    </a:cxnLst>
                    <a:rect l="0" t="0" r="r" b="b"/>
                    <a:pathLst>
                      <a:path w="152" h="104">
                        <a:moveTo>
                          <a:pt x="146" y="14"/>
                        </a:moveTo>
                        <a:cubicBezTo>
                          <a:pt x="63" y="14"/>
                          <a:pt x="63" y="14"/>
                          <a:pt x="63" y="1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2"/>
                          <a:pt x="49" y="0"/>
                          <a:pt x="4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0" y="102"/>
                          <a:pt x="2" y="104"/>
                          <a:pt x="5" y="104"/>
                        </a:cubicBezTo>
                        <a:cubicBezTo>
                          <a:pt x="146" y="104"/>
                          <a:pt x="146" y="104"/>
                          <a:pt x="146" y="104"/>
                        </a:cubicBezTo>
                        <a:cubicBezTo>
                          <a:pt x="149" y="104"/>
                          <a:pt x="152" y="102"/>
                          <a:pt x="152" y="9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6"/>
                          <a:pt x="149" y="14"/>
                          <a:pt x="146" y="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3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5648326" y="1141413"/>
                    <a:ext cx="180975" cy="127000"/>
                  </a:xfrm>
                  <a:custGeom>
                    <a:avLst/>
                    <a:gdLst/>
                    <a:ahLst/>
                    <a:cxnLst>
                      <a:cxn ang="0">
                        <a:pos x="150" y="14"/>
                      </a:cxn>
                      <a:cxn ang="0">
                        <a:pos x="67" y="14"/>
                      </a:cxn>
                      <a:cxn ang="0">
                        <a:pos x="70" y="15"/>
                      </a:cxn>
                      <a:cxn ang="0">
                        <a:pos x="62" y="6"/>
                      </a:cxn>
                      <a:cxn ang="0">
                        <a:pos x="50" y="0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0" y="103"/>
                      </a:cxn>
                      <a:cxn ang="0">
                        <a:pos x="9" y="112"/>
                      </a:cxn>
                      <a:cxn ang="0">
                        <a:pos x="150" y="112"/>
                      </a:cxn>
                      <a:cxn ang="0">
                        <a:pos x="160" y="103"/>
                      </a:cxn>
                      <a:cxn ang="0">
                        <a:pos x="160" y="23"/>
                      </a:cxn>
                      <a:cxn ang="0">
                        <a:pos x="150" y="14"/>
                      </a:cxn>
                      <a:cxn ang="0">
                        <a:pos x="152" y="23"/>
                      </a:cxn>
                      <a:cxn ang="0">
                        <a:pos x="152" y="103"/>
                      </a:cxn>
                      <a:cxn ang="0">
                        <a:pos x="150" y="104"/>
                      </a:cxn>
                      <a:cxn ang="0">
                        <a:pos x="9" y="104"/>
                      </a:cxn>
                      <a:cxn ang="0">
                        <a:pos x="8" y="103"/>
                      </a:cxn>
                      <a:cxn ang="0">
                        <a:pos x="8" y="10"/>
                      </a:cxn>
                      <a:cxn ang="0">
                        <a:pos x="9" y="8"/>
                      </a:cxn>
                      <a:cxn ang="0">
                        <a:pos x="50" y="8"/>
                      </a:cxn>
                      <a:cxn ang="0">
                        <a:pos x="56" y="11"/>
                      </a:cxn>
                      <a:cxn ang="0">
                        <a:pos x="64" y="21"/>
                      </a:cxn>
                      <a:cxn ang="0">
                        <a:pos x="67" y="22"/>
                      </a:cxn>
                      <a:cxn ang="0">
                        <a:pos x="150" y="22"/>
                      </a:cxn>
                      <a:cxn ang="0">
                        <a:pos x="152" y="23"/>
                      </a:cxn>
                    </a:cxnLst>
                    <a:rect l="0" t="0" r="r" b="b"/>
                    <a:pathLst>
                      <a:path w="160" h="112">
                        <a:moveTo>
                          <a:pt x="150" y="14"/>
                        </a:move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68" y="14"/>
                          <a:pt x="69" y="15"/>
                          <a:pt x="70" y="15"/>
                        </a:cubicBezTo>
                        <a:cubicBezTo>
                          <a:pt x="62" y="6"/>
                          <a:pt x="62" y="6"/>
                          <a:pt x="62" y="6"/>
                        </a:cubicBezTo>
                        <a:cubicBezTo>
                          <a:pt x="60" y="3"/>
                          <a:pt x="54" y="0"/>
                          <a:pt x="5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8"/>
                          <a:pt x="4" y="112"/>
                          <a:pt x="9" y="112"/>
                        </a:cubicBezTo>
                        <a:cubicBezTo>
                          <a:pt x="150" y="112"/>
                          <a:pt x="150" y="112"/>
                          <a:pt x="150" y="112"/>
                        </a:cubicBezTo>
                        <a:cubicBezTo>
                          <a:pt x="155" y="112"/>
                          <a:pt x="160" y="108"/>
                          <a:pt x="160" y="103"/>
                        </a:cubicBezTo>
                        <a:cubicBezTo>
                          <a:pt x="160" y="23"/>
                          <a:pt x="160" y="23"/>
                          <a:pt x="160" y="23"/>
                        </a:cubicBezTo>
                        <a:cubicBezTo>
                          <a:pt x="160" y="18"/>
                          <a:pt x="155" y="14"/>
                          <a:pt x="150" y="14"/>
                        </a:cubicBezTo>
                        <a:close/>
                        <a:moveTo>
                          <a:pt x="152" y="23"/>
                        </a:move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4"/>
                          <a:pt x="151" y="104"/>
                          <a:pt x="150" y="104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9" y="104"/>
                          <a:pt x="8" y="104"/>
                          <a:pt x="8" y="10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9" y="8"/>
                          <a:pt x="9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2" y="8"/>
                          <a:pt x="55" y="10"/>
                          <a:pt x="56" y="11"/>
                        </a:cubicBezTo>
                        <a:cubicBezTo>
                          <a:pt x="64" y="21"/>
                          <a:pt x="64" y="21"/>
                          <a:pt x="64" y="21"/>
                        </a:cubicBezTo>
                        <a:cubicBezTo>
                          <a:pt x="65" y="22"/>
                          <a:pt x="66" y="22"/>
                          <a:pt x="67" y="22"/>
                        </a:cubicBezTo>
                        <a:cubicBezTo>
                          <a:pt x="150" y="22"/>
                          <a:pt x="150" y="22"/>
                          <a:pt x="150" y="22"/>
                        </a:cubicBezTo>
                        <a:cubicBezTo>
                          <a:pt x="151" y="22"/>
                          <a:pt x="152" y="23"/>
                          <a:pt x="152" y="2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4" name="Freeform 281"/>
                  <p:cNvSpPr>
                    <a:spLocks/>
                  </p:cNvSpPr>
                  <p:nvPr/>
                </p:nvSpPr>
                <p:spPr bwMode="auto">
                  <a:xfrm>
                    <a:off x="5865813" y="1203325"/>
                    <a:ext cx="96838" cy="84138"/>
                  </a:xfrm>
                  <a:custGeom>
                    <a:avLst/>
                    <a:gdLst/>
                    <a:ahLst/>
                    <a:cxnLst>
                      <a:cxn ang="0">
                        <a:pos x="84" y="52"/>
                      </a:cxn>
                      <a:cxn ang="0">
                        <a:pos x="78" y="52"/>
                      </a:cxn>
                      <a:cxn ang="0">
                        <a:pos x="70" y="60"/>
                      </a:cxn>
                      <a:cxn ang="0">
                        <a:pos x="70" y="4"/>
                      </a:cxn>
                      <a:cxn ang="0">
                        <a:pos x="66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62" y="8"/>
                      </a:cxn>
                      <a:cxn ang="0">
                        <a:pos x="62" y="60"/>
                      </a:cxn>
                      <a:cxn ang="0">
                        <a:pos x="54" y="52"/>
                      </a:cxn>
                      <a:cxn ang="0">
                        <a:pos x="49" y="52"/>
                      </a:cxn>
                      <a:cxn ang="0">
                        <a:pos x="49" y="58"/>
                      </a:cxn>
                      <a:cxn ang="0">
                        <a:pos x="64" y="73"/>
                      </a:cxn>
                      <a:cxn ang="0">
                        <a:pos x="65" y="73"/>
                      </a:cxn>
                      <a:cxn ang="0">
                        <a:pos x="68" y="73"/>
                      </a:cxn>
                      <a:cxn ang="0">
                        <a:pos x="69" y="73"/>
                      </a:cxn>
                      <a:cxn ang="0">
                        <a:pos x="84" y="58"/>
                      </a:cxn>
                      <a:cxn ang="0">
                        <a:pos x="84" y="52"/>
                      </a:cxn>
                    </a:cxnLst>
                    <a:rect l="0" t="0" r="r" b="b"/>
                    <a:pathLst>
                      <a:path w="85" h="74">
                        <a:moveTo>
                          <a:pt x="84" y="52"/>
                        </a:moveTo>
                        <a:cubicBezTo>
                          <a:pt x="82" y="51"/>
                          <a:pt x="80" y="51"/>
                          <a:pt x="78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cubicBezTo>
                          <a:pt x="70" y="2"/>
                          <a:pt x="69" y="0"/>
                          <a:pt x="6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2" y="8"/>
                          <a:pt x="62" y="8"/>
                          <a:pt x="62" y="8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53" y="51"/>
                          <a:pt x="50" y="51"/>
                          <a:pt x="49" y="52"/>
                        </a:cubicBezTo>
                        <a:cubicBezTo>
                          <a:pt x="47" y="54"/>
                          <a:pt x="47" y="56"/>
                          <a:pt x="49" y="58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5" y="73"/>
                        </a:cubicBezTo>
                        <a:cubicBezTo>
                          <a:pt x="66" y="74"/>
                          <a:pt x="67" y="74"/>
                          <a:pt x="68" y="73"/>
                        </a:cubicBezTo>
                        <a:cubicBezTo>
                          <a:pt x="68" y="73"/>
                          <a:pt x="69" y="73"/>
                          <a:pt x="69" y="73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5" y="56"/>
                          <a:pt x="85" y="54"/>
                          <a:pt x="84" y="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5" name="Freeform 282"/>
                  <p:cNvSpPr>
                    <a:spLocks/>
                  </p:cNvSpPr>
                  <p:nvPr/>
                </p:nvSpPr>
                <p:spPr bwMode="auto">
                  <a:xfrm>
                    <a:off x="5689601" y="1303338"/>
                    <a:ext cx="149225" cy="128588"/>
                  </a:xfrm>
                  <a:custGeom>
                    <a:avLst/>
                    <a:gdLst/>
                    <a:ahLst/>
                    <a:cxnLst>
                      <a:cxn ang="0">
                        <a:pos x="128" y="107"/>
                      </a:cxn>
                      <a:cxn ang="0">
                        <a:pos x="23" y="107"/>
                      </a:cxn>
                      <a:cxn ang="0">
                        <a:pos x="23" y="14"/>
                      </a:cxn>
                      <a:cxn ang="0">
                        <a:pos x="31" y="22"/>
                      </a:cxn>
                      <a:cxn ang="0">
                        <a:pos x="36" y="22"/>
                      </a:cxn>
                      <a:cxn ang="0">
                        <a:pos x="36" y="16"/>
                      </a:cxn>
                      <a:cxn ang="0">
                        <a:pos x="22" y="2"/>
                      </a:cxn>
                      <a:cxn ang="0">
                        <a:pos x="20" y="1"/>
                      </a:cxn>
                      <a:cxn ang="0">
                        <a:pos x="17" y="1"/>
                      </a:cxn>
                      <a:cxn ang="0">
                        <a:pos x="16" y="2"/>
                      </a:cxn>
                      <a:cxn ang="0">
                        <a:pos x="1" y="16"/>
                      </a:cxn>
                      <a:cxn ang="0">
                        <a:pos x="1" y="22"/>
                      </a:cxn>
                      <a:cxn ang="0">
                        <a:pos x="7" y="22"/>
                      </a:cxn>
                      <a:cxn ang="0">
                        <a:pos x="15" y="14"/>
                      </a:cxn>
                      <a:cxn ang="0">
                        <a:pos x="15" y="111"/>
                      </a:cxn>
                      <a:cxn ang="0">
                        <a:pos x="19" y="115"/>
                      </a:cxn>
                      <a:cxn ang="0">
                        <a:pos x="128" y="115"/>
                      </a:cxn>
                      <a:cxn ang="0">
                        <a:pos x="132" y="111"/>
                      </a:cxn>
                      <a:cxn ang="0">
                        <a:pos x="128" y="107"/>
                      </a:cxn>
                    </a:cxnLst>
                    <a:rect l="0" t="0" r="r" b="b"/>
                    <a:pathLst>
                      <a:path w="132" h="115">
                        <a:moveTo>
                          <a:pt x="128" y="107"/>
                        </a:moveTo>
                        <a:cubicBezTo>
                          <a:pt x="23" y="107"/>
                          <a:pt x="23" y="107"/>
                          <a:pt x="23" y="107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23"/>
                          <a:pt x="35" y="23"/>
                          <a:pt x="36" y="22"/>
                        </a:cubicBezTo>
                        <a:cubicBezTo>
                          <a:pt x="38" y="20"/>
                          <a:pt x="38" y="18"/>
                          <a:pt x="36" y="16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1"/>
                          <a:pt x="21" y="1"/>
                          <a:pt x="20" y="1"/>
                        </a:cubicBezTo>
                        <a:cubicBezTo>
                          <a:pt x="19" y="0"/>
                          <a:pt x="18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18"/>
                          <a:pt x="0" y="20"/>
                          <a:pt x="1" y="22"/>
                        </a:cubicBezTo>
                        <a:cubicBezTo>
                          <a:pt x="3" y="23"/>
                          <a:pt x="5" y="23"/>
                          <a:pt x="7" y="22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11"/>
                          <a:pt x="15" y="111"/>
                          <a:pt x="15" y="111"/>
                        </a:cubicBezTo>
                        <a:cubicBezTo>
                          <a:pt x="15" y="114"/>
                          <a:pt x="17" y="115"/>
                          <a:pt x="19" y="115"/>
                        </a:cubicBezTo>
                        <a:cubicBezTo>
                          <a:pt x="128" y="115"/>
                          <a:pt x="128" y="115"/>
                          <a:pt x="128" y="115"/>
                        </a:cubicBezTo>
                        <a:cubicBezTo>
                          <a:pt x="130" y="115"/>
                          <a:pt x="132" y="114"/>
                          <a:pt x="132" y="111"/>
                        </a:cubicBezTo>
                        <a:cubicBezTo>
                          <a:pt x="132" y="109"/>
                          <a:pt x="130" y="107"/>
                          <a:pt x="128" y="107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9" name="Paper sheet"/>
              <p:cNvGrpSpPr/>
              <p:nvPr/>
            </p:nvGrpSpPr>
            <p:grpSpPr>
              <a:xfrm>
                <a:off x="698599" y="3193752"/>
                <a:ext cx="238920" cy="301625"/>
                <a:chOff x="3189296" y="2646364"/>
                <a:chExt cx="263526" cy="347663"/>
              </a:xfrm>
            </p:grpSpPr>
            <p:sp>
              <p:nvSpPr>
                <p:cNvPr id="100" name="Freeform 173"/>
                <p:cNvSpPr>
                  <a:spLocks noEditPoints="1"/>
                </p:cNvSpPr>
                <p:nvPr/>
              </p:nvSpPr>
              <p:spPr bwMode="auto">
                <a:xfrm>
                  <a:off x="3189296" y="2651127"/>
                  <a:ext cx="260351" cy="3429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0"/>
                    </a:cxn>
                    <a:cxn ang="0">
                      <a:pos x="0" y="305"/>
                    </a:cxn>
                    <a:cxn ang="0">
                      <a:pos x="230" y="305"/>
                    </a:cxn>
                    <a:cxn ang="0">
                      <a:pos x="230" y="86"/>
                    </a:cxn>
                    <a:cxn ang="0">
                      <a:pos x="143" y="0"/>
                    </a:cxn>
                    <a:cxn ang="0">
                      <a:pos x="115" y="282"/>
                    </a:cxn>
                    <a:cxn ang="0">
                      <a:pos x="75" y="242"/>
                    </a:cxn>
                    <a:cxn ang="0">
                      <a:pos x="115" y="202"/>
                    </a:cxn>
                    <a:cxn ang="0">
                      <a:pos x="155" y="242"/>
                    </a:cxn>
                    <a:cxn ang="0">
                      <a:pos x="115" y="282"/>
                    </a:cxn>
                  </a:cxnLst>
                  <a:rect l="0" t="0" r="r" b="b"/>
                  <a:pathLst>
                    <a:path w="230" h="305">
                      <a:moveTo>
                        <a:pt x="14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230" y="305"/>
                        <a:pt x="230" y="305"/>
                        <a:pt x="230" y="305"/>
                      </a:cubicBezTo>
                      <a:cubicBezTo>
                        <a:pt x="230" y="86"/>
                        <a:pt x="230" y="86"/>
                        <a:pt x="230" y="86"/>
                      </a:cubicBezTo>
                      <a:lnTo>
                        <a:pt x="143" y="0"/>
                      </a:lnTo>
                      <a:close/>
                      <a:moveTo>
                        <a:pt x="115" y="282"/>
                      </a:moveTo>
                      <a:cubicBezTo>
                        <a:pt x="93" y="282"/>
                        <a:pt x="75" y="264"/>
                        <a:pt x="75" y="242"/>
                      </a:cubicBezTo>
                      <a:cubicBezTo>
                        <a:pt x="75" y="220"/>
                        <a:pt x="93" y="202"/>
                        <a:pt x="115" y="202"/>
                      </a:cubicBezTo>
                      <a:cubicBezTo>
                        <a:pt x="137" y="202"/>
                        <a:pt x="155" y="220"/>
                        <a:pt x="155" y="242"/>
                      </a:cubicBezTo>
                      <a:cubicBezTo>
                        <a:pt x="155" y="264"/>
                        <a:pt x="137" y="282"/>
                        <a:pt x="115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1" name="Freeform 174"/>
                <p:cNvSpPr>
                  <a:spLocks noEditPoints="1"/>
                </p:cNvSpPr>
                <p:nvPr/>
              </p:nvSpPr>
              <p:spPr bwMode="auto">
                <a:xfrm>
                  <a:off x="3270259" y="2646364"/>
                  <a:ext cx="182563" cy="327025"/>
                </a:xfrm>
                <a:custGeom>
                  <a:avLst/>
                  <a:gdLst/>
                  <a:ahLst/>
                  <a:cxnLst>
                    <a:cxn ang="0">
                      <a:pos x="159" y="86"/>
                    </a:cxn>
                    <a:cxn ang="0">
                      <a:pos x="76" y="86"/>
                    </a:cxn>
                    <a:cxn ang="0">
                      <a:pos x="76" y="4"/>
                    </a:cxn>
                    <a:cxn ang="0">
                      <a:pos x="72" y="0"/>
                    </a:cxn>
                    <a:cxn ang="0">
                      <a:pos x="68" y="4"/>
                    </a:cxn>
                    <a:cxn ang="0">
                      <a:pos x="68" y="90"/>
                    </a:cxn>
                    <a:cxn ang="0">
                      <a:pos x="72" y="94"/>
                    </a:cxn>
                    <a:cxn ang="0">
                      <a:pos x="159" y="94"/>
                    </a:cxn>
                    <a:cxn ang="0">
                      <a:pos x="163" y="90"/>
                    </a:cxn>
                    <a:cxn ang="0">
                      <a:pos x="159" y="86"/>
                    </a:cxn>
                    <a:cxn ang="0">
                      <a:pos x="44" y="202"/>
                    </a:cxn>
                    <a:cxn ang="0">
                      <a:pos x="0" y="246"/>
                    </a:cxn>
                    <a:cxn ang="0">
                      <a:pos x="44" y="290"/>
                    </a:cxn>
                    <a:cxn ang="0">
                      <a:pos x="88" y="246"/>
                    </a:cxn>
                    <a:cxn ang="0">
                      <a:pos x="44" y="202"/>
                    </a:cxn>
                    <a:cxn ang="0">
                      <a:pos x="44" y="282"/>
                    </a:cxn>
                    <a:cxn ang="0">
                      <a:pos x="8" y="246"/>
                    </a:cxn>
                    <a:cxn ang="0">
                      <a:pos x="44" y="210"/>
                    </a:cxn>
                    <a:cxn ang="0">
                      <a:pos x="80" y="246"/>
                    </a:cxn>
                    <a:cxn ang="0">
                      <a:pos x="44" y="282"/>
                    </a:cxn>
                    <a:cxn ang="0">
                      <a:pos x="122" y="106"/>
                    </a:cxn>
                    <a:cxn ang="0">
                      <a:pos x="6" y="106"/>
                    </a:cxn>
                    <a:cxn ang="0">
                      <a:pos x="2" y="110"/>
                    </a:cxn>
                    <a:cxn ang="0">
                      <a:pos x="6" y="114"/>
                    </a:cxn>
                    <a:cxn ang="0">
                      <a:pos x="122" y="114"/>
                    </a:cxn>
                    <a:cxn ang="0">
                      <a:pos x="126" y="110"/>
                    </a:cxn>
                    <a:cxn ang="0">
                      <a:pos x="122" y="106"/>
                    </a:cxn>
                    <a:cxn ang="0">
                      <a:pos x="122" y="128"/>
                    </a:cxn>
                    <a:cxn ang="0">
                      <a:pos x="6" y="128"/>
                    </a:cxn>
                    <a:cxn ang="0">
                      <a:pos x="2" y="132"/>
                    </a:cxn>
                    <a:cxn ang="0">
                      <a:pos x="6" y="136"/>
                    </a:cxn>
                    <a:cxn ang="0">
                      <a:pos x="122" y="136"/>
                    </a:cxn>
                    <a:cxn ang="0">
                      <a:pos x="126" y="132"/>
                    </a:cxn>
                    <a:cxn ang="0">
                      <a:pos x="122" y="128"/>
                    </a:cxn>
                    <a:cxn ang="0">
                      <a:pos x="122" y="149"/>
                    </a:cxn>
                    <a:cxn ang="0">
                      <a:pos x="6" y="149"/>
                    </a:cxn>
                    <a:cxn ang="0">
                      <a:pos x="2" y="153"/>
                    </a:cxn>
                    <a:cxn ang="0">
                      <a:pos x="6" y="157"/>
                    </a:cxn>
                    <a:cxn ang="0">
                      <a:pos x="122" y="157"/>
                    </a:cxn>
                    <a:cxn ang="0">
                      <a:pos x="126" y="153"/>
                    </a:cxn>
                    <a:cxn ang="0">
                      <a:pos x="122" y="149"/>
                    </a:cxn>
                    <a:cxn ang="0">
                      <a:pos x="104" y="171"/>
                    </a:cxn>
                    <a:cxn ang="0">
                      <a:pos x="6" y="171"/>
                    </a:cxn>
                    <a:cxn ang="0">
                      <a:pos x="2" y="175"/>
                    </a:cxn>
                    <a:cxn ang="0">
                      <a:pos x="6" y="179"/>
                    </a:cxn>
                    <a:cxn ang="0">
                      <a:pos x="104" y="179"/>
                    </a:cxn>
                    <a:cxn ang="0">
                      <a:pos x="108" y="175"/>
                    </a:cxn>
                    <a:cxn ang="0">
                      <a:pos x="104" y="171"/>
                    </a:cxn>
                  </a:cxnLst>
                  <a:rect l="0" t="0" r="r" b="b"/>
                  <a:pathLst>
                    <a:path w="163" h="290">
                      <a:moveTo>
                        <a:pt x="159" y="86"/>
                      </a:move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1"/>
                        <a:pt x="74" y="0"/>
                        <a:pt x="72" y="0"/>
                      </a:cubicBezTo>
                      <a:cubicBezTo>
                        <a:pt x="70" y="0"/>
                        <a:pt x="68" y="1"/>
                        <a:pt x="68" y="4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70" y="94"/>
                        <a:pt x="72" y="94"/>
                      </a:cubicBezTo>
                      <a:cubicBezTo>
                        <a:pt x="159" y="94"/>
                        <a:pt x="159" y="94"/>
                        <a:pt x="159" y="94"/>
                      </a:cubicBezTo>
                      <a:cubicBezTo>
                        <a:pt x="161" y="94"/>
                        <a:pt x="163" y="92"/>
                        <a:pt x="163" y="90"/>
                      </a:cubicBezTo>
                      <a:cubicBezTo>
                        <a:pt x="163" y="88"/>
                        <a:pt x="161" y="86"/>
                        <a:pt x="159" y="86"/>
                      </a:cubicBezTo>
                      <a:close/>
                      <a:moveTo>
                        <a:pt x="44" y="202"/>
                      </a:moveTo>
                      <a:cubicBezTo>
                        <a:pt x="20" y="202"/>
                        <a:pt x="0" y="222"/>
                        <a:pt x="0" y="246"/>
                      </a:cubicBezTo>
                      <a:cubicBezTo>
                        <a:pt x="0" y="270"/>
                        <a:pt x="20" y="290"/>
                        <a:pt x="44" y="290"/>
                      </a:cubicBezTo>
                      <a:cubicBezTo>
                        <a:pt x="68" y="290"/>
                        <a:pt x="88" y="270"/>
                        <a:pt x="88" y="246"/>
                      </a:cubicBezTo>
                      <a:cubicBezTo>
                        <a:pt x="88" y="222"/>
                        <a:pt x="68" y="202"/>
                        <a:pt x="44" y="202"/>
                      </a:cubicBezTo>
                      <a:close/>
                      <a:moveTo>
                        <a:pt x="44" y="282"/>
                      </a:moveTo>
                      <a:cubicBezTo>
                        <a:pt x="24" y="282"/>
                        <a:pt x="8" y="266"/>
                        <a:pt x="8" y="246"/>
                      </a:cubicBezTo>
                      <a:cubicBezTo>
                        <a:pt x="8" y="226"/>
                        <a:pt x="24" y="210"/>
                        <a:pt x="44" y="210"/>
                      </a:cubicBezTo>
                      <a:cubicBezTo>
                        <a:pt x="64" y="210"/>
                        <a:pt x="80" y="226"/>
                        <a:pt x="80" y="246"/>
                      </a:cubicBezTo>
                      <a:cubicBezTo>
                        <a:pt x="80" y="266"/>
                        <a:pt x="64" y="282"/>
                        <a:pt x="44" y="282"/>
                      </a:cubicBezTo>
                      <a:close/>
                      <a:moveTo>
                        <a:pt x="122" y="106"/>
                      </a:move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4" y="106"/>
                        <a:pt x="2" y="108"/>
                        <a:pt x="2" y="110"/>
                      </a:cubicBezTo>
                      <a:cubicBezTo>
                        <a:pt x="2" y="112"/>
                        <a:pt x="4" y="114"/>
                        <a:pt x="6" y="114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24" y="114"/>
                        <a:pt x="126" y="112"/>
                        <a:pt x="126" y="110"/>
                      </a:cubicBezTo>
                      <a:cubicBezTo>
                        <a:pt x="126" y="108"/>
                        <a:pt x="124" y="106"/>
                        <a:pt x="122" y="106"/>
                      </a:cubicBezTo>
                      <a:close/>
                      <a:moveTo>
                        <a:pt x="122" y="128"/>
                      </a:move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4" y="128"/>
                        <a:pt x="2" y="129"/>
                        <a:pt x="2" y="132"/>
                      </a:cubicBezTo>
                      <a:cubicBezTo>
                        <a:pt x="2" y="134"/>
                        <a:pt x="4" y="136"/>
                        <a:pt x="6" y="136"/>
                      </a:cubicBezTo>
                      <a:cubicBezTo>
                        <a:pt x="122" y="136"/>
                        <a:pt x="122" y="136"/>
                        <a:pt x="122" y="136"/>
                      </a:cubicBezTo>
                      <a:cubicBezTo>
                        <a:pt x="124" y="136"/>
                        <a:pt x="126" y="134"/>
                        <a:pt x="126" y="132"/>
                      </a:cubicBezTo>
                      <a:cubicBezTo>
                        <a:pt x="126" y="129"/>
                        <a:pt x="124" y="128"/>
                        <a:pt x="122" y="128"/>
                      </a:cubicBezTo>
                      <a:close/>
                      <a:moveTo>
                        <a:pt x="122" y="149"/>
                      </a:moveTo>
                      <a:cubicBezTo>
                        <a:pt x="6" y="149"/>
                        <a:pt x="6" y="149"/>
                        <a:pt x="6" y="149"/>
                      </a:cubicBezTo>
                      <a:cubicBezTo>
                        <a:pt x="4" y="149"/>
                        <a:pt x="2" y="151"/>
                        <a:pt x="2" y="153"/>
                      </a:cubicBezTo>
                      <a:cubicBezTo>
                        <a:pt x="2" y="155"/>
                        <a:pt x="4" y="157"/>
                        <a:pt x="6" y="157"/>
                      </a:cubicBezTo>
                      <a:cubicBezTo>
                        <a:pt x="122" y="157"/>
                        <a:pt x="122" y="157"/>
                        <a:pt x="122" y="157"/>
                      </a:cubicBezTo>
                      <a:cubicBezTo>
                        <a:pt x="124" y="157"/>
                        <a:pt x="126" y="155"/>
                        <a:pt x="126" y="153"/>
                      </a:cubicBezTo>
                      <a:cubicBezTo>
                        <a:pt x="126" y="151"/>
                        <a:pt x="124" y="149"/>
                        <a:pt x="122" y="149"/>
                      </a:cubicBezTo>
                      <a:close/>
                      <a:moveTo>
                        <a:pt x="104" y="171"/>
                      </a:moveTo>
                      <a:cubicBezTo>
                        <a:pt x="6" y="171"/>
                        <a:pt x="6" y="171"/>
                        <a:pt x="6" y="171"/>
                      </a:cubicBezTo>
                      <a:cubicBezTo>
                        <a:pt x="4" y="171"/>
                        <a:pt x="2" y="173"/>
                        <a:pt x="2" y="175"/>
                      </a:cubicBezTo>
                      <a:cubicBezTo>
                        <a:pt x="2" y="177"/>
                        <a:pt x="4" y="179"/>
                        <a:pt x="6" y="179"/>
                      </a:cubicBezTo>
                      <a:cubicBezTo>
                        <a:pt x="104" y="179"/>
                        <a:pt x="104" y="179"/>
                        <a:pt x="104" y="179"/>
                      </a:cubicBezTo>
                      <a:cubicBezTo>
                        <a:pt x="106" y="179"/>
                        <a:pt x="108" y="177"/>
                        <a:pt x="108" y="175"/>
                      </a:cubicBezTo>
                      <a:cubicBezTo>
                        <a:pt x="108" y="173"/>
                        <a:pt x="106" y="171"/>
                        <a:pt x="104" y="17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3292484" y="2906714"/>
                  <a:ext cx="52388" cy="41275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15" y="27"/>
                    </a:cxn>
                    <a:cxn ang="0">
                      <a:pos x="7" y="20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12" y="36"/>
                    </a:cxn>
                    <a:cxn ang="0">
                      <a:pos x="18" y="36"/>
                    </a:cxn>
                    <a:cxn ang="0">
                      <a:pos x="46" y="7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47" h="37">
                      <a:moveTo>
                        <a:pt x="46" y="2"/>
                      </a:moveTo>
                      <a:cubicBezTo>
                        <a:pt x="44" y="0"/>
                        <a:pt x="42" y="0"/>
                        <a:pt x="40" y="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18"/>
                        <a:pt x="3" y="18"/>
                        <a:pt x="1" y="20"/>
                      </a:cubicBezTo>
                      <a:cubicBezTo>
                        <a:pt x="0" y="21"/>
                        <a:pt x="0" y="24"/>
                        <a:pt x="1" y="2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7"/>
                        <a:pt x="16" y="37"/>
                        <a:pt x="18" y="36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3"/>
                        <a:pt x="46" y="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40" name="TextBox 04"/>
            <p:cNvSpPr txBox="1"/>
            <p:nvPr/>
          </p:nvSpPr>
          <p:spPr>
            <a:xfrm>
              <a:off x="1259632" y="2453406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  <p:sp>
          <p:nvSpPr>
            <p:cNvPr id="141" name="TextBox 04"/>
            <p:cNvSpPr txBox="1"/>
            <p:nvPr/>
          </p:nvSpPr>
          <p:spPr>
            <a:xfrm>
              <a:off x="1259632" y="3409255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</p:grpSp>
      <p:pic>
        <p:nvPicPr>
          <p:cNvPr id="3074" name="Picture 2" descr="C:\Users\tvreshet\Desktop\1658822607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Прямоугольник 141"/>
          <p:cNvSpPr/>
          <p:nvPr/>
        </p:nvSpPr>
        <p:spPr>
          <a:xfrm>
            <a:off x="3851920" y="1637928"/>
            <a:ext cx="5066637" cy="377129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0000">
                <a:srgbClr val="FFFFFF">
                  <a:alpha val="0"/>
                </a:srgbClr>
              </a:gs>
              <a:gs pos="27000">
                <a:srgbClr val="FFFFFF">
                  <a:alpha val="74000"/>
                </a:srgbClr>
              </a:gs>
              <a:gs pos="17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58995" y="4217020"/>
            <a:ext cx="4920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 </a:t>
            </a:r>
            <a:r>
              <a:rPr lang="ru-RU" dirty="0"/>
              <a:t>капитальный ремонт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главного </a:t>
            </a:r>
            <a:r>
              <a:rPr lang="ru-RU" dirty="0"/>
              <a:t>крыльца с устройством пандуса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3 школах </a:t>
            </a:r>
            <a:r>
              <a:rPr lang="ru-RU" dirty="0"/>
              <a:t>и прочие работы в 2 </a:t>
            </a:r>
            <a:r>
              <a:rPr lang="ru-RU" dirty="0" smtClean="0"/>
              <a:t>школах: разработка </a:t>
            </a:r>
            <a:r>
              <a:rPr lang="ru-RU" dirty="0"/>
              <a:t>ПСД на капитальный ремонт крыльца, а также выполнение работ по детальному инструментальному обследованию строительных конструкций и систем инженерного обеспечения </a:t>
            </a:r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5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12AFD4"/>
                </a:solidFill>
              </a:rPr>
              <a:t>     </a:t>
            </a:r>
            <a:r>
              <a:rPr lang="ru-RU" sz="1600" dirty="0">
                <a:solidFill>
                  <a:srgbClr val="0070C0"/>
                </a:solidFill>
              </a:rPr>
              <a:t>9</a:t>
            </a:r>
            <a:r>
              <a:rPr lang="ru-RU" sz="1600" dirty="0" smtClean="0">
                <a:solidFill>
                  <a:srgbClr val="0070C0"/>
                </a:solidFill>
              </a:rPr>
              <a:t>. Создание </a:t>
            </a:r>
            <a:r>
              <a:rPr lang="ru-RU" sz="1600" dirty="0">
                <a:solidFill>
                  <a:srgbClr val="0070C0"/>
                </a:solidFill>
              </a:rPr>
              <a:t>условий, направленных на обеспечение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рациональным и сбалансированным питанием </a:t>
            </a:r>
            <a:r>
              <a:rPr lang="ru-RU" sz="1600" dirty="0" smtClean="0">
                <a:solidFill>
                  <a:srgbClr val="0070C0"/>
                </a:solidFill>
              </a:rPr>
              <a:t>детей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093022"/>
            <a:ext cx="604867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rgbClr val="C00000"/>
                </a:solidFill>
              </a:rPr>
              <a:t>53 662 </a:t>
            </a:r>
            <a:r>
              <a:rPr lang="ru-RU" dirty="0"/>
              <a:t>воспитанника от 1,5 до 7 лет                          </a:t>
            </a:r>
          </a:p>
          <a:p>
            <a:pPr>
              <a:spcAft>
                <a:spcPts val="300"/>
              </a:spcAft>
            </a:pPr>
            <a:r>
              <a:rPr lang="ru-RU" dirty="0"/>
              <a:t> Организация совместных торгов </a:t>
            </a:r>
          </a:p>
          <a:p>
            <a:pPr>
              <a:spcAft>
                <a:spcPts val="300"/>
              </a:spcAft>
            </a:pPr>
            <a:r>
              <a:rPr lang="ru-RU" dirty="0"/>
              <a:t>  по поставке продуктов 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200796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целях совершенствования организации школьного </a:t>
            </a:r>
            <a:r>
              <a:rPr lang="ru-RU" dirty="0" smtClean="0"/>
              <a:t>питания: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приобретено </a:t>
            </a:r>
            <a:r>
              <a:rPr lang="ru-RU" dirty="0"/>
              <a:t>оборудование для пищеблоков 100 </a:t>
            </a:r>
            <a:r>
              <a:rPr lang="ru-RU" dirty="0" smtClean="0"/>
              <a:t>школ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разработаны </a:t>
            </a:r>
            <a:r>
              <a:rPr lang="ru-RU" dirty="0"/>
              <a:t>ПСД на ремонт пищеблоков 4 общеобразовательных </a:t>
            </a:r>
            <a:r>
              <a:rPr lang="ru-RU" dirty="0" smtClean="0"/>
              <a:t>учреждений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проведен </a:t>
            </a:r>
            <a:r>
              <a:rPr lang="ru-RU" dirty="0"/>
              <a:t>ремонт вытяжной системы вентиляции пищеблока</a:t>
            </a:r>
            <a:r>
              <a:rPr lang="ru-RU" dirty="0" smtClean="0"/>
              <a:t>, </a:t>
            </a:r>
            <a:r>
              <a:rPr lang="ru-RU" dirty="0"/>
              <a:t>ремонт пищеблока и электромонтажные работы в 1 </a:t>
            </a:r>
            <a:r>
              <a:rPr lang="ru-RU" dirty="0" smtClean="0"/>
              <a:t>школе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3054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ОБЕСПЕЧЕНИЕ  УСЛОВИЙ ДЛЯ ОРГАНИЗАЦИИ ПИТАНИЯ 							В ОБЩЕОБРАЗОВАТЕЛЬНЫХ УЧРЕЖДЕНИЯХ</a:t>
            </a:r>
            <a:endParaRPr lang="ru-RU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51520" y="44278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ПОСТАВКА ПРОДУКТОВ ПИТАНИЯ В ДОУ</a:t>
            </a:r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2348880"/>
            <a:ext cx="2395717" cy="1785938"/>
            <a:chOff x="323528" y="2435150"/>
            <a:chExt cx="2395717" cy="178593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23528" y="2435150"/>
              <a:ext cx="2395717" cy="1785938"/>
              <a:chOff x="376083" y="1988840"/>
              <a:chExt cx="2395717" cy="1785938"/>
            </a:xfrm>
          </p:grpSpPr>
          <p:sp>
            <p:nvSpPr>
              <p:cNvPr id="10" name="Freeform 525"/>
              <p:cNvSpPr>
                <a:spLocks/>
              </p:cNvSpPr>
              <p:nvPr/>
            </p:nvSpPr>
            <p:spPr bwMode="auto">
              <a:xfrm>
                <a:off x="376263" y="1998132"/>
                <a:ext cx="2395358" cy="851133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525"/>
              <p:cNvSpPr>
                <a:spLocks/>
              </p:cNvSpPr>
              <p:nvPr/>
            </p:nvSpPr>
            <p:spPr bwMode="auto">
              <a:xfrm>
                <a:off x="376083" y="2912468"/>
                <a:ext cx="2395538" cy="860425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376262" y="1988840"/>
                <a:ext cx="2395538" cy="1785938"/>
                <a:chOff x="251520" y="2060848"/>
                <a:chExt cx="2395538" cy="1785938"/>
              </a:xfrm>
            </p:grpSpPr>
            <p:sp>
              <p:nvSpPr>
                <p:cNvPr id="17" name="Circle B"/>
                <p:cNvSpPr>
                  <a:spLocks noChangeArrowheads="1"/>
                </p:cNvSpPr>
                <p:nvPr/>
              </p:nvSpPr>
              <p:spPr bwMode="auto">
                <a:xfrm>
                  <a:off x="388045" y="3121298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Circle A"/>
                <p:cNvSpPr>
                  <a:spLocks noChangeArrowheads="1"/>
                </p:cNvSpPr>
                <p:nvPr/>
              </p:nvSpPr>
              <p:spPr bwMode="auto">
                <a:xfrm>
                  <a:off x="388045" y="2198960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9" name="Secondary lines A"/>
                <p:cNvGrpSpPr/>
                <p:nvPr/>
              </p:nvGrpSpPr>
              <p:grpSpPr>
                <a:xfrm>
                  <a:off x="251520" y="2060848"/>
                  <a:ext cx="2395538" cy="862013"/>
                  <a:chOff x="4337050" y="301626"/>
                  <a:chExt cx="2395538" cy="862013"/>
                </a:xfrm>
              </p:grpSpPr>
              <p:sp>
                <p:nvSpPr>
                  <p:cNvPr id="44" name="Freeform 537"/>
                  <p:cNvSpPr>
                    <a:spLocks/>
                  </p:cNvSpPr>
                  <p:nvPr/>
                </p:nvSpPr>
                <p:spPr bwMode="auto">
                  <a:xfrm>
                    <a:off x="4549775" y="301626"/>
                    <a:ext cx="215900" cy="571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538"/>
                  <p:cNvSpPr>
                    <a:spLocks/>
                  </p:cNvSpPr>
                  <p:nvPr/>
                </p:nvSpPr>
                <p:spPr bwMode="auto">
                  <a:xfrm>
                    <a:off x="4465638" y="407988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3" y="7"/>
                          <a:pt x="7" y="3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539"/>
                  <p:cNvSpPr>
                    <a:spLocks/>
                  </p:cNvSpPr>
                  <p:nvPr/>
                </p:nvSpPr>
                <p:spPr bwMode="auto">
                  <a:xfrm>
                    <a:off x="4337050" y="476251"/>
                    <a:ext cx="80963" cy="203200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8"/>
                          <a:pt x="29" y="45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30162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541"/>
                  <p:cNvSpPr>
                    <a:spLocks/>
                  </p:cNvSpPr>
                  <p:nvPr/>
                </p:nvSpPr>
                <p:spPr bwMode="auto">
                  <a:xfrm>
                    <a:off x="6303963" y="1104901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542"/>
                  <p:cNvSpPr>
                    <a:spLocks/>
                  </p:cNvSpPr>
                  <p:nvPr/>
                </p:nvSpPr>
                <p:spPr bwMode="auto">
                  <a:xfrm>
                    <a:off x="6588125" y="1041401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2" h="10">
                        <a:moveTo>
                          <a:pt x="12" y="0"/>
                        </a:moveTo>
                        <a:cubicBezTo>
                          <a:pt x="8" y="3"/>
                          <a:pt x="4" y="7"/>
                          <a:pt x="0" y="1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543"/>
                  <p:cNvSpPr>
                    <a:spLocks/>
                  </p:cNvSpPr>
                  <p:nvPr/>
                </p:nvSpPr>
                <p:spPr bwMode="auto">
                  <a:xfrm>
                    <a:off x="6650038" y="784226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7"/>
                          <a:pt x="33" y="110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1162051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Secondary lines B"/>
                <p:cNvGrpSpPr/>
                <p:nvPr/>
              </p:nvGrpSpPr>
              <p:grpSpPr>
                <a:xfrm>
                  <a:off x="251520" y="2981598"/>
                  <a:ext cx="2395538" cy="865188"/>
                  <a:chOff x="4337050" y="1222376"/>
                  <a:chExt cx="2395538" cy="865188"/>
                </a:xfrm>
              </p:grpSpPr>
              <p:sp>
                <p:nvSpPr>
                  <p:cNvPr id="36" name="Freeform 545"/>
                  <p:cNvSpPr>
                    <a:spLocks/>
                  </p:cNvSpPr>
                  <p:nvPr/>
                </p:nvSpPr>
                <p:spPr bwMode="auto">
                  <a:xfrm>
                    <a:off x="4549775" y="1222376"/>
                    <a:ext cx="215900" cy="58738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546"/>
                  <p:cNvSpPr>
                    <a:spLocks/>
                  </p:cNvSpPr>
                  <p:nvPr/>
                </p:nvSpPr>
                <p:spPr bwMode="auto">
                  <a:xfrm>
                    <a:off x="4465638" y="1330326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cubicBezTo>
                          <a:pt x="3" y="7"/>
                          <a:pt x="7" y="4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547"/>
                  <p:cNvSpPr>
                    <a:spLocks/>
                  </p:cNvSpPr>
                  <p:nvPr/>
                </p:nvSpPr>
                <p:spPr bwMode="auto">
                  <a:xfrm>
                    <a:off x="4337050" y="1398588"/>
                    <a:ext cx="80963" cy="204788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7"/>
                          <a:pt x="29" y="44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12223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549"/>
                  <p:cNvSpPr>
                    <a:spLocks/>
                  </p:cNvSpPr>
                  <p:nvPr/>
                </p:nvSpPr>
                <p:spPr bwMode="auto">
                  <a:xfrm>
                    <a:off x="6303963" y="2028826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550"/>
                  <p:cNvSpPr>
                    <a:spLocks/>
                  </p:cNvSpPr>
                  <p:nvPr/>
                </p:nvSpPr>
                <p:spPr bwMode="auto">
                  <a:xfrm>
                    <a:off x="6588125" y="1963738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2" h="11">
                        <a:moveTo>
                          <a:pt x="12" y="0"/>
                        </a:moveTo>
                        <a:cubicBezTo>
                          <a:pt x="8" y="4"/>
                          <a:pt x="4" y="7"/>
                          <a:pt x="0" y="11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551"/>
                  <p:cNvSpPr>
                    <a:spLocks/>
                  </p:cNvSpPr>
                  <p:nvPr/>
                </p:nvSpPr>
                <p:spPr bwMode="auto">
                  <a:xfrm>
                    <a:off x="6650038" y="1706563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8"/>
                          <a:pt x="33" y="111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20859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Text inside A"/>
                <p:cNvGrpSpPr/>
                <p:nvPr/>
              </p:nvGrpSpPr>
              <p:grpSpPr>
                <a:xfrm>
                  <a:off x="1062729" y="2162448"/>
                  <a:ext cx="1455741" cy="541079"/>
                  <a:chOff x="5148259" y="403226"/>
                  <a:chExt cx="1455741" cy="541079"/>
                </a:xfrm>
              </p:grpSpPr>
              <p:sp>
                <p:nvSpPr>
                  <p:cNvPr id="33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403226"/>
                    <a:ext cx="351058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ПЛАН</a:t>
                    </a:r>
                    <a:endParaRPr kumimoji="0" lang="ru-RU" sz="18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34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449263"/>
                    <a:ext cx="52388" cy="52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TextBox 04"/>
                  <p:cNvSpPr txBox="1"/>
                  <p:nvPr/>
                </p:nvSpPr>
                <p:spPr>
                  <a:xfrm>
                    <a:off x="5148259" y="574973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33,49</a:t>
                    </a:r>
                    <a:endParaRPr lang="ru-RU" b="1" dirty="0"/>
                  </a:p>
                </p:txBody>
              </p:sp>
            </p:grpSp>
            <p:grpSp>
              <p:nvGrpSpPr>
                <p:cNvPr id="22" name="Text inside B"/>
                <p:cNvGrpSpPr/>
                <p:nvPr/>
              </p:nvGrpSpPr>
              <p:grpSpPr>
                <a:xfrm>
                  <a:off x="1062729" y="3087960"/>
                  <a:ext cx="1455741" cy="562491"/>
                  <a:chOff x="5148259" y="1328738"/>
                  <a:chExt cx="1455741" cy="562491"/>
                </a:xfrm>
              </p:grpSpPr>
              <p:sp>
                <p:nvSpPr>
                  <p:cNvPr id="30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1328738"/>
                    <a:ext cx="783869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ИСПОЛНЕНО</a:t>
                    </a:r>
                    <a:endParaRPr kumimoji="0" lang="ru-RU" sz="24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31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1371601"/>
                    <a:ext cx="52388" cy="539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2" name="TextBox 04"/>
                  <p:cNvSpPr txBox="1"/>
                  <p:nvPr/>
                </p:nvSpPr>
                <p:spPr>
                  <a:xfrm>
                    <a:off x="5148259" y="1521897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33,40</a:t>
                    </a:r>
                    <a:endParaRPr lang="ru-RU" b="1" dirty="0"/>
                  </a:p>
                </p:txBody>
              </p:sp>
            </p:grpSp>
            <p:grpSp>
              <p:nvGrpSpPr>
                <p:cNvPr id="23" name="File transfer"/>
                <p:cNvGrpSpPr/>
                <p:nvPr/>
              </p:nvGrpSpPr>
              <p:grpSpPr>
                <a:xfrm>
                  <a:off x="538249" y="2322506"/>
                  <a:ext cx="309191" cy="321613"/>
                  <a:chOff x="5648326" y="1141413"/>
                  <a:chExt cx="354012" cy="352425"/>
                </a:xfrm>
              </p:grpSpPr>
              <p:sp>
                <p:nvSpPr>
                  <p:cNvPr id="24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76938" y="1323975"/>
                    <a:ext cx="20638" cy="16510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5875338" y="1319213"/>
                    <a:ext cx="127000" cy="174625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47" y="0"/>
                      </a:cxn>
                      <a:cxn ang="0">
                        <a:pos x="46" y="0"/>
                      </a:cxn>
                      <a:cxn ang="0">
                        <a:pos x="45" y="0"/>
                      </a:cxn>
                      <a:cxn ang="0">
                        <a:pos x="45" y="0"/>
                      </a:cxn>
                      <a:cxn ang="0">
                        <a:pos x="44" y="1"/>
                      </a:cxn>
                      <a:cxn ang="0">
                        <a:pos x="44" y="1"/>
                      </a:cxn>
                      <a:cxn ang="0">
                        <a:pos x="1" y="43"/>
                      </a:cxn>
                      <a:cxn ang="0">
                        <a:pos x="1" y="43"/>
                      </a:cxn>
                      <a:cxn ang="0">
                        <a:pos x="1" y="44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151"/>
                      </a:cxn>
                      <a:cxn ang="0">
                        <a:pos x="4" y="155"/>
                      </a:cxn>
                      <a:cxn ang="0">
                        <a:pos x="109" y="155"/>
                      </a:cxn>
                      <a:cxn ang="0">
                        <a:pos x="113" y="151"/>
                      </a:cxn>
                      <a:cxn ang="0">
                        <a:pos x="113" y="4"/>
                      </a:cxn>
                      <a:cxn ang="0">
                        <a:pos x="109" y="0"/>
                      </a:cxn>
                      <a:cxn ang="0">
                        <a:pos x="43" y="13"/>
                      </a:cxn>
                      <a:cxn ang="0">
                        <a:pos x="43" y="42"/>
                      </a:cxn>
                      <a:cxn ang="0">
                        <a:pos x="14" y="42"/>
                      </a:cxn>
                      <a:cxn ang="0">
                        <a:pos x="43" y="13"/>
                      </a:cxn>
                      <a:cxn ang="0">
                        <a:pos x="105" y="147"/>
                      </a:cxn>
                      <a:cxn ang="0">
                        <a:pos x="8" y="147"/>
                      </a:cxn>
                      <a:cxn ang="0">
                        <a:pos x="8" y="50"/>
                      </a:cxn>
                      <a:cxn ang="0">
                        <a:pos x="47" y="50"/>
                      </a:cxn>
                      <a:cxn ang="0">
                        <a:pos x="51" y="46"/>
                      </a:cxn>
                      <a:cxn ang="0">
                        <a:pos x="51" y="8"/>
                      </a:cxn>
                      <a:cxn ang="0">
                        <a:pos x="105" y="8"/>
                      </a:cxn>
                      <a:cxn ang="0">
                        <a:pos x="105" y="147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86" y="85"/>
                      </a:cxn>
                      <a:cxn ang="0">
                        <a:pos x="90" y="81"/>
                      </a:cxn>
                      <a:cxn ang="0">
                        <a:pos x="86" y="77"/>
                      </a:cxn>
                      <a:cxn ang="0">
                        <a:pos x="27" y="77"/>
                      </a:cxn>
                      <a:cxn ang="0">
                        <a:pos x="23" y="81"/>
                      </a:cxn>
                      <a:cxn ang="0">
                        <a:pos x="70" y="99"/>
                      </a:cxn>
                      <a:cxn ang="0">
                        <a:pos x="27" y="99"/>
                      </a:cxn>
                      <a:cxn ang="0">
                        <a:pos x="23" y="103"/>
                      </a:cxn>
                      <a:cxn ang="0">
                        <a:pos x="27" y="107"/>
                      </a:cxn>
                      <a:cxn ang="0">
                        <a:pos x="70" y="107"/>
                      </a:cxn>
                      <a:cxn ang="0">
                        <a:pos x="74" y="103"/>
                      </a:cxn>
                      <a:cxn ang="0">
                        <a:pos x="70" y="99"/>
                      </a:cxn>
                    </a:cxnLst>
                    <a:rect l="0" t="0" r="r" b="b"/>
                    <a:pathLst>
                      <a:path w="113" h="155">
                        <a:moveTo>
                          <a:pt x="109" y="0"/>
                        </a:move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46" y="0"/>
                          <a:pt x="45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0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1" y="45"/>
                          <a:pt x="0" y="45"/>
                        </a:cubicBezTo>
                        <a:cubicBezTo>
                          <a:pt x="0" y="45"/>
                          <a:pt x="0" y="45"/>
                          <a:pt x="0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4"/>
                          <a:pt x="2" y="155"/>
                          <a:pt x="4" y="155"/>
                        </a:cubicBezTo>
                        <a:cubicBezTo>
                          <a:pt x="109" y="155"/>
                          <a:pt x="109" y="155"/>
                          <a:pt x="109" y="155"/>
                        </a:cubicBezTo>
                        <a:cubicBezTo>
                          <a:pt x="111" y="155"/>
                          <a:pt x="113" y="154"/>
                          <a:pt x="113" y="151"/>
                        </a:cubicBezTo>
                        <a:cubicBezTo>
                          <a:pt x="113" y="4"/>
                          <a:pt x="113" y="4"/>
                          <a:pt x="113" y="4"/>
                        </a:cubicBezTo>
                        <a:cubicBezTo>
                          <a:pt x="113" y="2"/>
                          <a:pt x="111" y="0"/>
                          <a:pt x="109" y="0"/>
                        </a:cubicBezTo>
                        <a:close/>
                        <a:moveTo>
                          <a:pt x="43" y="13"/>
                        </a:moveTo>
                        <a:cubicBezTo>
                          <a:pt x="43" y="42"/>
                          <a:pt x="43" y="42"/>
                          <a:pt x="43" y="42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lnTo>
                          <a:pt x="43" y="13"/>
                        </a:lnTo>
                        <a:close/>
                        <a:moveTo>
                          <a:pt x="105" y="147"/>
                        </a:moveTo>
                        <a:cubicBezTo>
                          <a:pt x="8" y="147"/>
                          <a:pt x="8" y="147"/>
                          <a:pt x="8" y="147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9" y="50"/>
                          <a:pt x="51" y="48"/>
                          <a:pt x="51" y="46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105" y="8"/>
                          <a:pt x="105" y="8"/>
                          <a:pt x="105" y="8"/>
                        </a:cubicBezTo>
                        <a:lnTo>
                          <a:pt x="105" y="147"/>
                        </a:lnTo>
                        <a:close/>
                        <a:moveTo>
                          <a:pt x="23" y="81"/>
                        </a:moveTo>
                        <a:cubicBezTo>
                          <a:pt x="23" y="83"/>
                          <a:pt x="25" y="85"/>
                          <a:pt x="27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8" y="85"/>
                          <a:pt x="90" y="83"/>
                          <a:pt x="90" y="81"/>
                        </a:cubicBezTo>
                        <a:cubicBezTo>
                          <a:pt x="90" y="79"/>
                          <a:pt x="88" y="77"/>
                          <a:pt x="86" y="77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5" y="77"/>
                          <a:pt x="23" y="79"/>
                          <a:pt x="23" y="81"/>
                        </a:cubicBezTo>
                        <a:close/>
                        <a:moveTo>
                          <a:pt x="70" y="99"/>
                        </a:moveTo>
                        <a:cubicBezTo>
                          <a:pt x="27" y="99"/>
                          <a:pt x="27" y="99"/>
                          <a:pt x="27" y="99"/>
                        </a:cubicBezTo>
                        <a:cubicBezTo>
                          <a:pt x="25" y="99"/>
                          <a:pt x="23" y="100"/>
                          <a:pt x="23" y="103"/>
                        </a:cubicBezTo>
                        <a:cubicBezTo>
                          <a:pt x="23" y="105"/>
                          <a:pt x="25" y="107"/>
                          <a:pt x="27" y="107"/>
                        </a:cubicBezTo>
                        <a:cubicBezTo>
                          <a:pt x="70" y="107"/>
                          <a:pt x="70" y="107"/>
                          <a:pt x="70" y="107"/>
                        </a:cubicBezTo>
                        <a:cubicBezTo>
                          <a:pt x="72" y="107"/>
                          <a:pt x="74" y="105"/>
                          <a:pt x="74" y="103"/>
                        </a:cubicBezTo>
                        <a:cubicBezTo>
                          <a:pt x="74" y="100"/>
                          <a:pt x="72" y="99"/>
                          <a:pt x="70" y="9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" name="Freeform 279"/>
                  <p:cNvSpPr>
                    <a:spLocks/>
                  </p:cNvSpPr>
                  <p:nvPr/>
                </p:nvSpPr>
                <p:spPr bwMode="auto">
                  <a:xfrm>
                    <a:off x="5653088" y="1146175"/>
                    <a:ext cx="171450" cy="117475"/>
                  </a:xfrm>
                  <a:custGeom>
                    <a:avLst/>
                    <a:gdLst/>
                    <a:ahLst/>
                    <a:cxnLst>
                      <a:cxn ang="0">
                        <a:pos x="146" y="14"/>
                      </a:cxn>
                      <a:cxn ang="0">
                        <a:pos x="63" y="14"/>
                      </a:cxn>
                      <a:cxn ang="0">
                        <a:pos x="55" y="5"/>
                      </a:cxn>
                      <a:cxn ang="0">
                        <a:pos x="46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0" y="99"/>
                      </a:cxn>
                      <a:cxn ang="0">
                        <a:pos x="5" y="104"/>
                      </a:cxn>
                      <a:cxn ang="0">
                        <a:pos x="146" y="104"/>
                      </a:cxn>
                      <a:cxn ang="0">
                        <a:pos x="152" y="99"/>
                      </a:cxn>
                      <a:cxn ang="0">
                        <a:pos x="152" y="19"/>
                      </a:cxn>
                      <a:cxn ang="0">
                        <a:pos x="146" y="14"/>
                      </a:cxn>
                    </a:cxnLst>
                    <a:rect l="0" t="0" r="r" b="b"/>
                    <a:pathLst>
                      <a:path w="152" h="104">
                        <a:moveTo>
                          <a:pt x="146" y="14"/>
                        </a:moveTo>
                        <a:cubicBezTo>
                          <a:pt x="63" y="14"/>
                          <a:pt x="63" y="14"/>
                          <a:pt x="63" y="1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2"/>
                          <a:pt x="49" y="0"/>
                          <a:pt x="4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0" y="102"/>
                          <a:pt x="2" y="104"/>
                          <a:pt x="5" y="104"/>
                        </a:cubicBezTo>
                        <a:cubicBezTo>
                          <a:pt x="146" y="104"/>
                          <a:pt x="146" y="104"/>
                          <a:pt x="146" y="104"/>
                        </a:cubicBezTo>
                        <a:cubicBezTo>
                          <a:pt x="149" y="104"/>
                          <a:pt x="152" y="102"/>
                          <a:pt x="152" y="9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6"/>
                          <a:pt x="149" y="14"/>
                          <a:pt x="146" y="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7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5648326" y="1141413"/>
                    <a:ext cx="180975" cy="127000"/>
                  </a:xfrm>
                  <a:custGeom>
                    <a:avLst/>
                    <a:gdLst/>
                    <a:ahLst/>
                    <a:cxnLst>
                      <a:cxn ang="0">
                        <a:pos x="150" y="14"/>
                      </a:cxn>
                      <a:cxn ang="0">
                        <a:pos x="67" y="14"/>
                      </a:cxn>
                      <a:cxn ang="0">
                        <a:pos x="70" y="15"/>
                      </a:cxn>
                      <a:cxn ang="0">
                        <a:pos x="62" y="6"/>
                      </a:cxn>
                      <a:cxn ang="0">
                        <a:pos x="50" y="0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0" y="103"/>
                      </a:cxn>
                      <a:cxn ang="0">
                        <a:pos x="9" y="112"/>
                      </a:cxn>
                      <a:cxn ang="0">
                        <a:pos x="150" y="112"/>
                      </a:cxn>
                      <a:cxn ang="0">
                        <a:pos x="160" y="103"/>
                      </a:cxn>
                      <a:cxn ang="0">
                        <a:pos x="160" y="23"/>
                      </a:cxn>
                      <a:cxn ang="0">
                        <a:pos x="150" y="14"/>
                      </a:cxn>
                      <a:cxn ang="0">
                        <a:pos x="152" y="23"/>
                      </a:cxn>
                      <a:cxn ang="0">
                        <a:pos x="152" y="103"/>
                      </a:cxn>
                      <a:cxn ang="0">
                        <a:pos x="150" y="104"/>
                      </a:cxn>
                      <a:cxn ang="0">
                        <a:pos x="9" y="104"/>
                      </a:cxn>
                      <a:cxn ang="0">
                        <a:pos x="8" y="103"/>
                      </a:cxn>
                      <a:cxn ang="0">
                        <a:pos x="8" y="10"/>
                      </a:cxn>
                      <a:cxn ang="0">
                        <a:pos x="9" y="8"/>
                      </a:cxn>
                      <a:cxn ang="0">
                        <a:pos x="50" y="8"/>
                      </a:cxn>
                      <a:cxn ang="0">
                        <a:pos x="56" y="11"/>
                      </a:cxn>
                      <a:cxn ang="0">
                        <a:pos x="64" y="21"/>
                      </a:cxn>
                      <a:cxn ang="0">
                        <a:pos x="67" y="22"/>
                      </a:cxn>
                      <a:cxn ang="0">
                        <a:pos x="150" y="22"/>
                      </a:cxn>
                      <a:cxn ang="0">
                        <a:pos x="152" y="23"/>
                      </a:cxn>
                    </a:cxnLst>
                    <a:rect l="0" t="0" r="r" b="b"/>
                    <a:pathLst>
                      <a:path w="160" h="112">
                        <a:moveTo>
                          <a:pt x="150" y="14"/>
                        </a:move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68" y="14"/>
                          <a:pt x="69" y="15"/>
                          <a:pt x="70" y="15"/>
                        </a:cubicBezTo>
                        <a:cubicBezTo>
                          <a:pt x="62" y="6"/>
                          <a:pt x="62" y="6"/>
                          <a:pt x="62" y="6"/>
                        </a:cubicBezTo>
                        <a:cubicBezTo>
                          <a:pt x="60" y="3"/>
                          <a:pt x="54" y="0"/>
                          <a:pt x="5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8"/>
                          <a:pt x="4" y="112"/>
                          <a:pt x="9" y="112"/>
                        </a:cubicBezTo>
                        <a:cubicBezTo>
                          <a:pt x="150" y="112"/>
                          <a:pt x="150" y="112"/>
                          <a:pt x="150" y="112"/>
                        </a:cubicBezTo>
                        <a:cubicBezTo>
                          <a:pt x="155" y="112"/>
                          <a:pt x="160" y="108"/>
                          <a:pt x="160" y="103"/>
                        </a:cubicBezTo>
                        <a:cubicBezTo>
                          <a:pt x="160" y="23"/>
                          <a:pt x="160" y="23"/>
                          <a:pt x="160" y="23"/>
                        </a:cubicBezTo>
                        <a:cubicBezTo>
                          <a:pt x="160" y="18"/>
                          <a:pt x="155" y="14"/>
                          <a:pt x="150" y="14"/>
                        </a:cubicBezTo>
                        <a:close/>
                        <a:moveTo>
                          <a:pt x="152" y="23"/>
                        </a:move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4"/>
                          <a:pt x="151" y="104"/>
                          <a:pt x="150" y="104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9" y="104"/>
                          <a:pt x="8" y="104"/>
                          <a:pt x="8" y="10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9" y="8"/>
                          <a:pt x="9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2" y="8"/>
                          <a:pt x="55" y="10"/>
                          <a:pt x="56" y="11"/>
                        </a:cubicBezTo>
                        <a:cubicBezTo>
                          <a:pt x="64" y="21"/>
                          <a:pt x="64" y="21"/>
                          <a:pt x="64" y="21"/>
                        </a:cubicBezTo>
                        <a:cubicBezTo>
                          <a:pt x="65" y="22"/>
                          <a:pt x="66" y="22"/>
                          <a:pt x="67" y="22"/>
                        </a:cubicBezTo>
                        <a:cubicBezTo>
                          <a:pt x="150" y="22"/>
                          <a:pt x="150" y="22"/>
                          <a:pt x="150" y="22"/>
                        </a:cubicBezTo>
                        <a:cubicBezTo>
                          <a:pt x="151" y="22"/>
                          <a:pt x="152" y="23"/>
                          <a:pt x="152" y="2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281"/>
                  <p:cNvSpPr>
                    <a:spLocks/>
                  </p:cNvSpPr>
                  <p:nvPr/>
                </p:nvSpPr>
                <p:spPr bwMode="auto">
                  <a:xfrm>
                    <a:off x="5865813" y="1203325"/>
                    <a:ext cx="96838" cy="84138"/>
                  </a:xfrm>
                  <a:custGeom>
                    <a:avLst/>
                    <a:gdLst/>
                    <a:ahLst/>
                    <a:cxnLst>
                      <a:cxn ang="0">
                        <a:pos x="84" y="52"/>
                      </a:cxn>
                      <a:cxn ang="0">
                        <a:pos x="78" y="52"/>
                      </a:cxn>
                      <a:cxn ang="0">
                        <a:pos x="70" y="60"/>
                      </a:cxn>
                      <a:cxn ang="0">
                        <a:pos x="70" y="4"/>
                      </a:cxn>
                      <a:cxn ang="0">
                        <a:pos x="66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62" y="8"/>
                      </a:cxn>
                      <a:cxn ang="0">
                        <a:pos x="62" y="60"/>
                      </a:cxn>
                      <a:cxn ang="0">
                        <a:pos x="54" y="52"/>
                      </a:cxn>
                      <a:cxn ang="0">
                        <a:pos x="49" y="52"/>
                      </a:cxn>
                      <a:cxn ang="0">
                        <a:pos x="49" y="58"/>
                      </a:cxn>
                      <a:cxn ang="0">
                        <a:pos x="64" y="73"/>
                      </a:cxn>
                      <a:cxn ang="0">
                        <a:pos x="65" y="73"/>
                      </a:cxn>
                      <a:cxn ang="0">
                        <a:pos x="68" y="73"/>
                      </a:cxn>
                      <a:cxn ang="0">
                        <a:pos x="69" y="73"/>
                      </a:cxn>
                      <a:cxn ang="0">
                        <a:pos x="84" y="58"/>
                      </a:cxn>
                      <a:cxn ang="0">
                        <a:pos x="84" y="52"/>
                      </a:cxn>
                    </a:cxnLst>
                    <a:rect l="0" t="0" r="r" b="b"/>
                    <a:pathLst>
                      <a:path w="85" h="74">
                        <a:moveTo>
                          <a:pt x="84" y="52"/>
                        </a:moveTo>
                        <a:cubicBezTo>
                          <a:pt x="82" y="51"/>
                          <a:pt x="80" y="51"/>
                          <a:pt x="78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cubicBezTo>
                          <a:pt x="70" y="2"/>
                          <a:pt x="69" y="0"/>
                          <a:pt x="6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2" y="8"/>
                          <a:pt x="62" y="8"/>
                          <a:pt x="62" y="8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53" y="51"/>
                          <a:pt x="50" y="51"/>
                          <a:pt x="49" y="52"/>
                        </a:cubicBezTo>
                        <a:cubicBezTo>
                          <a:pt x="47" y="54"/>
                          <a:pt x="47" y="56"/>
                          <a:pt x="49" y="58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5" y="73"/>
                        </a:cubicBezTo>
                        <a:cubicBezTo>
                          <a:pt x="66" y="74"/>
                          <a:pt x="67" y="74"/>
                          <a:pt x="68" y="73"/>
                        </a:cubicBezTo>
                        <a:cubicBezTo>
                          <a:pt x="68" y="73"/>
                          <a:pt x="69" y="73"/>
                          <a:pt x="69" y="73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5" y="56"/>
                          <a:pt x="85" y="54"/>
                          <a:pt x="84" y="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282"/>
                  <p:cNvSpPr>
                    <a:spLocks/>
                  </p:cNvSpPr>
                  <p:nvPr/>
                </p:nvSpPr>
                <p:spPr bwMode="auto">
                  <a:xfrm>
                    <a:off x="5689601" y="1303338"/>
                    <a:ext cx="149225" cy="128588"/>
                  </a:xfrm>
                  <a:custGeom>
                    <a:avLst/>
                    <a:gdLst/>
                    <a:ahLst/>
                    <a:cxnLst>
                      <a:cxn ang="0">
                        <a:pos x="128" y="107"/>
                      </a:cxn>
                      <a:cxn ang="0">
                        <a:pos x="23" y="107"/>
                      </a:cxn>
                      <a:cxn ang="0">
                        <a:pos x="23" y="14"/>
                      </a:cxn>
                      <a:cxn ang="0">
                        <a:pos x="31" y="22"/>
                      </a:cxn>
                      <a:cxn ang="0">
                        <a:pos x="36" y="22"/>
                      </a:cxn>
                      <a:cxn ang="0">
                        <a:pos x="36" y="16"/>
                      </a:cxn>
                      <a:cxn ang="0">
                        <a:pos x="22" y="2"/>
                      </a:cxn>
                      <a:cxn ang="0">
                        <a:pos x="20" y="1"/>
                      </a:cxn>
                      <a:cxn ang="0">
                        <a:pos x="17" y="1"/>
                      </a:cxn>
                      <a:cxn ang="0">
                        <a:pos x="16" y="2"/>
                      </a:cxn>
                      <a:cxn ang="0">
                        <a:pos x="1" y="16"/>
                      </a:cxn>
                      <a:cxn ang="0">
                        <a:pos x="1" y="22"/>
                      </a:cxn>
                      <a:cxn ang="0">
                        <a:pos x="7" y="22"/>
                      </a:cxn>
                      <a:cxn ang="0">
                        <a:pos x="15" y="14"/>
                      </a:cxn>
                      <a:cxn ang="0">
                        <a:pos x="15" y="111"/>
                      </a:cxn>
                      <a:cxn ang="0">
                        <a:pos x="19" y="115"/>
                      </a:cxn>
                      <a:cxn ang="0">
                        <a:pos x="128" y="115"/>
                      </a:cxn>
                      <a:cxn ang="0">
                        <a:pos x="132" y="111"/>
                      </a:cxn>
                      <a:cxn ang="0">
                        <a:pos x="128" y="107"/>
                      </a:cxn>
                    </a:cxnLst>
                    <a:rect l="0" t="0" r="r" b="b"/>
                    <a:pathLst>
                      <a:path w="132" h="115">
                        <a:moveTo>
                          <a:pt x="128" y="107"/>
                        </a:moveTo>
                        <a:cubicBezTo>
                          <a:pt x="23" y="107"/>
                          <a:pt x="23" y="107"/>
                          <a:pt x="23" y="107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23"/>
                          <a:pt x="35" y="23"/>
                          <a:pt x="36" y="22"/>
                        </a:cubicBezTo>
                        <a:cubicBezTo>
                          <a:pt x="38" y="20"/>
                          <a:pt x="38" y="18"/>
                          <a:pt x="36" y="16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1"/>
                          <a:pt x="21" y="1"/>
                          <a:pt x="20" y="1"/>
                        </a:cubicBezTo>
                        <a:cubicBezTo>
                          <a:pt x="19" y="0"/>
                          <a:pt x="18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18"/>
                          <a:pt x="0" y="20"/>
                          <a:pt x="1" y="22"/>
                        </a:cubicBezTo>
                        <a:cubicBezTo>
                          <a:pt x="3" y="23"/>
                          <a:pt x="5" y="23"/>
                          <a:pt x="7" y="22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11"/>
                          <a:pt x="15" y="111"/>
                          <a:pt x="15" y="111"/>
                        </a:cubicBezTo>
                        <a:cubicBezTo>
                          <a:pt x="15" y="114"/>
                          <a:pt x="17" y="115"/>
                          <a:pt x="19" y="115"/>
                        </a:cubicBezTo>
                        <a:cubicBezTo>
                          <a:pt x="128" y="115"/>
                          <a:pt x="128" y="115"/>
                          <a:pt x="128" y="115"/>
                        </a:cubicBezTo>
                        <a:cubicBezTo>
                          <a:pt x="130" y="115"/>
                          <a:pt x="132" y="114"/>
                          <a:pt x="132" y="111"/>
                        </a:cubicBezTo>
                        <a:cubicBezTo>
                          <a:pt x="132" y="109"/>
                          <a:pt x="130" y="107"/>
                          <a:pt x="128" y="107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" name="Paper sheet"/>
              <p:cNvGrpSpPr/>
              <p:nvPr/>
            </p:nvGrpSpPr>
            <p:grpSpPr>
              <a:xfrm>
                <a:off x="698599" y="3193752"/>
                <a:ext cx="238920" cy="301625"/>
                <a:chOff x="3189296" y="2646364"/>
                <a:chExt cx="263526" cy="347663"/>
              </a:xfrm>
            </p:grpSpPr>
            <p:sp>
              <p:nvSpPr>
                <p:cNvPr id="14" name="Freeform 173"/>
                <p:cNvSpPr>
                  <a:spLocks noEditPoints="1"/>
                </p:cNvSpPr>
                <p:nvPr/>
              </p:nvSpPr>
              <p:spPr bwMode="auto">
                <a:xfrm>
                  <a:off x="3189296" y="2651127"/>
                  <a:ext cx="260351" cy="3429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0"/>
                    </a:cxn>
                    <a:cxn ang="0">
                      <a:pos x="0" y="305"/>
                    </a:cxn>
                    <a:cxn ang="0">
                      <a:pos x="230" y="305"/>
                    </a:cxn>
                    <a:cxn ang="0">
                      <a:pos x="230" y="86"/>
                    </a:cxn>
                    <a:cxn ang="0">
                      <a:pos x="143" y="0"/>
                    </a:cxn>
                    <a:cxn ang="0">
                      <a:pos x="115" y="282"/>
                    </a:cxn>
                    <a:cxn ang="0">
                      <a:pos x="75" y="242"/>
                    </a:cxn>
                    <a:cxn ang="0">
                      <a:pos x="115" y="202"/>
                    </a:cxn>
                    <a:cxn ang="0">
                      <a:pos x="155" y="242"/>
                    </a:cxn>
                    <a:cxn ang="0">
                      <a:pos x="115" y="282"/>
                    </a:cxn>
                  </a:cxnLst>
                  <a:rect l="0" t="0" r="r" b="b"/>
                  <a:pathLst>
                    <a:path w="230" h="305">
                      <a:moveTo>
                        <a:pt x="14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230" y="305"/>
                        <a:pt x="230" y="305"/>
                        <a:pt x="230" y="305"/>
                      </a:cubicBezTo>
                      <a:cubicBezTo>
                        <a:pt x="230" y="86"/>
                        <a:pt x="230" y="86"/>
                        <a:pt x="230" y="86"/>
                      </a:cubicBezTo>
                      <a:lnTo>
                        <a:pt x="143" y="0"/>
                      </a:lnTo>
                      <a:close/>
                      <a:moveTo>
                        <a:pt x="115" y="282"/>
                      </a:moveTo>
                      <a:cubicBezTo>
                        <a:pt x="93" y="282"/>
                        <a:pt x="75" y="264"/>
                        <a:pt x="75" y="242"/>
                      </a:cubicBezTo>
                      <a:cubicBezTo>
                        <a:pt x="75" y="220"/>
                        <a:pt x="93" y="202"/>
                        <a:pt x="115" y="202"/>
                      </a:cubicBezTo>
                      <a:cubicBezTo>
                        <a:pt x="137" y="202"/>
                        <a:pt x="155" y="220"/>
                        <a:pt x="155" y="242"/>
                      </a:cubicBezTo>
                      <a:cubicBezTo>
                        <a:pt x="155" y="264"/>
                        <a:pt x="137" y="282"/>
                        <a:pt x="115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174"/>
                <p:cNvSpPr>
                  <a:spLocks noEditPoints="1"/>
                </p:cNvSpPr>
                <p:nvPr/>
              </p:nvSpPr>
              <p:spPr bwMode="auto">
                <a:xfrm>
                  <a:off x="3270259" y="2646364"/>
                  <a:ext cx="182563" cy="327025"/>
                </a:xfrm>
                <a:custGeom>
                  <a:avLst/>
                  <a:gdLst/>
                  <a:ahLst/>
                  <a:cxnLst>
                    <a:cxn ang="0">
                      <a:pos x="159" y="86"/>
                    </a:cxn>
                    <a:cxn ang="0">
                      <a:pos x="76" y="86"/>
                    </a:cxn>
                    <a:cxn ang="0">
                      <a:pos x="76" y="4"/>
                    </a:cxn>
                    <a:cxn ang="0">
                      <a:pos x="72" y="0"/>
                    </a:cxn>
                    <a:cxn ang="0">
                      <a:pos x="68" y="4"/>
                    </a:cxn>
                    <a:cxn ang="0">
                      <a:pos x="68" y="90"/>
                    </a:cxn>
                    <a:cxn ang="0">
                      <a:pos x="72" y="94"/>
                    </a:cxn>
                    <a:cxn ang="0">
                      <a:pos x="159" y="94"/>
                    </a:cxn>
                    <a:cxn ang="0">
                      <a:pos x="163" y="90"/>
                    </a:cxn>
                    <a:cxn ang="0">
                      <a:pos x="159" y="86"/>
                    </a:cxn>
                    <a:cxn ang="0">
                      <a:pos x="44" y="202"/>
                    </a:cxn>
                    <a:cxn ang="0">
                      <a:pos x="0" y="246"/>
                    </a:cxn>
                    <a:cxn ang="0">
                      <a:pos x="44" y="290"/>
                    </a:cxn>
                    <a:cxn ang="0">
                      <a:pos x="88" y="246"/>
                    </a:cxn>
                    <a:cxn ang="0">
                      <a:pos x="44" y="202"/>
                    </a:cxn>
                    <a:cxn ang="0">
                      <a:pos x="44" y="282"/>
                    </a:cxn>
                    <a:cxn ang="0">
                      <a:pos x="8" y="246"/>
                    </a:cxn>
                    <a:cxn ang="0">
                      <a:pos x="44" y="210"/>
                    </a:cxn>
                    <a:cxn ang="0">
                      <a:pos x="80" y="246"/>
                    </a:cxn>
                    <a:cxn ang="0">
                      <a:pos x="44" y="282"/>
                    </a:cxn>
                    <a:cxn ang="0">
                      <a:pos x="122" y="106"/>
                    </a:cxn>
                    <a:cxn ang="0">
                      <a:pos x="6" y="106"/>
                    </a:cxn>
                    <a:cxn ang="0">
                      <a:pos x="2" y="110"/>
                    </a:cxn>
                    <a:cxn ang="0">
                      <a:pos x="6" y="114"/>
                    </a:cxn>
                    <a:cxn ang="0">
                      <a:pos x="122" y="114"/>
                    </a:cxn>
                    <a:cxn ang="0">
                      <a:pos x="126" y="110"/>
                    </a:cxn>
                    <a:cxn ang="0">
                      <a:pos x="122" y="106"/>
                    </a:cxn>
                    <a:cxn ang="0">
                      <a:pos x="122" y="128"/>
                    </a:cxn>
                    <a:cxn ang="0">
                      <a:pos x="6" y="128"/>
                    </a:cxn>
                    <a:cxn ang="0">
                      <a:pos x="2" y="132"/>
                    </a:cxn>
                    <a:cxn ang="0">
                      <a:pos x="6" y="136"/>
                    </a:cxn>
                    <a:cxn ang="0">
                      <a:pos x="122" y="136"/>
                    </a:cxn>
                    <a:cxn ang="0">
                      <a:pos x="126" y="132"/>
                    </a:cxn>
                    <a:cxn ang="0">
                      <a:pos x="122" y="128"/>
                    </a:cxn>
                    <a:cxn ang="0">
                      <a:pos x="122" y="149"/>
                    </a:cxn>
                    <a:cxn ang="0">
                      <a:pos x="6" y="149"/>
                    </a:cxn>
                    <a:cxn ang="0">
                      <a:pos x="2" y="153"/>
                    </a:cxn>
                    <a:cxn ang="0">
                      <a:pos x="6" y="157"/>
                    </a:cxn>
                    <a:cxn ang="0">
                      <a:pos x="122" y="157"/>
                    </a:cxn>
                    <a:cxn ang="0">
                      <a:pos x="126" y="153"/>
                    </a:cxn>
                    <a:cxn ang="0">
                      <a:pos x="122" y="149"/>
                    </a:cxn>
                    <a:cxn ang="0">
                      <a:pos x="104" y="171"/>
                    </a:cxn>
                    <a:cxn ang="0">
                      <a:pos x="6" y="171"/>
                    </a:cxn>
                    <a:cxn ang="0">
                      <a:pos x="2" y="175"/>
                    </a:cxn>
                    <a:cxn ang="0">
                      <a:pos x="6" y="179"/>
                    </a:cxn>
                    <a:cxn ang="0">
                      <a:pos x="104" y="179"/>
                    </a:cxn>
                    <a:cxn ang="0">
                      <a:pos x="108" y="175"/>
                    </a:cxn>
                    <a:cxn ang="0">
                      <a:pos x="104" y="171"/>
                    </a:cxn>
                  </a:cxnLst>
                  <a:rect l="0" t="0" r="r" b="b"/>
                  <a:pathLst>
                    <a:path w="163" h="290">
                      <a:moveTo>
                        <a:pt x="159" y="86"/>
                      </a:move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1"/>
                        <a:pt x="74" y="0"/>
                        <a:pt x="72" y="0"/>
                      </a:cubicBezTo>
                      <a:cubicBezTo>
                        <a:pt x="70" y="0"/>
                        <a:pt x="68" y="1"/>
                        <a:pt x="68" y="4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70" y="94"/>
                        <a:pt x="72" y="94"/>
                      </a:cubicBezTo>
                      <a:cubicBezTo>
                        <a:pt x="159" y="94"/>
                        <a:pt x="159" y="94"/>
                        <a:pt x="159" y="94"/>
                      </a:cubicBezTo>
                      <a:cubicBezTo>
                        <a:pt x="161" y="94"/>
                        <a:pt x="163" y="92"/>
                        <a:pt x="163" y="90"/>
                      </a:cubicBezTo>
                      <a:cubicBezTo>
                        <a:pt x="163" y="88"/>
                        <a:pt x="161" y="86"/>
                        <a:pt x="159" y="86"/>
                      </a:cubicBezTo>
                      <a:close/>
                      <a:moveTo>
                        <a:pt x="44" y="202"/>
                      </a:moveTo>
                      <a:cubicBezTo>
                        <a:pt x="20" y="202"/>
                        <a:pt x="0" y="222"/>
                        <a:pt x="0" y="246"/>
                      </a:cubicBezTo>
                      <a:cubicBezTo>
                        <a:pt x="0" y="270"/>
                        <a:pt x="20" y="290"/>
                        <a:pt x="44" y="290"/>
                      </a:cubicBezTo>
                      <a:cubicBezTo>
                        <a:pt x="68" y="290"/>
                        <a:pt x="88" y="270"/>
                        <a:pt x="88" y="246"/>
                      </a:cubicBezTo>
                      <a:cubicBezTo>
                        <a:pt x="88" y="222"/>
                        <a:pt x="68" y="202"/>
                        <a:pt x="44" y="202"/>
                      </a:cubicBezTo>
                      <a:close/>
                      <a:moveTo>
                        <a:pt x="44" y="282"/>
                      </a:moveTo>
                      <a:cubicBezTo>
                        <a:pt x="24" y="282"/>
                        <a:pt x="8" y="266"/>
                        <a:pt x="8" y="246"/>
                      </a:cubicBezTo>
                      <a:cubicBezTo>
                        <a:pt x="8" y="226"/>
                        <a:pt x="24" y="210"/>
                        <a:pt x="44" y="210"/>
                      </a:cubicBezTo>
                      <a:cubicBezTo>
                        <a:pt x="64" y="210"/>
                        <a:pt x="80" y="226"/>
                        <a:pt x="80" y="246"/>
                      </a:cubicBezTo>
                      <a:cubicBezTo>
                        <a:pt x="80" y="266"/>
                        <a:pt x="64" y="282"/>
                        <a:pt x="44" y="282"/>
                      </a:cubicBezTo>
                      <a:close/>
                      <a:moveTo>
                        <a:pt x="122" y="106"/>
                      </a:move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4" y="106"/>
                        <a:pt x="2" y="108"/>
                        <a:pt x="2" y="110"/>
                      </a:cubicBezTo>
                      <a:cubicBezTo>
                        <a:pt x="2" y="112"/>
                        <a:pt x="4" y="114"/>
                        <a:pt x="6" y="114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24" y="114"/>
                        <a:pt x="126" y="112"/>
                        <a:pt x="126" y="110"/>
                      </a:cubicBezTo>
                      <a:cubicBezTo>
                        <a:pt x="126" y="108"/>
                        <a:pt x="124" y="106"/>
                        <a:pt x="122" y="106"/>
                      </a:cubicBezTo>
                      <a:close/>
                      <a:moveTo>
                        <a:pt x="122" y="128"/>
                      </a:move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4" y="128"/>
                        <a:pt x="2" y="129"/>
                        <a:pt x="2" y="132"/>
                      </a:cubicBezTo>
                      <a:cubicBezTo>
                        <a:pt x="2" y="134"/>
                        <a:pt x="4" y="136"/>
                        <a:pt x="6" y="136"/>
                      </a:cubicBezTo>
                      <a:cubicBezTo>
                        <a:pt x="122" y="136"/>
                        <a:pt x="122" y="136"/>
                        <a:pt x="122" y="136"/>
                      </a:cubicBezTo>
                      <a:cubicBezTo>
                        <a:pt x="124" y="136"/>
                        <a:pt x="126" y="134"/>
                        <a:pt x="126" y="132"/>
                      </a:cubicBezTo>
                      <a:cubicBezTo>
                        <a:pt x="126" y="129"/>
                        <a:pt x="124" y="128"/>
                        <a:pt x="122" y="128"/>
                      </a:cubicBezTo>
                      <a:close/>
                      <a:moveTo>
                        <a:pt x="122" y="149"/>
                      </a:moveTo>
                      <a:cubicBezTo>
                        <a:pt x="6" y="149"/>
                        <a:pt x="6" y="149"/>
                        <a:pt x="6" y="149"/>
                      </a:cubicBezTo>
                      <a:cubicBezTo>
                        <a:pt x="4" y="149"/>
                        <a:pt x="2" y="151"/>
                        <a:pt x="2" y="153"/>
                      </a:cubicBezTo>
                      <a:cubicBezTo>
                        <a:pt x="2" y="155"/>
                        <a:pt x="4" y="157"/>
                        <a:pt x="6" y="157"/>
                      </a:cubicBezTo>
                      <a:cubicBezTo>
                        <a:pt x="122" y="157"/>
                        <a:pt x="122" y="157"/>
                        <a:pt x="122" y="157"/>
                      </a:cubicBezTo>
                      <a:cubicBezTo>
                        <a:pt x="124" y="157"/>
                        <a:pt x="126" y="155"/>
                        <a:pt x="126" y="153"/>
                      </a:cubicBezTo>
                      <a:cubicBezTo>
                        <a:pt x="126" y="151"/>
                        <a:pt x="124" y="149"/>
                        <a:pt x="122" y="149"/>
                      </a:cubicBezTo>
                      <a:close/>
                      <a:moveTo>
                        <a:pt x="104" y="171"/>
                      </a:moveTo>
                      <a:cubicBezTo>
                        <a:pt x="6" y="171"/>
                        <a:pt x="6" y="171"/>
                        <a:pt x="6" y="171"/>
                      </a:cubicBezTo>
                      <a:cubicBezTo>
                        <a:pt x="4" y="171"/>
                        <a:pt x="2" y="173"/>
                        <a:pt x="2" y="175"/>
                      </a:cubicBezTo>
                      <a:cubicBezTo>
                        <a:pt x="2" y="177"/>
                        <a:pt x="4" y="179"/>
                        <a:pt x="6" y="179"/>
                      </a:cubicBezTo>
                      <a:cubicBezTo>
                        <a:pt x="104" y="179"/>
                        <a:pt x="104" y="179"/>
                        <a:pt x="104" y="179"/>
                      </a:cubicBezTo>
                      <a:cubicBezTo>
                        <a:pt x="106" y="179"/>
                        <a:pt x="108" y="177"/>
                        <a:pt x="108" y="175"/>
                      </a:cubicBezTo>
                      <a:cubicBezTo>
                        <a:pt x="108" y="173"/>
                        <a:pt x="106" y="171"/>
                        <a:pt x="104" y="17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Freeform 175"/>
                <p:cNvSpPr>
                  <a:spLocks/>
                </p:cNvSpPr>
                <p:nvPr/>
              </p:nvSpPr>
              <p:spPr bwMode="auto">
                <a:xfrm>
                  <a:off x="3292484" y="2906714"/>
                  <a:ext cx="52388" cy="41275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15" y="27"/>
                    </a:cxn>
                    <a:cxn ang="0">
                      <a:pos x="7" y="20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12" y="36"/>
                    </a:cxn>
                    <a:cxn ang="0">
                      <a:pos x="18" y="36"/>
                    </a:cxn>
                    <a:cxn ang="0">
                      <a:pos x="46" y="7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47" h="37">
                      <a:moveTo>
                        <a:pt x="46" y="2"/>
                      </a:moveTo>
                      <a:cubicBezTo>
                        <a:pt x="44" y="0"/>
                        <a:pt x="42" y="0"/>
                        <a:pt x="40" y="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18"/>
                        <a:pt x="3" y="18"/>
                        <a:pt x="1" y="20"/>
                      </a:cubicBezTo>
                      <a:cubicBezTo>
                        <a:pt x="0" y="21"/>
                        <a:pt x="0" y="24"/>
                        <a:pt x="1" y="2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7"/>
                        <a:pt x="16" y="37"/>
                        <a:pt x="18" y="36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3"/>
                        <a:pt x="46" y="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96" name="TextBox 04"/>
            <p:cNvSpPr txBox="1"/>
            <p:nvPr/>
          </p:nvSpPr>
          <p:spPr>
            <a:xfrm>
              <a:off x="1187471" y="2924944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  <p:sp>
          <p:nvSpPr>
            <p:cNvPr id="97" name="TextBox 04"/>
            <p:cNvSpPr txBox="1"/>
            <p:nvPr/>
          </p:nvSpPr>
          <p:spPr>
            <a:xfrm>
              <a:off x="1187471" y="3880793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23528" y="4811414"/>
            <a:ext cx="2395717" cy="1785938"/>
            <a:chOff x="323528" y="4811414"/>
            <a:chExt cx="2395717" cy="178593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23528" y="4811414"/>
              <a:ext cx="2395717" cy="1785938"/>
              <a:chOff x="376083" y="1988840"/>
              <a:chExt cx="2395717" cy="1785938"/>
            </a:xfrm>
          </p:grpSpPr>
          <p:sp>
            <p:nvSpPr>
              <p:cNvPr id="53" name="Freeform 525"/>
              <p:cNvSpPr>
                <a:spLocks/>
              </p:cNvSpPr>
              <p:nvPr/>
            </p:nvSpPr>
            <p:spPr bwMode="auto">
              <a:xfrm>
                <a:off x="376263" y="1998132"/>
                <a:ext cx="2395358" cy="851133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25"/>
              <p:cNvSpPr>
                <a:spLocks/>
              </p:cNvSpPr>
              <p:nvPr/>
            </p:nvSpPr>
            <p:spPr bwMode="auto">
              <a:xfrm>
                <a:off x="376083" y="2912468"/>
                <a:ext cx="2395538" cy="860425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376262" y="1988840"/>
                <a:ext cx="2395538" cy="1785938"/>
                <a:chOff x="251520" y="2060848"/>
                <a:chExt cx="2395538" cy="1785938"/>
              </a:xfrm>
            </p:grpSpPr>
            <p:sp>
              <p:nvSpPr>
                <p:cNvPr id="60" name="Circle B"/>
                <p:cNvSpPr>
                  <a:spLocks noChangeArrowheads="1"/>
                </p:cNvSpPr>
                <p:nvPr/>
              </p:nvSpPr>
              <p:spPr bwMode="auto">
                <a:xfrm>
                  <a:off x="388045" y="3121298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Circle A"/>
                <p:cNvSpPr>
                  <a:spLocks noChangeArrowheads="1"/>
                </p:cNvSpPr>
                <p:nvPr/>
              </p:nvSpPr>
              <p:spPr bwMode="auto">
                <a:xfrm>
                  <a:off x="388045" y="2198960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2" name="Secondary lines A"/>
                <p:cNvGrpSpPr/>
                <p:nvPr/>
              </p:nvGrpSpPr>
              <p:grpSpPr>
                <a:xfrm>
                  <a:off x="251520" y="2060848"/>
                  <a:ext cx="2395538" cy="862013"/>
                  <a:chOff x="4337050" y="301626"/>
                  <a:chExt cx="2395538" cy="862013"/>
                </a:xfrm>
              </p:grpSpPr>
              <p:sp>
                <p:nvSpPr>
                  <p:cNvPr id="87" name="Freeform 537"/>
                  <p:cNvSpPr>
                    <a:spLocks/>
                  </p:cNvSpPr>
                  <p:nvPr/>
                </p:nvSpPr>
                <p:spPr bwMode="auto">
                  <a:xfrm>
                    <a:off x="4549775" y="301626"/>
                    <a:ext cx="215900" cy="571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538"/>
                  <p:cNvSpPr>
                    <a:spLocks/>
                  </p:cNvSpPr>
                  <p:nvPr/>
                </p:nvSpPr>
                <p:spPr bwMode="auto">
                  <a:xfrm>
                    <a:off x="4465638" y="407988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3" y="7"/>
                          <a:pt x="7" y="3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539"/>
                  <p:cNvSpPr>
                    <a:spLocks/>
                  </p:cNvSpPr>
                  <p:nvPr/>
                </p:nvSpPr>
                <p:spPr bwMode="auto">
                  <a:xfrm>
                    <a:off x="4337050" y="476251"/>
                    <a:ext cx="80963" cy="203200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8"/>
                          <a:pt x="29" y="45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30162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1" name="Freeform 541"/>
                  <p:cNvSpPr>
                    <a:spLocks/>
                  </p:cNvSpPr>
                  <p:nvPr/>
                </p:nvSpPr>
                <p:spPr bwMode="auto">
                  <a:xfrm>
                    <a:off x="6303963" y="1104901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" name="Freeform 542"/>
                  <p:cNvSpPr>
                    <a:spLocks/>
                  </p:cNvSpPr>
                  <p:nvPr/>
                </p:nvSpPr>
                <p:spPr bwMode="auto">
                  <a:xfrm>
                    <a:off x="6588125" y="1041401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2" h="10">
                        <a:moveTo>
                          <a:pt x="12" y="0"/>
                        </a:moveTo>
                        <a:cubicBezTo>
                          <a:pt x="8" y="3"/>
                          <a:pt x="4" y="7"/>
                          <a:pt x="0" y="1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3" name="Freeform 543"/>
                  <p:cNvSpPr>
                    <a:spLocks/>
                  </p:cNvSpPr>
                  <p:nvPr/>
                </p:nvSpPr>
                <p:spPr bwMode="auto">
                  <a:xfrm>
                    <a:off x="6650038" y="784226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7"/>
                          <a:pt x="33" y="110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4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1162051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Secondary lines B"/>
                <p:cNvGrpSpPr/>
                <p:nvPr/>
              </p:nvGrpSpPr>
              <p:grpSpPr>
                <a:xfrm>
                  <a:off x="251520" y="2981598"/>
                  <a:ext cx="2395538" cy="865188"/>
                  <a:chOff x="4337050" y="1222376"/>
                  <a:chExt cx="2395538" cy="865188"/>
                </a:xfrm>
              </p:grpSpPr>
              <p:sp>
                <p:nvSpPr>
                  <p:cNvPr id="79" name="Freeform 545"/>
                  <p:cNvSpPr>
                    <a:spLocks/>
                  </p:cNvSpPr>
                  <p:nvPr/>
                </p:nvSpPr>
                <p:spPr bwMode="auto">
                  <a:xfrm>
                    <a:off x="4549775" y="1222376"/>
                    <a:ext cx="215900" cy="58738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Freeform 546"/>
                  <p:cNvSpPr>
                    <a:spLocks/>
                  </p:cNvSpPr>
                  <p:nvPr/>
                </p:nvSpPr>
                <p:spPr bwMode="auto">
                  <a:xfrm>
                    <a:off x="4465638" y="1330326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cubicBezTo>
                          <a:pt x="3" y="7"/>
                          <a:pt x="7" y="4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Freeform 547"/>
                  <p:cNvSpPr>
                    <a:spLocks/>
                  </p:cNvSpPr>
                  <p:nvPr/>
                </p:nvSpPr>
                <p:spPr bwMode="auto">
                  <a:xfrm>
                    <a:off x="4337050" y="1398588"/>
                    <a:ext cx="80963" cy="204788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7"/>
                          <a:pt x="29" y="44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12223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549"/>
                  <p:cNvSpPr>
                    <a:spLocks/>
                  </p:cNvSpPr>
                  <p:nvPr/>
                </p:nvSpPr>
                <p:spPr bwMode="auto">
                  <a:xfrm>
                    <a:off x="6303963" y="2028826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Freeform 550"/>
                  <p:cNvSpPr>
                    <a:spLocks/>
                  </p:cNvSpPr>
                  <p:nvPr/>
                </p:nvSpPr>
                <p:spPr bwMode="auto">
                  <a:xfrm>
                    <a:off x="6588125" y="1963738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2" h="11">
                        <a:moveTo>
                          <a:pt x="12" y="0"/>
                        </a:moveTo>
                        <a:cubicBezTo>
                          <a:pt x="8" y="4"/>
                          <a:pt x="4" y="7"/>
                          <a:pt x="0" y="11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5" name="Freeform 551"/>
                  <p:cNvSpPr>
                    <a:spLocks/>
                  </p:cNvSpPr>
                  <p:nvPr/>
                </p:nvSpPr>
                <p:spPr bwMode="auto">
                  <a:xfrm>
                    <a:off x="6650038" y="1706563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8"/>
                          <a:pt x="33" y="111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20859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" name="Text inside A"/>
                <p:cNvGrpSpPr/>
                <p:nvPr/>
              </p:nvGrpSpPr>
              <p:grpSpPr>
                <a:xfrm>
                  <a:off x="1062729" y="2162448"/>
                  <a:ext cx="1455741" cy="541079"/>
                  <a:chOff x="5148259" y="403226"/>
                  <a:chExt cx="1455741" cy="541079"/>
                </a:xfrm>
              </p:grpSpPr>
              <p:sp>
                <p:nvSpPr>
                  <p:cNvPr id="76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403226"/>
                    <a:ext cx="351058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ПЛАН</a:t>
                    </a:r>
                    <a:endParaRPr kumimoji="0" lang="ru-RU" sz="18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77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449263"/>
                    <a:ext cx="52388" cy="52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TextBox 04"/>
                  <p:cNvSpPr txBox="1"/>
                  <p:nvPr/>
                </p:nvSpPr>
                <p:spPr>
                  <a:xfrm>
                    <a:off x="5148259" y="574973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569,99</a:t>
                    </a:r>
                    <a:endParaRPr lang="ru-RU" b="1" dirty="0"/>
                  </a:p>
                </p:txBody>
              </p:sp>
            </p:grpSp>
            <p:grpSp>
              <p:nvGrpSpPr>
                <p:cNvPr id="65" name="Text inside B"/>
                <p:cNvGrpSpPr/>
                <p:nvPr/>
              </p:nvGrpSpPr>
              <p:grpSpPr>
                <a:xfrm>
                  <a:off x="1062729" y="3087960"/>
                  <a:ext cx="1455741" cy="562491"/>
                  <a:chOff x="5148259" y="1328738"/>
                  <a:chExt cx="1455741" cy="562491"/>
                </a:xfrm>
              </p:grpSpPr>
              <p:sp>
                <p:nvSpPr>
                  <p:cNvPr id="73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1328738"/>
                    <a:ext cx="783869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ИСПОЛНЕНО</a:t>
                    </a:r>
                    <a:endParaRPr kumimoji="0" lang="ru-RU" sz="24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74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1371601"/>
                    <a:ext cx="52388" cy="539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TextBox 04"/>
                  <p:cNvSpPr txBox="1"/>
                  <p:nvPr/>
                </p:nvSpPr>
                <p:spPr>
                  <a:xfrm>
                    <a:off x="5148259" y="1521897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/>
                      <a:t>569,99</a:t>
                    </a:r>
                  </a:p>
                </p:txBody>
              </p:sp>
            </p:grpSp>
            <p:grpSp>
              <p:nvGrpSpPr>
                <p:cNvPr id="66" name="File transfer"/>
                <p:cNvGrpSpPr/>
                <p:nvPr/>
              </p:nvGrpSpPr>
              <p:grpSpPr>
                <a:xfrm>
                  <a:off x="538249" y="2322506"/>
                  <a:ext cx="309191" cy="321613"/>
                  <a:chOff x="5648326" y="1141413"/>
                  <a:chExt cx="354012" cy="352425"/>
                </a:xfrm>
              </p:grpSpPr>
              <p:sp>
                <p:nvSpPr>
                  <p:cNvPr id="67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76938" y="1323975"/>
                    <a:ext cx="20638" cy="16510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5875338" y="1319213"/>
                    <a:ext cx="127000" cy="174625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47" y="0"/>
                      </a:cxn>
                      <a:cxn ang="0">
                        <a:pos x="46" y="0"/>
                      </a:cxn>
                      <a:cxn ang="0">
                        <a:pos x="45" y="0"/>
                      </a:cxn>
                      <a:cxn ang="0">
                        <a:pos x="45" y="0"/>
                      </a:cxn>
                      <a:cxn ang="0">
                        <a:pos x="44" y="1"/>
                      </a:cxn>
                      <a:cxn ang="0">
                        <a:pos x="44" y="1"/>
                      </a:cxn>
                      <a:cxn ang="0">
                        <a:pos x="1" y="43"/>
                      </a:cxn>
                      <a:cxn ang="0">
                        <a:pos x="1" y="43"/>
                      </a:cxn>
                      <a:cxn ang="0">
                        <a:pos x="1" y="44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151"/>
                      </a:cxn>
                      <a:cxn ang="0">
                        <a:pos x="4" y="155"/>
                      </a:cxn>
                      <a:cxn ang="0">
                        <a:pos x="109" y="155"/>
                      </a:cxn>
                      <a:cxn ang="0">
                        <a:pos x="113" y="151"/>
                      </a:cxn>
                      <a:cxn ang="0">
                        <a:pos x="113" y="4"/>
                      </a:cxn>
                      <a:cxn ang="0">
                        <a:pos x="109" y="0"/>
                      </a:cxn>
                      <a:cxn ang="0">
                        <a:pos x="43" y="13"/>
                      </a:cxn>
                      <a:cxn ang="0">
                        <a:pos x="43" y="42"/>
                      </a:cxn>
                      <a:cxn ang="0">
                        <a:pos x="14" y="42"/>
                      </a:cxn>
                      <a:cxn ang="0">
                        <a:pos x="43" y="13"/>
                      </a:cxn>
                      <a:cxn ang="0">
                        <a:pos x="105" y="147"/>
                      </a:cxn>
                      <a:cxn ang="0">
                        <a:pos x="8" y="147"/>
                      </a:cxn>
                      <a:cxn ang="0">
                        <a:pos x="8" y="50"/>
                      </a:cxn>
                      <a:cxn ang="0">
                        <a:pos x="47" y="50"/>
                      </a:cxn>
                      <a:cxn ang="0">
                        <a:pos x="51" y="46"/>
                      </a:cxn>
                      <a:cxn ang="0">
                        <a:pos x="51" y="8"/>
                      </a:cxn>
                      <a:cxn ang="0">
                        <a:pos x="105" y="8"/>
                      </a:cxn>
                      <a:cxn ang="0">
                        <a:pos x="105" y="147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86" y="85"/>
                      </a:cxn>
                      <a:cxn ang="0">
                        <a:pos x="90" y="81"/>
                      </a:cxn>
                      <a:cxn ang="0">
                        <a:pos x="86" y="77"/>
                      </a:cxn>
                      <a:cxn ang="0">
                        <a:pos x="27" y="77"/>
                      </a:cxn>
                      <a:cxn ang="0">
                        <a:pos x="23" y="81"/>
                      </a:cxn>
                      <a:cxn ang="0">
                        <a:pos x="70" y="99"/>
                      </a:cxn>
                      <a:cxn ang="0">
                        <a:pos x="27" y="99"/>
                      </a:cxn>
                      <a:cxn ang="0">
                        <a:pos x="23" y="103"/>
                      </a:cxn>
                      <a:cxn ang="0">
                        <a:pos x="27" y="107"/>
                      </a:cxn>
                      <a:cxn ang="0">
                        <a:pos x="70" y="107"/>
                      </a:cxn>
                      <a:cxn ang="0">
                        <a:pos x="74" y="103"/>
                      </a:cxn>
                      <a:cxn ang="0">
                        <a:pos x="70" y="99"/>
                      </a:cxn>
                    </a:cxnLst>
                    <a:rect l="0" t="0" r="r" b="b"/>
                    <a:pathLst>
                      <a:path w="113" h="155">
                        <a:moveTo>
                          <a:pt x="109" y="0"/>
                        </a:move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46" y="0"/>
                          <a:pt x="45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0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1" y="45"/>
                          <a:pt x="0" y="45"/>
                        </a:cubicBezTo>
                        <a:cubicBezTo>
                          <a:pt x="0" y="45"/>
                          <a:pt x="0" y="45"/>
                          <a:pt x="0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4"/>
                          <a:pt x="2" y="155"/>
                          <a:pt x="4" y="155"/>
                        </a:cubicBezTo>
                        <a:cubicBezTo>
                          <a:pt x="109" y="155"/>
                          <a:pt x="109" y="155"/>
                          <a:pt x="109" y="155"/>
                        </a:cubicBezTo>
                        <a:cubicBezTo>
                          <a:pt x="111" y="155"/>
                          <a:pt x="113" y="154"/>
                          <a:pt x="113" y="151"/>
                        </a:cubicBezTo>
                        <a:cubicBezTo>
                          <a:pt x="113" y="4"/>
                          <a:pt x="113" y="4"/>
                          <a:pt x="113" y="4"/>
                        </a:cubicBezTo>
                        <a:cubicBezTo>
                          <a:pt x="113" y="2"/>
                          <a:pt x="111" y="0"/>
                          <a:pt x="109" y="0"/>
                        </a:cubicBezTo>
                        <a:close/>
                        <a:moveTo>
                          <a:pt x="43" y="13"/>
                        </a:moveTo>
                        <a:cubicBezTo>
                          <a:pt x="43" y="42"/>
                          <a:pt x="43" y="42"/>
                          <a:pt x="43" y="42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lnTo>
                          <a:pt x="43" y="13"/>
                        </a:lnTo>
                        <a:close/>
                        <a:moveTo>
                          <a:pt x="105" y="147"/>
                        </a:moveTo>
                        <a:cubicBezTo>
                          <a:pt x="8" y="147"/>
                          <a:pt x="8" y="147"/>
                          <a:pt x="8" y="147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9" y="50"/>
                          <a:pt x="51" y="48"/>
                          <a:pt x="51" y="46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105" y="8"/>
                          <a:pt x="105" y="8"/>
                          <a:pt x="105" y="8"/>
                        </a:cubicBezTo>
                        <a:lnTo>
                          <a:pt x="105" y="147"/>
                        </a:lnTo>
                        <a:close/>
                        <a:moveTo>
                          <a:pt x="23" y="81"/>
                        </a:moveTo>
                        <a:cubicBezTo>
                          <a:pt x="23" y="83"/>
                          <a:pt x="25" y="85"/>
                          <a:pt x="27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8" y="85"/>
                          <a:pt x="90" y="83"/>
                          <a:pt x="90" y="81"/>
                        </a:cubicBezTo>
                        <a:cubicBezTo>
                          <a:pt x="90" y="79"/>
                          <a:pt x="88" y="77"/>
                          <a:pt x="86" y="77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5" y="77"/>
                          <a:pt x="23" y="79"/>
                          <a:pt x="23" y="81"/>
                        </a:cubicBezTo>
                        <a:close/>
                        <a:moveTo>
                          <a:pt x="70" y="99"/>
                        </a:moveTo>
                        <a:cubicBezTo>
                          <a:pt x="27" y="99"/>
                          <a:pt x="27" y="99"/>
                          <a:pt x="27" y="99"/>
                        </a:cubicBezTo>
                        <a:cubicBezTo>
                          <a:pt x="25" y="99"/>
                          <a:pt x="23" y="100"/>
                          <a:pt x="23" y="103"/>
                        </a:cubicBezTo>
                        <a:cubicBezTo>
                          <a:pt x="23" y="105"/>
                          <a:pt x="25" y="107"/>
                          <a:pt x="27" y="107"/>
                        </a:cubicBezTo>
                        <a:cubicBezTo>
                          <a:pt x="70" y="107"/>
                          <a:pt x="70" y="107"/>
                          <a:pt x="70" y="107"/>
                        </a:cubicBezTo>
                        <a:cubicBezTo>
                          <a:pt x="72" y="107"/>
                          <a:pt x="74" y="105"/>
                          <a:pt x="74" y="103"/>
                        </a:cubicBezTo>
                        <a:cubicBezTo>
                          <a:pt x="74" y="100"/>
                          <a:pt x="72" y="99"/>
                          <a:pt x="70" y="9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Freeform 279"/>
                  <p:cNvSpPr>
                    <a:spLocks/>
                  </p:cNvSpPr>
                  <p:nvPr/>
                </p:nvSpPr>
                <p:spPr bwMode="auto">
                  <a:xfrm>
                    <a:off x="5653088" y="1146175"/>
                    <a:ext cx="171450" cy="117475"/>
                  </a:xfrm>
                  <a:custGeom>
                    <a:avLst/>
                    <a:gdLst/>
                    <a:ahLst/>
                    <a:cxnLst>
                      <a:cxn ang="0">
                        <a:pos x="146" y="14"/>
                      </a:cxn>
                      <a:cxn ang="0">
                        <a:pos x="63" y="14"/>
                      </a:cxn>
                      <a:cxn ang="0">
                        <a:pos x="55" y="5"/>
                      </a:cxn>
                      <a:cxn ang="0">
                        <a:pos x="46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0" y="99"/>
                      </a:cxn>
                      <a:cxn ang="0">
                        <a:pos x="5" y="104"/>
                      </a:cxn>
                      <a:cxn ang="0">
                        <a:pos x="146" y="104"/>
                      </a:cxn>
                      <a:cxn ang="0">
                        <a:pos x="152" y="99"/>
                      </a:cxn>
                      <a:cxn ang="0">
                        <a:pos x="152" y="19"/>
                      </a:cxn>
                      <a:cxn ang="0">
                        <a:pos x="146" y="14"/>
                      </a:cxn>
                    </a:cxnLst>
                    <a:rect l="0" t="0" r="r" b="b"/>
                    <a:pathLst>
                      <a:path w="152" h="104">
                        <a:moveTo>
                          <a:pt x="146" y="14"/>
                        </a:moveTo>
                        <a:cubicBezTo>
                          <a:pt x="63" y="14"/>
                          <a:pt x="63" y="14"/>
                          <a:pt x="63" y="1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2"/>
                          <a:pt x="49" y="0"/>
                          <a:pt x="4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0" y="102"/>
                          <a:pt x="2" y="104"/>
                          <a:pt x="5" y="104"/>
                        </a:cubicBezTo>
                        <a:cubicBezTo>
                          <a:pt x="146" y="104"/>
                          <a:pt x="146" y="104"/>
                          <a:pt x="146" y="104"/>
                        </a:cubicBezTo>
                        <a:cubicBezTo>
                          <a:pt x="149" y="104"/>
                          <a:pt x="152" y="102"/>
                          <a:pt x="152" y="9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6"/>
                          <a:pt x="149" y="14"/>
                          <a:pt x="146" y="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5648326" y="1141413"/>
                    <a:ext cx="180975" cy="127000"/>
                  </a:xfrm>
                  <a:custGeom>
                    <a:avLst/>
                    <a:gdLst/>
                    <a:ahLst/>
                    <a:cxnLst>
                      <a:cxn ang="0">
                        <a:pos x="150" y="14"/>
                      </a:cxn>
                      <a:cxn ang="0">
                        <a:pos x="67" y="14"/>
                      </a:cxn>
                      <a:cxn ang="0">
                        <a:pos x="70" y="15"/>
                      </a:cxn>
                      <a:cxn ang="0">
                        <a:pos x="62" y="6"/>
                      </a:cxn>
                      <a:cxn ang="0">
                        <a:pos x="50" y="0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0" y="103"/>
                      </a:cxn>
                      <a:cxn ang="0">
                        <a:pos x="9" y="112"/>
                      </a:cxn>
                      <a:cxn ang="0">
                        <a:pos x="150" y="112"/>
                      </a:cxn>
                      <a:cxn ang="0">
                        <a:pos x="160" y="103"/>
                      </a:cxn>
                      <a:cxn ang="0">
                        <a:pos x="160" y="23"/>
                      </a:cxn>
                      <a:cxn ang="0">
                        <a:pos x="150" y="14"/>
                      </a:cxn>
                      <a:cxn ang="0">
                        <a:pos x="152" y="23"/>
                      </a:cxn>
                      <a:cxn ang="0">
                        <a:pos x="152" y="103"/>
                      </a:cxn>
                      <a:cxn ang="0">
                        <a:pos x="150" y="104"/>
                      </a:cxn>
                      <a:cxn ang="0">
                        <a:pos x="9" y="104"/>
                      </a:cxn>
                      <a:cxn ang="0">
                        <a:pos x="8" y="103"/>
                      </a:cxn>
                      <a:cxn ang="0">
                        <a:pos x="8" y="10"/>
                      </a:cxn>
                      <a:cxn ang="0">
                        <a:pos x="9" y="8"/>
                      </a:cxn>
                      <a:cxn ang="0">
                        <a:pos x="50" y="8"/>
                      </a:cxn>
                      <a:cxn ang="0">
                        <a:pos x="56" y="11"/>
                      </a:cxn>
                      <a:cxn ang="0">
                        <a:pos x="64" y="21"/>
                      </a:cxn>
                      <a:cxn ang="0">
                        <a:pos x="67" y="22"/>
                      </a:cxn>
                      <a:cxn ang="0">
                        <a:pos x="150" y="22"/>
                      </a:cxn>
                      <a:cxn ang="0">
                        <a:pos x="152" y="23"/>
                      </a:cxn>
                    </a:cxnLst>
                    <a:rect l="0" t="0" r="r" b="b"/>
                    <a:pathLst>
                      <a:path w="160" h="112">
                        <a:moveTo>
                          <a:pt x="150" y="14"/>
                        </a:move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68" y="14"/>
                          <a:pt x="69" y="15"/>
                          <a:pt x="70" y="15"/>
                        </a:cubicBezTo>
                        <a:cubicBezTo>
                          <a:pt x="62" y="6"/>
                          <a:pt x="62" y="6"/>
                          <a:pt x="62" y="6"/>
                        </a:cubicBezTo>
                        <a:cubicBezTo>
                          <a:pt x="60" y="3"/>
                          <a:pt x="54" y="0"/>
                          <a:pt x="5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8"/>
                          <a:pt x="4" y="112"/>
                          <a:pt x="9" y="112"/>
                        </a:cubicBezTo>
                        <a:cubicBezTo>
                          <a:pt x="150" y="112"/>
                          <a:pt x="150" y="112"/>
                          <a:pt x="150" y="112"/>
                        </a:cubicBezTo>
                        <a:cubicBezTo>
                          <a:pt x="155" y="112"/>
                          <a:pt x="160" y="108"/>
                          <a:pt x="160" y="103"/>
                        </a:cubicBezTo>
                        <a:cubicBezTo>
                          <a:pt x="160" y="23"/>
                          <a:pt x="160" y="23"/>
                          <a:pt x="160" y="23"/>
                        </a:cubicBezTo>
                        <a:cubicBezTo>
                          <a:pt x="160" y="18"/>
                          <a:pt x="155" y="14"/>
                          <a:pt x="150" y="14"/>
                        </a:cubicBezTo>
                        <a:close/>
                        <a:moveTo>
                          <a:pt x="152" y="23"/>
                        </a:move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4"/>
                          <a:pt x="151" y="104"/>
                          <a:pt x="150" y="104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9" y="104"/>
                          <a:pt x="8" y="104"/>
                          <a:pt x="8" y="10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9" y="8"/>
                          <a:pt x="9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2" y="8"/>
                          <a:pt x="55" y="10"/>
                          <a:pt x="56" y="11"/>
                        </a:cubicBezTo>
                        <a:cubicBezTo>
                          <a:pt x="64" y="21"/>
                          <a:pt x="64" y="21"/>
                          <a:pt x="64" y="21"/>
                        </a:cubicBezTo>
                        <a:cubicBezTo>
                          <a:pt x="65" y="22"/>
                          <a:pt x="66" y="22"/>
                          <a:pt x="67" y="22"/>
                        </a:cubicBezTo>
                        <a:cubicBezTo>
                          <a:pt x="150" y="22"/>
                          <a:pt x="150" y="22"/>
                          <a:pt x="150" y="22"/>
                        </a:cubicBezTo>
                        <a:cubicBezTo>
                          <a:pt x="151" y="22"/>
                          <a:pt x="152" y="23"/>
                          <a:pt x="152" y="2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281"/>
                  <p:cNvSpPr>
                    <a:spLocks/>
                  </p:cNvSpPr>
                  <p:nvPr/>
                </p:nvSpPr>
                <p:spPr bwMode="auto">
                  <a:xfrm>
                    <a:off x="5865813" y="1203325"/>
                    <a:ext cx="96838" cy="84138"/>
                  </a:xfrm>
                  <a:custGeom>
                    <a:avLst/>
                    <a:gdLst/>
                    <a:ahLst/>
                    <a:cxnLst>
                      <a:cxn ang="0">
                        <a:pos x="84" y="52"/>
                      </a:cxn>
                      <a:cxn ang="0">
                        <a:pos x="78" y="52"/>
                      </a:cxn>
                      <a:cxn ang="0">
                        <a:pos x="70" y="60"/>
                      </a:cxn>
                      <a:cxn ang="0">
                        <a:pos x="70" y="4"/>
                      </a:cxn>
                      <a:cxn ang="0">
                        <a:pos x="66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62" y="8"/>
                      </a:cxn>
                      <a:cxn ang="0">
                        <a:pos x="62" y="60"/>
                      </a:cxn>
                      <a:cxn ang="0">
                        <a:pos x="54" y="52"/>
                      </a:cxn>
                      <a:cxn ang="0">
                        <a:pos x="49" y="52"/>
                      </a:cxn>
                      <a:cxn ang="0">
                        <a:pos x="49" y="58"/>
                      </a:cxn>
                      <a:cxn ang="0">
                        <a:pos x="64" y="73"/>
                      </a:cxn>
                      <a:cxn ang="0">
                        <a:pos x="65" y="73"/>
                      </a:cxn>
                      <a:cxn ang="0">
                        <a:pos x="68" y="73"/>
                      </a:cxn>
                      <a:cxn ang="0">
                        <a:pos x="69" y="73"/>
                      </a:cxn>
                      <a:cxn ang="0">
                        <a:pos x="84" y="58"/>
                      </a:cxn>
                      <a:cxn ang="0">
                        <a:pos x="84" y="52"/>
                      </a:cxn>
                    </a:cxnLst>
                    <a:rect l="0" t="0" r="r" b="b"/>
                    <a:pathLst>
                      <a:path w="85" h="74">
                        <a:moveTo>
                          <a:pt x="84" y="52"/>
                        </a:moveTo>
                        <a:cubicBezTo>
                          <a:pt x="82" y="51"/>
                          <a:pt x="80" y="51"/>
                          <a:pt x="78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cubicBezTo>
                          <a:pt x="70" y="2"/>
                          <a:pt x="69" y="0"/>
                          <a:pt x="6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2" y="8"/>
                          <a:pt x="62" y="8"/>
                          <a:pt x="62" y="8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53" y="51"/>
                          <a:pt x="50" y="51"/>
                          <a:pt x="49" y="52"/>
                        </a:cubicBezTo>
                        <a:cubicBezTo>
                          <a:pt x="47" y="54"/>
                          <a:pt x="47" y="56"/>
                          <a:pt x="49" y="58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5" y="73"/>
                        </a:cubicBezTo>
                        <a:cubicBezTo>
                          <a:pt x="66" y="74"/>
                          <a:pt x="67" y="74"/>
                          <a:pt x="68" y="73"/>
                        </a:cubicBezTo>
                        <a:cubicBezTo>
                          <a:pt x="68" y="73"/>
                          <a:pt x="69" y="73"/>
                          <a:pt x="69" y="73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5" y="56"/>
                          <a:pt x="85" y="54"/>
                          <a:pt x="84" y="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282"/>
                  <p:cNvSpPr>
                    <a:spLocks/>
                  </p:cNvSpPr>
                  <p:nvPr/>
                </p:nvSpPr>
                <p:spPr bwMode="auto">
                  <a:xfrm>
                    <a:off x="5689601" y="1303338"/>
                    <a:ext cx="149225" cy="128588"/>
                  </a:xfrm>
                  <a:custGeom>
                    <a:avLst/>
                    <a:gdLst/>
                    <a:ahLst/>
                    <a:cxnLst>
                      <a:cxn ang="0">
                        <a:pos x="128" y="107"/>
                      </a:cxn>
                      <a:cxn ang="0">
                        <a:pos x="23" y="107"/>
                      </a:cxn>
                      <a:cxn ang="0">
                        <a:pos x="23" y="14"/>
                      </a:cxn>
                      <a:cxn ang="0">
                        <a:pos x="31" y="22"/>
                      </a:cxn>
                      <a:cxn ang="0">
                        <a:pos x="36" y="22"/>
                      </a:cxn>
                      <a:cxn ang="0">
                        <a:pos x="36" y="16"/>
                      </a:cxn>
                      <a:cxn ang="0">
                        <a:pos x="22" y="2"/>
                      </a:cxn>
                      <a:cxn ang="0">
                        <a:pos x="20" y="1"/>
                      </a:cxn>
                      <a:cxn ang="0">
                        <a:pos x="17" y="1"/>
                      </a:cxn>
                      <a:cxn ang="0">
                        <a:pos x="16" y="2"/>
                      </a:cxn>
                      <a:cxn ang="0">
                        <a:pos x="1" y="16"/>
                      </a:cxn>
                      <a:cxn ang="0">
                        <a:pos x="1" y="22"/>
                      </a:cxn>
                      <a:cxn ang="0">
                        <a:pos x="7" y="22"/>
                      </a:cxn>
                      <a:cxn ang="0">
                        <a:pos x="15" y="14"/>
                      </a:cxn>
                      <a:cxn ang="0">
                        <a:pos x="15" y="111"/>
                      </a:cxn>
                      <a:cxn ang="0">
                        <a:pos x="19" y="115"/>
                      </a:cxn>
                      <a:cxn ang="0">
                        <a:pos x="128" y="115"/>
                      </a:cxn>
                      <a:cxn ang="0">
                        <a:pos x="132" y="111"/>
                      </a:cxn>
                      <a:cxn ang="0">
                        <a:pos x="128" y="107"/>
                      </a:cxn>
                    </a:cxnLst>
                    <a:rect l="0" t="0" r="r" b="b"/>
                    <a:pathLst>
                      <a:path w="132" h="115">
                        <a:moveTo>
                          <a:pt x="128" y="107"/>
                        </a:moveTo>
                        <a:cubicBezTo>
                          <a:pt x="23" y="107"/>
                          <a:pt x="23" y="107"/>
                          <a:pt x="23" y="107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23"/>
                          <a:pt x="35" y="23"/>
                          <a:pt x="36" y="22"/>
                        </a:cubicBezTo>
                        <a:cubicBezTo>
                          <a:pt x="38" y="20"/>
                          <a:pt x="38" y="18"/>
                          <a:pt x="36" y="16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1"/>
                          <a:pt x="21" y="1"/>
                          <a:pt x="20" y="1"/>
                        </a:cubicBezTo>
                        <a:cubicBezTo>
                          <a:pt x="19" y="0"/>
                          <a:pt x="18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18"/>
                          <a:pt x="0" y="20"/>
                          <a:pt x="1" y="22"/>
                        </a:cubicBezTo>
                        <a:cubicBezTo>
                          <a:pt x="3" y="23"/>
                          <a:pt x="5" y="23"/>
                          <a:pt x="7" y="22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11"/>
                          <a:pt x="15" y="111"/>
                          <a:pt x="15" y="111"/>
                        </a:cubicBezTo>
                        <a:cubicBezTo>
                          <a:pt x="15" y="114"/>
                          <a:pt x="17" y="115"/>
                          <a:pt x="19" y="115"/>
                        </a:cubicBezTo>
                        <a:cubicBezTo>
                          <a:pt x="128" y="115"/>
                          <a:pt x="128" y="115"/>
                          <a:pt x="128" y="115"/>
                        </a:cubicBezTo>
                        <a:cubicBezTo>
                          <a:pt x="130" y="115"/>
                          <a:pt x="132" y="114"/>
                          <a:pt x="132" y="111"/>
                        </a:cubicBezTo>
                        <a:cubicBezTo>
                          <a:pt x="132" y="109"/>
                          <a:pt x="130" y="107"/>
                          <a:pt x="128" y="107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" name="Paper sheet"/>
              <p:cNvGrpSpPr/>
              <p:nvPr/>
            </p:nvGrpSpPr>
            <p:grpSpPr>
              <a:xfrm>
                <a:off x="698599" y="3193752"/>
                <a:ext cx="238920" cy="301625"/>
                <a:chOff x="3189296" y="2646364"/>
                <a:chExt cx="263526" cy="347663"/>
              </a:xfrm>
            </p:grpSpPr>
            <p:sp>
              <p:nvSpPr>
                <p:cNvPr id="57" name="Freeform 173"/>
                <p:cNvSpPr>
                  <a:spLocks noEditPoints="1"/>
                </p:cNvSpPr>
                <p:nvPr/>
              </p:nvSpPr>
              <p:spPr bwMode="auto">
                <a:xfrm>
                  <a:off x="3189296" y="2651127"/>
                  <a:ext cx="260351" cy="3429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0"/>
                    </a:cxn>
                    <a:cxn ang="0">
                      <a:pos x="0" y="305"/>
                    </a:cxn>
                    <a:cxn ang="0">
                      <a:pos x="230" y="305"/>
                    </a:cxn>
                    <a:cxn ang="0">
                      <a:pos x="230" y="86"/>
                    </a:cxn>
                    <a:cxn ang="0">
                      <a:pos x="143" y="0"/>
                    </a:cxn>
                    <a:cxn ang="0">
                      <a:pos x="115" y="282"/>
                    </a:cxn>
                    <a:cxn ang="0">
                      <a:pos x="75" y="242"/>
                    </a:cxn>
                    <a:cxn ang="0">
                      <a:pos x="115" y="202"/>
                    </a:cxn>
                    <a:cxn ang="0">
                      <a:pos x="155" y="242"/>
                    </a:cxn>
                    <a:cxn ang="0">
                      <a:pos x="115" y="282"/>
                    </a:cxn>
                  </a:cxnLst>
                  <a:rect l="0" t="0" r="r" b="b"/>
                  <a:pathLst>
                    <a:path w="230" h="305">
                      <a:moveTo>
                        <a:pt x="14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230" y="305"/>
                        <a:pt x="230" y="305"/>
                        <a:pt x="230" y="305"/>
                      </a:cubicBezTo>
                      <a:cubicBezTo>
                        <a:pt x="230" y="86"/>
                        <a:pt x="230" y="86"/>
                        <a:pt x="230" y="86"/>
                      </a:cubicBezTo>
                      <a:lnTo>
                        <a:pt x="143" y="0"/>
                      </a:lnTo>
                      <a:close/>
                      <a:moveTo>
                        <a:pt x="115" y="282"/>
                      </a:moveTo>
                      <a:cubicBezTo>
                        <a:pt x="93" y="282"/>
                        <a:pt x="75" y="264"/>
                        <a:pt x="75" y="242"/>
                      </a:cubicBezTo>
                      <a:cubicBezTo>
                        <a:pt x="75" y="220"/>
                        <a:pt x="93" y="202"/>
                        <a:pt x="115" y="202"/>
                      </a:cubicBezTo>
                      <a:cubicBezTo>
                        <a:pt x="137" y="202"/>
                        <a:pt x="155" y="220"/>
                        <a:pt x="155" y="242"/>
                      </a:cubicBezTo>
                      <a:cubicBezTo>
                        <a:pt x="155" y="264"/>
                        <a:pt x="137" y="282"/>
                        <a:pt x="115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Freeform 174"/>
                <p:cNvSpPr>
                  <a:spLocks noEditPoints="1"/>
                </p:cNvSpPr>
                <p:nvPr/>
              </p:nvSpPr>
              <p:spPr bwMode="auto">
                <a:xfrm>
                  <a:off x="3270259" y="2646364"/>
                  <a:ext cx="182563" cy="327025"/>
                </a:xfrm>
                <a:custGeom>
                  <a:avLst/>
                  <a:gdLst/>
                  <a:ahLst/>
                  <a:cxnLst>
                    <a:cxn ang="0">
                      <a:pos x="159" y="86"/>
                    </a:cxn>
                    <a:cxn ang="0">
                      <a:pos x="76" y="86"/>
                    </a:cxn>
                    <a:cxn ang="0">
                      <a:pos x="76" y="4"/>
                    </a:cxn>
                    <a:cxn ang="0">
                      <a:pos x="72" y="0"/>
                    </a:cxn>
                    <a:cxn ang="0">
                      <a:pos x="68" y="4"/>
                    </a:cxn>
                    <a:cxn ang="0">
                      <a:pos x="68" y="90"/>
                    </a:cxn>
                    <a:cxn ang="0">
                      <a:pos x="72" y="94"/>
                    </a:cxn>
                    <a:cxn ang="0">
                      <a:pos x="159" y="94"/>
                    </a:cxn>
                    <a:cxn ang="0">
                      <a:pos x="163" y="90"/>
                    </a:cxn>
                    <a:cxn ang="0">
                      <a:pos x="159" y="86"/>
                    </a:cxn>
                    <a:cxn ang="0">
                      <a:pos x="44" y="202"/>
                    </a:cxn>
                    <a:cxn ang="0">
                      <a:pos x="0" y="246"/>
                    </a:cxn>
                    <a:cxn ang="0">
                      <a:pos x="44" y="290"/>
                    </a:cxn>
                    <a:cxn ang="0">
                      <a:pos x="88" y="246"/>
                    </a:cxn>
                    <a:cxn ang="0">
                      <a:pos x="44" y="202"/>
                    </a:cxn>
                    <a:cxn ang="0">
                      <a:pos x="44" y="282"/>
                    </a:cxn>
                    <a:cxn ang="0">
                      <a:pos x="8" y="246"/>
                    </a:cxn>
                    <a:cxn ang="0">
                      <a:pos x="44" y="210"/>
                    </a:cxn>
                    <a:cxn ang="0">
                      <a:pos x="80" y="246"/>
                    </a:cxn>
                    <a:cxn ang="0">
                      <a:pos x="44" y="282"/>
                    </a:cxn>
                    <a:cxn ang="0">
                      <a:pos x="122" y="106"/>
                    </a:cxn>
                    <a:cxn ang="0">
                      <a:pos x="6" y="106"/>
                    </a:cxn>
                    <a:cxn ang="0">
                      <a:pos x="2" y="110"/>
                    </a:cxn>
                    <a:cxn ang="0">
                      <a:pos x="6" y="114"/>
                    </a:cxn>
                    <a:cxn ang="0">
                      <a:pos x="122" y="114"/>
                    </a:cxn>
                    <a:cxn ang="0">
                      <a:pos x="126" y="110"/>
                    </a:cxn>
                    <a:cxn ang="0">
                      <a:pos x="122" y="106"/>
                    </a:cxn>
                    <a:cxn ang="0">
                      <a:pos x="122" y="128"/>
                    </a:cxn>
                    <a:cxn ang="0">
                      <a:pos x="6" y="128"/>
                    </a:cxn>
                    <a:cxn ang="0">
                      <a:pos x="2" y="132"/>
                    </a:cxn>
                    <a:cxn ang="0">
                      <a:pos x="6" y="136"/>
                    </a:cxn>
                    <a:cxn ang="0">
                      <a:pos x="122" y="136"/>
                    </a:cxn>
                    <a:cxn ang="0">
                      <a:pos x="126" y="132"/>
                    </a:cxn>
                    <a:cxn ang="0">
                      <a:pos x="122" y="128"/>
                    </a:cxn>
                    <a:cxn ang="0">
                      <a:pos x="122" y="149"/>
                    </a:cxn>
                    <a:cxn ang="0">
                      <a:pos x="6" y="149"/>
                    </a:cxn>
                    <a:cxn ang="0">
                      <a:pos x="2" y="153"/>
                    </a:cxn>
                    <a:cxn ang="0">
                      <a:pos x="6" y="157"/>
                    </a:cxn>
                    <a:cxn ang="0">
                      <a:pos x="122" y="157"/>
                    </a:cxn>
                    <a:cxn ang="0">
                      <a:pos x="126" y="153"/>
                    </a:cxn>
                    <a:cxn ang="0">
                      <a:pos x="122" y="149"/>
                    </a:cxn>
                    <a:cxn ang="0">
                      <a:pos x="104" y="171"/>
                    </a:cxn>
                    <a:cxn ang="0">
                      <a:pos x="6" y="171"/>
                    </a:cxn>
                    <a:cxn ang="0">
                      <a:pos x="2" y="175"/>
                    </a:cxn>
                    <a:cxn ang="0">
                      <a:pos x="6" y="179"/>
                    </a:cxn>
                    <a:cxn ang="0">
                      <a:pos x="104" y="179"/>
                    </a:cxn>
                    <a:cxn ang="0">
                      <a:pos x="108" y="175"/>
                    </a:cxn>
                    <a:cxn ang="0">
                      <a:pos x="104" y="171"/>
                    </a:cxn>
                  </a:cxnLst>
                  <a:rect l="0" t="0" r="r" b="b"/>
                  <a:pathLst>
                    <a:path w="163" h="290">
                      <a:moveTo>
                        <a:pt x="159" y="86"/>
                      </a:move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1"/>
                        <a:pt x="74" y="0"/>
                        <a:pt x="72" y="0"/>
                      </a:cubicBezTo>
                      <a:cubicBezTo>
                        <a:pt x="70" y="0"/>
                        <a:pt x="68" y="1"/>
                        <a:pt x="68" y="4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70" y="94"/>
                        <a:pt x="72" y="94"/>
                      </a:cubicBezTo>
                      <a:cubicBezTo>
                        <a:pt x="159" y="94"/>
                        <a:pt x="159" y="94"/>
                        <a:pt x="159" y="94"/>
                      </a:cubicBezTo>
                      <a:cubicBezTo>
                        <a:pt x="161" y="94"/>
                        <a:pt x="163" y="92"/>
                        <a:pt x="163" y="90"/>
                      </a:cubicBezTo>
                      <a:cubicBezTo>
                        <a:pt x="163" y="88"/>
                        <a:pt x="161" y="86"/>
                        <a:pt x="159" y="86"/>
                      </a:cubicBezTo>
                      <a:close/>
                      <a:moveTo>
                        <a:pt x="44" y="202"/>
                      </a:moveTo>
                      <a:cubicBezTo>
                        <a:pt x="20" y="202"/>
                        <a:pt x="0" y="222"/>
                        <a:pt x="0" y="246"/>
                      </a:cubicBezTo>
                      <a:cubicBezTo>
                        <a:pt x="0" y="270"/>
                        <a:pt x="20" y="290"/>
                        <a:pt x="44" y="290"/>
                      </a:cubicBezTo>
                      <a:cubicBezTo>
                        <a:pt x="68" y="290"/>
                        <a:pt x="88" y="270"/>
                        <a:pt x="88" y="246"/>
                      </a:cubicBezTo>
                      <a:cubicBezTo>
                        <a:pt x="88" y="222"/>
                        <a:pt x="68" y="202"/>
                        <a:pt x="44" y="202"/>
                      </a:cubicBezTo>
                      <a:close/>
                      <a:moveTo>
                        <a:pt x="44" y="282"/>
                      </a:moveTo>
                      <a:cubicBezTo>
                        <a:pt x="24" y="282"/>
                        <a:pt x="8" y="266"/>
                        <a:pt x="8" y="246"/>
                      </a:cubicBezTo>
                      <a:cubicBezTo>
                        <a:pt x="8" y="226"/>
                        <a:pt x="24" y="210"/>
                        <a:pt x="44" y="210"/>
                      </a:cubicBezTo>
                      <a:cubicBezTo>
                        <a:pt x="64" y="210"/>
                        <a:pt x="80" y="226"/>
                        <a:pt x="80" y="246"/>
                      </a:cubicBezTo>
                      <a:cubicBezTo>
                        <a:pt x="80" y="266"/>
                        <a:pt x="64" y="282"/>
                        <a:pt x="44" y="282"/>
                      </a:cubicBezTo>
                      <a:close/>
                      <a:moveTo>
                        <a:pt x="122" y="106"/>
                      </a:move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4" y="106"/>
                        <a:pt x="2" y="108"/>
                        <a:pt x="2" y="110"/>
                      </a:cubicBezTo>
                      <a:cubicBezTo>
                        <a:pt x="2" y="112"/>
                        <a:pt x="4" y="114"/>
                        <a:pt x="6" y="114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24" y="114"/>
                        <a:pt x="126" y="112"/>
                        <a:pt x="126" y="110"/>
                      </a:cubicBezTo>
                      <a:cubicBezTo>
                        <a:pt x="126" y="108"/>
                        <a:pt x="124" y="106"/>
                        <a:pt x="122" y="106"/>
                      </a:cubicBezTo>
                      <a:close/>
                      <a:moveTo>
                        <a:pt x="122" y="128"/>
                      </a:move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4" y="128"/>
                        <a:pt x="2" y="129"/>
                        <a:pt x="2" y="132"/>
                      </a:cubicBezTo>
                      <a:cubicBezTo>
                        <a:pt x="2" y="134"/>
                        <a:pt x="4" y="136"/>
                        <a:pt x="6" y="136"/>
                      </a:cubicBezTo>
                      <a:cubicBezTo>
                        <a:pt x="122" y="136"/>
                        <a:pt x="122" y="136"/>
                        <a:pt x="122" y="136"/>
                      </a:cubicBezTo>
                      <a:cubicBezTo>
                        <a:pt x="124" y="136"/>
                        <a:pt x="126" y="134"/>
                        <a:pt x="126" y="132"/>
                      </a:cubicBezTo>
                      <a:cubicBezTo>
                        <a:pt x="126" y="129"/>
                        <a:pt x="124" y="128"/>
                        <a:pt x="122" y="128"/>
                      </a:cubicBezTo>
                      <a:close/>
                      <a:moveTo>
                        <a:pt x="122" y="149"/>
                      </a:moveTo>
                      <a:cubicBezTo>
                        <a:pt x="6" y="149"/>
                        <a:pt x="6" y="149"/>
                        <a:pt x="6" y="149"/>
                      </a:cubicBezTo>
                      <a:cubicBezTo>
                        <a:pt x="4" y="149"/>
                        <a:pt x="2" y="151"/>
                        <a:pt x="2" y="153"/>
                      </a:cubicBezTo>
                      <a:cubicBezTo>
                        <a:pt x="2" y="155"/>
                        <a:pt x="4" y="157"/>
                        <a:pt x="6" y="157"/>
                      </a:cubicBezTo>
                      <a:cubicBezTo>
                        <a:pt x="122" y="157"/>
                        <a:pt x="122" y="157"/>
                        <a:pt x="122" y="157"/>
                      </a:cubicBezTo>
                      <a:cubicBezTo>
                        <a:pt x="124" y="157"/>
                        <a:pt x="126" y="155"/>
                        <a:pt x="126" y="153"/>
                      </a:cubicBezTo>
                      <a:cubicBezTo>
                        <a:pt x="126" y="151"/>
                        <a:pt x="124" y="149"/>
                        <a:pt x="122" y="149"/>
                      </a:cubicBezTo>
                      <a:close/>
                      <a:moveTo>
                        <a:pt x="104" y="171"/>
                      </a:moveTo>
                      <a:cubicBezTo>
                        <a:pt x="6" y="171"/>
                        <a:pt x="6" y="171"/>
                        <a:pt x="6" y="171"/>
                      </a:cubicBezTo>
                      <a:cubicBezTo>
                        <a:pt x="4" y="171"/>
                        <a:pt x="2" y="173"/>
                        <a:pt x="2" y="175"/>
                      </a:cubicBezTo>
                      <a:cubicBezTo>
                        <a:pt x="2" y="177"/>
                        <a:pt x="4" y="179"/>
                        <a:pt x="6" y="179"/>
                      </a:cubicBezTo>
                      <a:cubicBezTo>
                        <a:pt x="104" y="179"/>
                        <a:pt x="104" y="179"/>
                        <a:pt x="104" y="179"/>
                      </a:cubicBezTo>
                      <a:cubicBezTo>
                        <a:pt x="106" y="179"/>
                        <a:pt x="108" y="177"/>
                        <a:pt x="108" y="175"/>
                      </a:cubicBezTo>
                      <a:cubicBezTo>
                        <a:pt x="108" y="173"/>
                        <a:pt x="106" y="171"/>
                        <a:pt x="104" y="17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Freeform 175"/>
                <p:cNvSpPr>
                  <a:spLocks/>
                </p:cNvSpPr>
                <p:nvPr/>
              </p:nvSpPr>
              <p:spPr bwMode="auto">
                <a:xfrm>
                  <a:off x="3292484" y="2906714"/>
                  <a:ext cx="52388" cy="41275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15" y="27"/>
                    </a:cxn>
                    <a:cxn ang="0">
                      <a:pos x="7" y="20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12" y="36"/>
                    </a:cxn>
                    <a:cxn ang="0">
                      <a:pos x="18" y="36"/>
                    </a:cxn>
                    <a:cxn ang="0">
                      <a:pos x="46" y="7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47" h="37">
                      <a:moveTo>
                        <a:pt x="46" y="2"/>
                      </a:moveTo>
                      <a:cubicBezTo>
                        <a:pt x="44" y="0"/>
                        <a:pt x="42" y="0"/>
                        <a:pt x="40" y="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18"/>
                        <a:pt x="3" y="18"/>
                        <a:pt x="1" y="20"/>
                      </a:cubicBezTo>
                      <a:cubicBezTo>
                        <a:pt x="0" y="21"/>
                        <a:pt x="0" y="24"/>
                        <a:pt x="1" y="2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7"/>
                        <a:pt x="16" y="37"/>
                        <a:pt x="18" y="36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3"/>
                        <a:pt x="46" y="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98" name="TextBox 04"/>
            <p:cNvSpPr txBox="1"/>
            <p:nvPr/>
          </p:nvSpPr>
          <p:spPr>
            <a:xfrm>
              <a:off x="1187471" y="5301208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  <p:sp>
          <p:nvSpPr>
            <p:cNvPr id="99" name="TextBox 04"/>
            <p:cNvSpPr txBox="1"/>
            <p:nvPr/>
          </p:nvSpPr>
          <p:spPr>
            <a:xfrm>
              <a:off x="1187471" y="6257057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</p:grpSp>
      <p:sp>
        <p:nvSpPr>
          <p:cNvPr id="10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33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12AFD4"/>
                </a:solidFill>
              </a:rPr>
              <a:t>     </a:t>
            </a:r>
            <a:r>
              <a:rPr lang="ru-RU" sz="1600" dirty="0">
                <a:solidFill>
                  <a:srgbClr val="0070C0"/>
                </a:solidFill>
              </a:rPr>
              <a:t>9</a:t>
            </a:r>
            <a:r>
              <a:rPr lang="ru-RU" sz="1600" dirty="0" smtClean="0">
                <a:solidFill>
                  <a:srgbClr val="0070C0"/>
                </a:solidFill>
              </a:rPr>
              <a:t>. Создание </a:t>
            </a:r>
            <a:r>
              <a:rPr lang="ru-RU" sz="1600" dirty="0">
                <a:solidFill>
                  <a:srgbClr val="0070C0"/>
                </a:solidFill>
              </a:rPr>
              <a:t>условий, направленных на обеспечение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рациональным и сбалансированным питанием </a:t>
            </a:r>
            <a:r>
              <a:rPr lang="ru-RU" sz="1600" dirty="0" smtClean="0">
                <a:solidFill>
                  <a:srgbClr val="0070C0"/>
                </a:solidFill>
              </a:rPr>
              <a:t>детей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51520" y="169151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ПИТАНИЕ ДЕТЕЙ ЛЬГОТНОЙ КАТЕГОРИИ В ОБЩЕОБРАЗОВАТЕЛЬНЫХ УЧРЕЖДЕНИЯХ</a:t>
            </a:r>
            <a:endParaRPr lang="ru-RU" b="1" dirty="0"/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34020"/>
              </p:ext>
            </p:extLst>
          </p:nvPr>
        </p:nvGraphicFramePr>
        <p:xfrm>
          <a:off x="342101" y="2352640"/>
          <a:ext cx="8550379" cy="3596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52326"/>
                <a:gridCol w="216024"/>
                <a:gridCol w="1008112"/>
                <a:gridCol w="216024"/>
                <a:gridCol w="1368152"/>
                <a:gridCol w="216024"/>
                <a:gridCol w="257371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endParaRPr lang="ru-RU" sz="1400" b="1" noProof="1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500" noProof="1" smtClean="0"/>
                        <a:t>ПЛАН , </a:t>
                      </a:r>
                    </a:p>
                    <a:p>
                      <a:pPr algn="ctr" defTabSz="685766"/>
                      <a:r>
                        <a:rPr lang="ru-RU" sz="1500" noProof="1" smtClean="0"/>
                        <a:t>млн. руб.</a:t>
                      </a:r>
                      <a:endParaRPr lang="ru-RU" sz="1500" b="1" noProof="1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500" noProof="1" smtClean="0"/>
                        <a:t>ИСПОЛНЕНО,</a:t>
                      </a:r>
                    </a:p>
                    <a:p>
                      <a:pPr algn="ctr" defTabSz="685766"/>
                      <a:r>
                        <a:rPr lang="ru-RU" sz="1500" noProof="1" smtClean="0">
                          <a:latin typeface="+mn-lt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endParaRPr lang="ru-RU" sz="1500" noProof="1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766"/>
                      <a:r>
                        <a:rPr lang="ru-RU" sz="1500" noProof="1" smtClean="0"/>
                        <a:t>КОЛИЧЕСТВО</a:t>
                      </a:r>
                      <a:br>
                        <a:rPr lang="ru-RU" sz="1500" noProof="1" smtClean="0"/>
                      </a:br>
                      <a:r>
                        <a:rPr lang="ru-RU" sz="1500" noProof="1" smtClean="0"/>
                        <a:t> ЧЕЛОВЕК</a:t>
                      </a:r>
                      <a:endParaRPr lang="ru-RU" sz="1500" noProof="1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72496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noProof="1" smtClean="0">
                          <a:ln>
                            <a:noFill/>
                          </a:ln>
                          <a:effectLst/>
                        </a:rPr>
                        <a:t>Обеспечение бесплатным питанием обучающихся в муниципальных и частных общеобразовательных учреждениях за счет средств краевого бюджета</a:t>
                      </a:r>
                      <a:endParaRPr kumimoji="0" lang="ru-RU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182,14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kern="1200" dirty="0" smtClean="0"/>
                        <a:t>169,79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kern="1200" noProof="1" smtClean="0"/>
                        <a:t>Среднее количество </a:t>
                      </a:r>
                    </a:p>
                    <a:p>
                      <a:pPr marL="261938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kern="1200" noProof="1" smtClean="0"/>
                        <a:t>питающихся – </a:t>
                      </a:r>
                      <a:r>
                        <a:rPr lang="ru-RU" sz="1400" b="1" kern="1200" noProof="1" smtClean="0">
                          <a:solidFill>
                            <a:srgbClr val="C00000"/>
                          </a:solidFill>
                        </a:rPr>
                        <a:t>7 327 </a:t>
                      </a:r>
                      <a:r>
                        <a:rPr lang="ru-RU" sz="1400" kern="1200" noProof="1" smtClean="0"/>
                        <a:t>чел., </a:t>
                      </a:r>
                    </a:p>
                    <a:p>
                      <a:pPr marL="285750" marR="0" lvl="0" indent="-2857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kern="1200" noProof="1" smtClean="0"/>
                        <a:t>компенсация </a:t>
                      </a:r>
                    </a:p>
                    <a:p>
                      <a:pPr marL="261938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kern="1200" noProof="1" smtClean="0"/>
                        <a:t>выплачивалась в среднем  - </a:t>
                      </a:r>
                      <a:r>
                        <a:rPr lang="ru-RU" sz="1400" b="1" kern="1200" noProof="1" smtClean="0">
                          <a:solidFill>
                            <a:srgbClr val="C00000"/>
                          </a:solidFill>
                        </a:rPr>
                        <a:t>224</a:t>
                      </a:r>
                      <a:r>
                        <a:rPr lang="ru-RU" sz="1400" kern="1200" noProof="1" smtClean="0"/>
                        <a:t> чел.</a:t>
                      </a:r>
                      <a:endParaRPr lang="ru-RU" sz="1400" b="0" kern="1200" noProof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5976">
                <a:tc>
                  <a:txBody>
                    <a:bodyPr/>
                    <a:lstStyle/>
                    <a:p>
                      <a:pPr marL="0" lv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Учащиеся 1-4 классов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765,81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760,35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kern="1200" dirty="0" smtClean="0"/>
                        <a:t>Среднее количество питающихся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57 491 </a:t>
                      </a:r>
                      <a:r>
                        <a:rPr lang="ru-RU" sz="1400" kern="1200" dirty="0" smtClean="0"/>
                        <a:t>чел.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496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noProof="1" smtClean="0">
                          <a:ln>
                            <a:noFill/>
                          </a:ln>
                          <a:effectLst/>
                        </a:rPr>
                        <a:t>Питание детей из семей со среднедушевым доходом ниже прожиточного минимума, посещающих ГПД, за счут средств бюджета города</a:t>
                      </a:r>
                      <a:endParaRPr kumimoji="0" lang="ru-RU" sz="14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kern="1200" dirty="0" smtClean="0"/>
                        <a:t>Среднее количество питающихся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927</a:t>
                      </a:r>
                      <a:r>
                        <a:rPr lang="ru-RU" sz="1400" kern="1200" dirty="0" smtClean="0"/>
                        <a:t> чел.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34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472514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/>
              <a:t>За 2022 год освобождены от платы, взимаемой за присмотр и уход за детьми, осваивающими образовательные программы дошкольного образования в муниципальных образовательных организациях, осуществляющих деятельность на территории города Красноярска – </a:t>
            </a:r>
            <a:r>
              <a:rPr lang="ru-RU" b="1" dirty="0">
                <a:solidFill>
                  <a:srgbClr val="C00000"/>
                </a:solidFill>
              </a:rPr>
              <a:t>364</a:t>
            </a:r>
            <a:r>
              <a:rPr lang="ru-RU" dirty="0"/>
              <a:t> человека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2987824" y="205678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 2022 год предоставлены следующие  </a:t>
            </a:r>
            <a:r>
              <a:rPr lang="ru-RU" sz="1600" dirty="0" smtClean="0"/>
              <a:t>меры социальной поддержки:</a:t>
            </a:r>
            <a:endParaRPr lang="ru-RU" sz="1600" dirty="0"/>
          </a:p>
          <a:p>
            <a:r>
              <a:rPr lang="ru-RU" sz="1600" dirty="0"/>
              <a:t>- обеспечение </a:t>
            </a:r>
            <a:r>
              <a:rPr lang="ru-RU" sz="1600" dirty="0" smtClean="0"/>
              <a:t>питанием детей</a:t>
            </a:r>
            <a:r>
              <a:rPr lang="ru-RU" sz="1600" dirty="0"/>
              <a:t>, обучающихся в 5–11 классах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муниципальных </a:t>
            </a:r>
            <a:r>
              <a:rPr lang="ru-RU" sz="1600" dirty="0"/>
              <a:t>общеобразовательных организаций города Красноярска </a:t>
            </a:r>
            <a:r>
              <a:rPr lang="ru-RU" sz="1600" dirty="0" smtClean="0"/>
              <a:t>- </a:t>
            </a:r>
            <a:r>
              <a:rPr lang="ru-RU" sz="1600" b="1" dirty="0">
                <a:solidFill>
                  <a:srgbClr val="C00000"/>
                </a:solidFill>
              </a:rPr>
              <a:t>89</a:t>
            </a:r>
            <a:r>
              <a:rPr lang="ru-RU" sz="1600" dirty="0"/>
              <a:t> человек;</a:t>
            </a:r>
          </a:p>
          <a:p>
            <a:r>
              <a:rPr lang="ru-RU" sz="1600" dirty="0"/>
              <a:t>- питание детей в группах продленного дня в муниципальных образовательных организациях, реализующих образовательные программы начального общего, основного общего или среднего общего образования - </a:t>
            </a:r>
            <a:r>
              <a:rPr lang="ru-RU" sz="1600" b="1" dirty="0">
                <a:solidFill>
                  <a:srgbClr val="C00000"/>
                </a:solidFill>
              </a:rPr>
              <a:t>32</a:t>
            </a:r>
            <a:r>
              <a:rPr lang="ru-RU" sz="1600" dirty="0"/>
              <a:t> </a:t>
            </a:r>
            <a:r>
              <a:rPr lang="ru-RU" sz="1600" dirty="0" smtClean="0"/>
              <a:t>человека</a:t>
            </a:r>
            <a:endParaRPr lang="ru-RU" sz="1600" dirty="0"/>
          </a:p>
        </p:txBody>
      </p:sp>
      <p:grpSp>
        <p:nvGrpSpPr>
          <p:cNvPr id="162" name="Группа 161"/>
          <p:cNvGrpSpPr/>
          <p:nvPr/>
        </p:nvGrpSpPr>
        <p:grpSpPr>
          <a:xfrm>
            <a:off x="363246" y="2219126"/>
            <a:ext cx="2395717" cy="1785938"/>
            <a:chOff x="376083" y="1988840"/>
            <a:chExt cx="2395717" cy="1785938"/>
          </a:xfrm>
        </p:grpSpPr>
        <p:sp>
          <p:nvSpPr>
            <p:cNvPr id="163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5" name="Группа 164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70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72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197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3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189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0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1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2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3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4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5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6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4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186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87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8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5,84</a:t>
                  </a:r>
                  <a:endParaRPr lang="ru-RU" b="1" dirty="0"/>
                </a:p>
              </p:txBody>
            </p:sp>
          </p:grpSp>
          <p:grpSp>
            <p:nvGrpSpPr>
              <p:cNvPr id="175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183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84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5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0,80</a:t>
                  </a:r>
                  <a:endParaRPr lang="ru-RU" b="1" dirty="0"/>
                </a:p>
              </p:txBody>
            </p:sp>
          </p:grpSp>
          <p:grpSp>
            <p:nvGrpSpPr>
              <p:cNvPr id="176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177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8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9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0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1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2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66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167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5" name="Группа 204"/>
          <p:cNvGrpSpPr/>
          <p:nvPr/>
        </p:nvGrpSpPr>
        <p:grpSpPr>
          <a:xfrm>
            <a:off x="376083" y="4725144"/>
            <a:ext cx="2395717" cy="1785938"/>
            <a:chOff x="376083" y="1988840"/>
            <a:chExt cx="2395717" cy="1785938"/>
          </a:xfrm>
        </p:grpSpPr>
        <p:sp>
          <p:nvSpPr>
            <p:cNvPr id="206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8" name="Группа 207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213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5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241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2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3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4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6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7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8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6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233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4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5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6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7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8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9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0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7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230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31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2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7,74</a:t>
                  </a:r>
                  <a:endParaRPr lang="ru-RU" b="1" dirty="0"/>
                </a:p>
              </p:txBody>
            </p:sp>
          </p:grpSp>
          <p:grpSp>
            <p:nvGrpSpPr>
              <p:cNvPr id="218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27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228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9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0,71</a:t>
                  </a:r>
                  <a:endParaRPr lang="ru-RU" b="1" dirty="0"/>
                </a:p>
              </p:txBody>
            </p:sp>
          </p:grpSp>
          <p:grpSp>
            <p:nvGrpSpPr>
              <p:cNvPr id="219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220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1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2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4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6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9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210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6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12AFD4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10. ПРЕДОСТАВЛЕНИЕ </a:t>
            </a:r>
            <a:r>
              <a:rPr lang="ru-RU" sz="1600" dirty="0">
                <a:solidFill>
                  <a:srgbClr val="0070C0"/>
                </a:solidFill>
              </a:rPr>
              <a:t>МЕР СОЦИАЛЬНОЙ ПОДДЕРЖКИ В СФЕРЕ ДОШКОЛЬНОГО И ОБЩЕГО ОБРАЗОВАНИЯ ДЕТЯМ ИЗ СЕМЕЙ ЛИЦ, ПРИНИМАЮЩИХ УЧАСТИЕ В СПЕЦИАЛЬНОЙ ВОЕННОЙ </a:t>
            </a:r>
            <a:r>
              <a:rPr lang="ru-RU" sz="1600" dirty="0" smtClean="0">
                <a:solidFill>
                  <a:srgbClr val="0070C0"/>
                </a:solidFill>
              </a:rPr>
              <a:t>ОПЕРАЦИИ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51520" y="1691516"/>
            <a:ext cx="76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МЕРЫ СОЦИАЛЬНОЙ ПОДДЕРЖКИ</a:t>
            </a:r>
            <a:endParaRPr lang="ru-RU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251520" y="4330452"/>
            <a:ext cx="76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ОСВОБОЖДЕНЫ ОТ ПЛАТЫ, ВЗИМАЕМОЙ ЗА ПРИСМОТР И УХОД </a:t>
            </a:r>
            <a:endParaRPr lang="ru-RU" b="1" dirty="0"/>
          </a:p>
        </p:txBody>
      </p:sp>
      <p:sp>
        <p:nvSpPr>
          <p:cNvPr id="95" name="TextBox 04"/>
          <p:cNvSpPr txBox="1"/>
          <p:nvPr/>
        </p:nvSpPr>
        <p:spPr>
          <a:xfrm>
            <a:off x="1187471" y="2708920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99" name="TextBox 04"/>
          <p:cNvSpPr txBox="1"/>
          <p:nvPr/>
        </p:nvSpPr>
        <p:spPr>
          <a:xfrm>
            <a:off x="1187471" y="3664769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00" name="TextBox 04"/>
          <p:cNvSpPr txBox="1"/>
          <p:nvPr/>
        </p:nvSpPr>
        <p:spPr>
          <a:xfrm>
            <a:off x="1244051" y="5209455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01" name="TextBox 04"/>
          <p:cNvSpPr txBox="1"/>
          <p:nvPr/>
        </p:nvSpPr>
        <p:spPr>
          <a:xfrm>
            <a:off x="1244051" y="6145559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0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Lebedeva\Downloads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80982"/>
            <a:ext cx="1637161" cy="83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11. Создание </a:t>
            </a:r>
            <a:r>
              <a:rPr lang="ru-RU" sz="1600" dirty="0">
                <a:solidFill>
                  <a:srgbClr val="0070C0"/>
                </a:solidFill>
              </a:rPr>
              <a:t>условий для профессионального становления и развития педагогических кадров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08163" y="3253878"/>
            <a:ext cx="8678840" cy="73619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51520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ГОРОДСКИЕ ПРОФЕССИОНАЛЬНЫЕ КОНКУРСЫ</a:t>
            </a:r>
          </a:p>
        </p:txBody>
      </p:sp>
      <p:grpSp>
        <p:nvGrpSpPr>
          <p:cNvPr id="18" name="3"/>
          <p:cNvGrpSpPr/>
          <p:nvPr/>
        </p:nvGrpSpPr>
        <p:grpSpPr>
          <a:xfrm>
            <a:off x="1646556" y="3088511"/>
            <a:ext cx="465138" cy="741363"/>
            <a:chOff x="2576513" y="2216150"/>
            <a:chExt cx="465138" cy="741363"/>
          </a:xfrm>
          <a:solidFill>
            <a:srgbClr val="7030A0"/>
          </a:solidFill>
        </p:grpSpPr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2576513" y="2682875"/>
              <a:ext cx="195263" cy="231775"/>
            </a:xfrm>
            <a:custGeom>
              <a:avLst/>
              <a:gdLst/>
              <a:ahLst/>
              <a:cxnLst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</a:cxnLst>
              <a:rect l="0" t="0" r="r" b="b"/>
              <a:pathLst>
                <a:path w="174" h="206">
                  <a:moveTo>
                    <a:pt x="172" y="202"/>
                  </a:move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5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lose/>
                </a:path>
              </a:pathLst>
            </a:custGeom>
            <a:grpFill/>
            <a:ln w="127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2655888" y="2233613"/>
              <a:ext cx="385763" cy="6810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2" y="4"/>
                </a:cxn>
                <a:cxn ang="0">
                  <a:pos x="101" y="198"/>
                </a:cxn>
                <a:cxn ang="0">
                  <a:pos x="101" y="200"/>
                </a:cxn>
                <a:cxn ang="0">
                  <a:pos x="103" y="201"/>
                </a:cxn>
                <a:cxn ang="0">
                  <a:pos x="137" y="199"/>
                </a:cxn>
                <a:cxn ang="0">
                  <a:pos x="280" y="258"/>
                </a:cxn>
                <a:cxn ang="0">
                  <a:pos x="339" y="401"/>
                </a:cxn>
                <a:cxn ang="0">
                  <a:pos x="171" y="601"/>
                </a:cxn>
                <a:cxn ang="0">
                  <a:pos x="169" y="603"/>
                </a:cxn>
                <a:cxn ang="0">
                  <a:pos x="172" y="605"/>
                </a:cxn>
                <a:cxn ang="0">
                  <a:pos x="343" y="401"/>
                </a:cxn>
                <a:cxn ang="0">
                  <a:pos x="137" y="195"/>
                </a:cxn>
                <a:cxn ang="0">
                  <a:pos x="102" y="198"/>
                </a:cxn>
                <a:cxn ang="0">
                  <a:pos x="102" y="199"/>
                </a:cxn>
                <a:cxn ang="0">
                  <a:pos x="104" y="201"/>
                </a:cxn>
                <a:cxn ang="0">
                  <a:pos x="268" y="3"/>
                </a:cxn>
                <a:cxn ang="0">
                  <a:pos x="268" y="1"/>
                </a:cxn>
                <a:cxn ang="0">
                  <a:pos x="26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343" h="605">
                  <a:moveTo>
                    <a:pt x="2" y="4"/>
                  </a:moveTo>
                  <a:cubicBezTo>
                    <a:pt x="262" y="4"/>
                    <a:pt x="262" y="4"/>
                    <a:pt x="262" y="4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0" y="199"/>
                    <a:pt x="100" y="200"/>
                    <a:pt x="101" y="200"/>
                  </a:cubicBezTo>
                  <a:cubicBezTo>
                    <a:pt x="101" y="201"/>
                    <a:pt x="102" y="202"/>
                    <a:pt x="103" y="201"/>
                  </a:cubicBezTo>
                  <a:cubicBezTo>
                    <a:pt x="114" y="200"/>
                    <a:pt x="125" y="199"/>
                    <a:pt x="137" y="199"/>
                  </a:cubicBezTo>
                  <a:cubicBezTo>
                    <a:pt x="193" y="199"/>
                    <a:pt x="243" y="221"/>
                    <a:pt x="280" y="258"/>
                  </a:cubicBezTo>
                  <a:cubicBezTo>
                    <a:pt x="317" y="295"/>
                    <a:pt x="339" y="345"/>
                    <a:pt x="339" y="401"/>
                  </a:cubicBezTo>
                  <a:cubicBezTo>
                    <a:pt x="339" y="502"/>
                    <a:pt x="266" y="585"/>
                    <a:pt x="171" y="601"/>
                  </a:cubicBezTo>
                  <a:cubicBezTo>
                    <a:pt x="170" y="601"/>
                    <a:pt x="169" y="602"/>
                    <a:pt x="169" y="603"/>
                  </a:cubicBezTo>
                  <a:cubicBezTo>
                    <a:pt x="169" y="604"/>
                    <a:pt x="170" y="605"/>
                    <a:pt x="172" y="605"/>
                  </a:cubicBezTo>
                  <a:cubicBezTo>
                    <a:pt x="269" y="588"/>
                    <a:pt x="343" y="504"/>
                    <a:pt x="343" y="401"/>
                  </a:cubicBezTo>
                  <a:cubicBezTo>
                    <a:pt x="343" y="287"/>
                    <a:pt x="251" y="195"/>
                    <a:pt x="137" y="195"/>
                  </a:cubicBezTo>
                  <a:cubicBezTo>
                    <a:pt x="125" y="195"/>
                    <a:pt x="113" y="196"/>
                    <a:pt x="102" y="198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4" y="201"/>
                    <a:pt x="104" y="201"/>
                    <a:pt x="104" y="201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9" y="3"/>
                    <a:pt x="269" y="2"/>
                    <a:pt x="268" y="1"/>
                  </a:cubicBezTo>
                  <a:cubicBezTo>
                    <a:pt x="268" y="0"/>
                    <a:pt x="267" y="0"/>
                    <a:pt x="26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221"/>
            <p:cNvSpPr>
              <a:spLocks noChangeArrowheads="1"/>
            </p:cNvSpPr>
            <p:nvPr/>
          </p:nvSpPr>
          <p:spPr bwMode="auto">
            <a:xfrm>
              <a:off x="2636838" y="2216150"/>
              <a:ext cx="41275" cy="396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768600" y="287337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2"/>
          <p:cNvGrpSpPr/>
          <p:nvPr/>
        </p:nvGrpSpPr>
        <p:grpSpPr>
          <a:xfrm>
            <a:off x="5593409" y="2031432"/>
            <a:ext cx="455613" cy="723900"/>
            <a:chOff x="2565400" y="1296988"/>
            <a:chExt cx="455613" cy="723900"/>
          </a:xfrm>
          <a:solidFill>
            <a:schemeClr val="accent5">
              <a:lumMod val="75000"/>
            </a:schemeClr>
          </a:solidFill>
        </p:grpSpPr>
        <p:sp>
          <p:nvSpPr>
            <p:cNvPr id="24" name="Freeform 240"/>
            <p:cNvSpPr>
              <a:spLocks/>
            </p:cNvSpPr>
            <p:nvPr/>
          </p:nvSpPr>
          <p:spPr bwMode="auto">
            <a:xfrm>
              <a:off x="2938463" y="1936750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241"/>
            <p:cNvSpPr>
              <a:spLocks noChangeArrowheads="1"/>
            </p:cNvSpPr>
            <p:nvPr/>
          </p:nvSpPr>
          <p:spPr bwMode="auto">
            <a:xfrm>
              <a:off x="2565400" y="1468438"/>
              <a:ext cx="39688" cy="41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2"/>
            <p:cNvSpPr>
              <a:spLocks/>
            </p:cNvSpPr>
            <p:nvPr/>
          </p:nvSpPr>
          <p:spPr bwMode="auto">
            <a:xfrm>
              <a:off x="2582863" y="1296988"/>
              <a:ext cx="382588" cy="684213"/>
            </a:xfrm>
            <a:custGeom>
              <a:avLst/>
              <a:gdLst/>
              <a:ahLst/>
              <a:cxnLst>
                <a:cxn ang="0">
                  <a:pos x="4" y="170"/>
                </a:cxn>
                <a:cxn ang="0">
                  <a:pos x="53" y="53"/>
                </a:cxn>
                <a:cxn ang="0">
                  <a:pos x="170" y="4"/>
                </a:cxn>
                <a:cxn ang="0">
                  <a:pos x="288" y="53"/>
                </a:cxn>
                <a:cxn ang="0">
                  <a:pos x="336" y="170"/>
                </a:cxn>
                <a:cxn ang="0">
                  <a:pos x="297" y="277"/>
                </a:cxn>
                <a:cxn ang="0">
                  <a:pos x="299" y="279"/>
                </a:cxn>
                <a:cxn ang="0">
                  <a:pos x="300" y="280"/>
                </a:cxn>
                <a:cxn ang="0">
                  <a:pos x="300" y="280"/>
                </a:cxn>
                <a:cxn ang="0">
                  <a:pos x="300" y="277"/>
                </a:cxn>
                <a:cxn ang="0">
                  <a:pos x="297" y="277"/>
                </a:cxn>
                <a:cxn ang="0">
                  <a:pos x="1" y="605"/>
                </a:cxn>
                <a:cxn ang="0">
                  <a:pos x="1" y="607"/>
                </a:cxn>
                <a:cxn ang="0">
                  <a:pos x="2" y="608"/>
                </a:cxn>
                <a:cxn ang="0">
                  <a:pos x="317" y="608"/>
                </a:cxn>
                <a:cxn ang="0">
                  <a:pos x="319" y="606"/>
                </a:cxn>
                <a:cxn ang="0">
                  <a:pos x="317" y="604"/>
                </a:cxn>
                <a:cxn ang="0">
                  <a:pos x="7" y="604"/>
                </a:cxn>
                <a:cxn ang="0">
                  <a:pos x="300" y="280"/>
                </a:cxn>
                <a:cxn ang="0">
                  <a:pos x="299" y="279"/>
                </a:cxn>
                <a:cxn ang="0">
                  <a:pos x="297" y="278"/>
                </a:cxn>
                <a:cxn ang="0">
                  <a:pos x="297" y="278"/>
                </a:cxn>
                <a:cxn ang="0">
                  <a:pos x="298" y="280"/>
                </a:cxn>
                <a:cxn ang="0">
                  <a:pos x="300" y="280"/>
                </a:cxn>
                <a:cxn ang="0">
                  <a:pos x="340" y="170"/>
                </a:cxn>
                <a:cxn ang="0">
                  <a:pos x="170" y="0"/>
                </a:cxn>
                <a:cxn ang="0">
                  <a:pos x="0" y="170"/>
                </a:cxn>
                <a:cxn ang="0">
                  <a:pos x="2" y="172"/>
                </a:cxn>
                <a:cxn ang="0">
                  <a:pos x="4" y="170"/>
                </a:cxn>
              </a:cxnLst>
              <a:rect l="0" t="0" r="r" b="b"/>
              <a:pathLst>
                <a:path w="340" h="608">
                  <a:moveTo>
                    <a:pt x="4" y="170"/>
                  </a:moveTo>
                  <a:cubicBezTo>
                    <a:pt x="4" y="124"/>
                    <a:pt x="23" y="83"/>
                    <a:pt x="53" y="53"/>
                  </a:cubicBezTo>
                  <a:cubicBezTo>
                    <a:pt x="83" y="23"/>
                    <a:pt x="124" y="4"/>
                    <a:pt x="170" y="4"/>
                  </a:cubicBezTo>
                  <a:cubicBezTo>
                    <a:pt x="216" y="4"/>
                    <a:pt x="258" y="23"/>
                    <a:pt x="288" y="53"/>
                  </a:cubicBezTo>
                  <a:cubicBezTo>
                    <a:pt x="318" y="83"/>
                    <a:pt x="336" y="124"/>
                    <a:pt x="336" y="170"/>
                  </a:cubicBezTo>
                  <a:cubicBezTo>
                    <a:pt x="336" y="211"/>
                    <a:pt x="322" y="249"/>
                    <a:pt x="297" y="277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1" y="279"/>
                    <a:pt x="301" y="278"/>
                    <a:pt x="300" y="277"/>
                  </a:cubicBezTo>
                  <a:cubicBezTo>
                    <a:pt x="299" y="277"/>
                    <a:pt x="298" y="277"/>
                    <a:pt x="297" y="277"/>
                  </a:cubicBezTo>
                  <a:cubicBezTo>
                    <a:pt x="1" y="605"/>
                    <a:pt x="1" y="605"/>
                    <a:pt x="1" y="605"/>
                  </a:cubicBezTo>
                  <a:cubicBezTo>
                    <a:pt x="0" y="605"/>
                    <a:pt x="0" y="606"/>
                    <a:pt x="1" y="607"/>
                  </a:cubicBezTo>
                  <a:cubicBezTo>
                    <a:pt x="1" y="608"/>
                    <a:pt x="2" y="608"/>
                    <a:pt x="2" y="608"/>
                  </a:cubicBezTo>
                  <a:cubicBezTo>
                    <a:pt x="317" y="608"/>
                    <a:pt x="317" y="608"/>
                    <a:pt x="317" y="608"/>
                  </a:cubicBezTo>
                  <a:cubicBezTo>
                    <a:pt x="318" y="608"/>
                    <a:pt x="319" y="607"/>
                    <a:pt x="319" y="606"/>
                  </a:cubicBezTo>
                  <a:cubicBezTo>
                    <a:pt x="319" y="605"/>
                    <a:pt x="318" y="604"/>
                    <a:pt x="317" y="604"/>
                  </a:cubicBezTo>
                  <a:cubicBezTo>
                    <a:pt x="7" y="604"/>
                    <a:pt x="7" y="604"/>
                    <a:pt x="7" y="604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80"/>
                    <a:pt x="298" y="280"/>
                  </a:cubicBezTo>
                  <a:cubicBezTo>
                    <a:pt x="298" y="281"/>
                    <a:pt x="300" y="281"/>
                    <a:pt x="300" y="280"/>
                  </a:cubicBezTo>
                  <a:cubicBezTo>
                    <a:pt x="325" y="250"/>
                    <a:pt x="340" y="212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171"/>
                    <a:pt x="1" y="172"/>
                    <a:pt x="2" y="172"/>
                  </a:cubicBezTo>
                  <a:cubicBezTo>
                    <a:pt x="3" y="172"/>
                    <a:pt x="4" y="171"/>
                    <a:pt x="4" y="17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1"/>
          <p:cNvGrpSpPr/>
          <p:nvPr/>
        </p:nvGrpSpPr>
        <p:grpSpPr>
          <a:xfrm>
            <a:off x="1714818" y="2030911"/>
            <a:ext cx="204788" cy="723900"/>
            <a:chOff x="2644775" y="360363"/>
            <a:chExt cx="204788" cy="723900"/>
          </a:xfrm>
        </p:grpSpPr>
        <p:sp>
          <p:nvSpPr>
            <p:cNvPr id="29" name="Freeform 263"/>
            <p:cNvSpPr>
              <a:spLocks/>
            </p:cNvSpPr>
            <p:nvPr/>
          </p:nvSpPr>
          <p:spPr bwMode="auto">
            <a:xfrm>
              <a:off x="2663825" y="360363"/>
              <a:ext cx="147638" cy="644525"/>
            </a:xfrm>
            <a:custGeom>
              <a:avLst/>
              <a:gdLst/>
              <a:ahLst/>
              <a:cxnLst>
                <a:cxn ang="0">
                  <a:pos x="132" y="571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" y="128"/>
                </a:cxn>
                <a:cxn ang="0">
                  <a:pos x="1" y="130"/>
                </a:cxn>
                <a:cxn ang="0">
                  <a:pos x="4" y="130"/>
                </a:cxn>
                <a:cxn ang="0">
                  <a:pos x="128" y="7"/>
                </a:cxn>
                <a:cxn ang="0">
                  <a:pos x="128" y="571"/>
                </a:cxn>
                <a:cxn ang="0">
                  <a:pos x="130" y="573"/>
                </a:cxn>
                <a:cxn ang="0">
                  <a:pos x="132" y="571"/>
                </a:cxn>
              </a:cxnLst>
              <a:rect l="0" t="0" r="r" b="b"/>
              <a:pathLst>
                <a:path w="132" h="573">
                  <a:moveTo>
                    <a:pt x="132" y="571"/>
                  </a:move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1" y="0"/>
                    <a:pt x="130" y="0"/>
                  </a:cubicBezTo>
                  <a:cubicBezTo>
                    <a:pt x="130" y="0"/>
                    <a:pt x="129" y="0"/>
                    <a:pt x="128" y="1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30"/>
                    <a:pt x="1" y="130"/>
                  </a:cubicBezTo>
                  <a:cubicBezTo>
                    <a:pt x="2" y="131"/>
                    <a:pt x="3" y="131"/>
                    <a:pt x="4" y="130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572"/>
                    <a:pt x="128" y="573"/>
                    <a:pt x="130" y="573"/>
                  </a:cubicBezTo>
                  <a:cubicBezTo>
                    <a:pt x="131" y="573"/>
                    <a:pt x="132" y="572"/>
                    <a:pt x="132" y="571"/>
                  </a:cubicBezTo>
                  <a:close/>
                </a:path>
              </a:pathLst>
            </a:custGeom>
            <a:solidFill>
              <a:srgbClr val="F4B545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64"/>
            <p:cNvSpPr>
              <a:spLocks/>
            </p:cNvSpPr>
            <p:nvPr/>
          </p:nvSpPr>
          <p:spPr bwMode="auto">
            <a:xfrm>
              <a:off x="2768600" y="100012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65"/>
            <p:cNvSpPr>
              <a:spLocks noChangeArrowheads="1"/>
            </p:cNvSpPr>
            <p:nvPr/>
          </p:nvSpPr>
          <p:spPr bwMode="auto">
            <a:xfrm>
              <a:off x="2644775" y="484188"/>
              <a:ext cx="42863" cy="4127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124841" y="2180831"/>
            <a:ext cx="2161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Учитель года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05379" y="2132856"/>
            <a:ext cx="7711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Воспитатель года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29157" y="2815253"/>
            <a:ext cx="6914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Конкурс </a:t>
            </a:r>
            <a:endParaRPr lang="ru-RU" sz="2000" dirty="0" smtClean="0"/>
          </a:p>
          <a:p>
            <a:r>
              <a:rPr lang="ru-RU" sz="2000" dirty="0" smtClean="0"/>
              <a:t>специалистов</a:t>
            </a:r>
          </a:p>
          <a:p>
            <a:r>
              <a:rPr lang="ru-RU" sz="2000" dirty="0" smtClean="0"/>
              <a:t>сопровождения</a:t>
            </a:r>
            <a:endParaRPr lang="ru-RU" sz="2000" dirty="0"/>
          </a:p>
        </p:txBody>
      </p:sp>
      <p:cxnSp>
        <p:nvCxnSpPr>
          <p:cNvPr id="42" name="Dahsed line 1"/>
          <p:cNvCxnSpPr/>
          <p:nvPr/>
        </p:nvCxnSpPr>
        <p:spPr>
          <a:xfrm flipH="1">
            <a:off x="1910178" y="2715645"/>
            <a:ext cx="1247774" cy="0"/>
          </a:xfrm>
          <a:prstGeom prst="line">
            <a:avLst/>
          </a:prstGeom>
          <a:solidFill>
            <a:srgbClr val="F4B545"/>
          </a:solidFill>
          <a:ln w="12700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3" name="Dahsed line 2"/>
          <p:cNvCxnSpPr/>
          <p:nvPr/>
        </p:nvCxnSpPr>
        <p:spPr>
          <a:xfrm flipH="1">
            <a:off x="6087123" y="2714059"/>
            <a:ext cx="1065211" cy="0"/>
          </a:xfrm>
          <a:prstGeom prst="line">
            <a:avLst/>
          </a:prstGeom>
          <a:solidFill>
            <a:srgbClr val="EA8857"/>
          </a:solidFill>
          <a:ln w="127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4" name="Dahsed line 3"/>
          <p:cNvCxnSpPr/>
          <p:nvPr/>
        </p:nvCxnSpPr>
        <p:spPr>
          <a:xfrm flipH="1">
            <a:off x="2035494" y="3783839"/>
            <a:ext cx="1158874" cy="0"/>
          </a:xfrm>
          <a:prstGeom prst="line">
            <a:avLst/>
          </a:prstGeom>
          <a:solidFill>
            <a:srgbClr val="F2756B"/>
          </a:solidFill>
          <a:ln w="12700">
            <a:solidFill>
              <a:srgbClr val="7030A0"/>
            </a:solidFill>
            <a:prstDash val="dash"/>
            <a:round/>
            <a:headEnd/>
            <a:tailEnd/>
          </a:ln>
        </p:spPr>
      </p:cxn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5" cstate="print"/>
          <a:srcRect l="37500" t="33200" r="37694" b="20600"/>
          <a:stretch>
            <a:fillRect/>
          </a:stretch>
        </p:blipFill>
        <p:spPr bwMode="auto">
          <a:xfrm>
            <a:off x="402970" y="2774168"/>
            <a:ext cx="1220808" cy="120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6" cstate="print"/>
          <a:srcRect l="38187" t="36350" r="38188" b="35300"/>
          <a:stretch>
            <a:fillRect/>
          </a:stretch>
        </p:blipFill>
        <p:spPr bwMode="auto">
          <a:xfrm>
            <a:off x="365690" y="1970559"/>
            <a:ext cx="1280866" cy="78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4" descr="МКУ КИМЦ: Воспитатель года - 20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2236" y="1844824"/>
            <a:ext cx="1008112" cy="96752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768C8CA-9BB1-4EA0-885D-796FB33C28F7}"/>
              </a:ext>
            </a:extLst>
          </p:cNvPr>
          <p:cNvSpPr/>
          <p:nvPr/>
        </p:nvSpPr>
        <p:spPr>
          <a:xfrm>
            <a:off x="6178823" y="3068960"/>
            <a:ext cx="359283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Лучший педагог 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доп</a:t>
            </a:r>
            <a:r>
              <a:rPr lang="ru-RU" sz="2000" dirty="0">
                <a:solidFill>
                  <a:srgbClr val="000000"/>
                </a:solidFill>
              </a:rPr>
              <a:t>. образования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A8AF3FF-5F1E-46E7-8EE5-399E39352343}"/>
              </a:ext>
            </a:extLst>
          </p:cNvPr>
          <p:cNvSpPr/>
          <p:nvPr/>
        </p:nvSpPr>
        <p:spPr>
          <a:xfrm>
            <a:off x="2201165" y="4085185"/>
            <a:ext cx="15861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«Классный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классный</a:t>
            </a:r>
            <a:r>
              <a:rPr lang="ru-RU" sz="2000" dirty="0">
                <a:solidFill>
                  <a:srgbClr val="000000"/>
                </a:solidFill>
              </a:rPr>
              <a:t>»</a:t>
            </a:r>
          </a:p>
        </p:txBody>
      </p:sp>
      <p:grpSp>
        <p:nvGrpSpPr>
          <p:cNvPr id="54" name="5"/>
          <p:cNvGrpSpPr/>
          <p:nvPr/>
        </p:nvGrpSpPr>
        <p:grpSpPr>
          <a:xfrm>
            <a:off x="1591462" y="4063903"/>
            <a:ext cx="482601" cy="741362"/>
            <a:chOff x="2576513" y="4089401"/>
            <a:chExt cx="482601" cy="741362"/>
          </a:xfrm>
          <a:solidFill>
            <a:srgbClr val="00B0F0"/>
          </a:solidFill>
        </p:grpSpPr>
        <p:sp>
          <p:nvSpPr>
            <p:cNvPr id="55" name="Freeform 174"/>
            <p:cNvSpPr>
              <a:spLocks/>
            </p:cNvSpPr>
            <p:nvPr/>
          </p:nvSpPr>
          <p:spPr bwMode="auto">
            <a:xfrm>
              <a:off x="2768601" y="4748213"/>
              <a:ext cx="80963" cy="82550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rgbClr val="12AF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75"/>
            <p:cNvSpPr>
              <a:spLocks/>
            </p:cNvSpPr>
            <p:nvPr/>
          </p:nvSpPr>
          <p:spPr bwMode="auto">
            <a:xfrm>
              <a:off x="2690813" y="4106863"/>
              <a:ext cx="350838" cy="681038"/>
            </a:xfrm>
            <a:custGeom>
              <a:avLst/>
              <a:gdLst/>
              <a:ahLst/>
              <a:cxnLst>
                <a:cxn ang="0">
                  <a:pos x="140" y="605"/>
                </a:cxn>
                <a:cxn ang="0">
                  <a:pos x="311" y="401"/>
                </a:cxn>
                <a:cxn ang="0">
                  <a:pos x="105" y="195"/>
                </a:cxn>
                <a:cxn ang="0">
                  <a:pos x="1" y="209"/>
                </a:cxn>
                <a:cxn ang="0">
                  <a:pos x="2" y="211"/>
                </a:cxn>
                <a:cxn ang="0">
                  <a:pos x="4" y="211"/>
                </a:cxn>
                <a:cxn ang="0">
                  <a:pos x="4" y="4"/>
                </a:cxn>
                <a:cxn ang="0">
                  <a:pos x="309" y="4"/>
                </a:cxn>
                <a:cxn ang="0">
                  <a:pos x="311" y="2"/>
                </a:cxn>
                <a:cxn ang="0">
                  <a:pos x="309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11"/>
                </a:cxn>
                <a:cxn ang="0">
                  <a:pos x="1" y="213"/>
                </a:cxn>
                <a:cxn ang="0">
                  <a:pos x="2" y="213"/>
                </a:cxn>
                <a:cxn ang="0">
                  <a:pos x="105" y="199"/>
                </a:cxn>
                <a:cxn ang="0">
                  <a:pos x="248" y="258"/>
                </a:cxn>
                <a:cxn ang="0">
                  <a:pos x="307" y="401"/>
                </a:cxn>
                <a:cxn ang="0">
                  <a:pos x="139" y="601"/>
                </a:cxn>
                <a:cxn ang="0">
                  <a:pos x="137" y="603"/>
                </a:cxn>
                <a:cxn ang="0">
                  <a:pos x="140" y="605"/>
                </a:cxn>
              </a:cxnLst>
              <a:rect l="0" t="0" r="r" b="b"/>
              <a:pathLst>
                <a:path w="311" h="605">
                  <a:moveTo>
                    <a:pt x="140" y="605"/>
                  </a:moveTo>
                  <a:cubicBezTo>
                    <a:pt x="237" y="588"/>
                    <a:pt x="311" y="504"/>
                    <a:pt x="311" y="401"/>
                  </a:cubicBezTo>
                  <a:cubicBezTo>
                    <a:pt x="311" y="287"/>
                    <a:pt x="219" y="195"/>
                    <a:pt x="105" y="195"/>
                  </a:cubicBezTo>
                  <a:cubicBezTo>
                    <a:pt x="67" y="195"/>
                    <a:pt x="32" y="202"/>
                    <a:pt x="1" y="209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10" y="4"/>
                    <a:pt x="311" y="3"/>
                    <a:pt x="311" y="2"/>
                  </a:cubicBezTo>
                  <a:cubicBezTo>
                    <a:pt x="311" y="1"/>
                    <a:pt x="310" y="0"/>
                    <a:pt x="30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2"/>
                    <a:pt x="0" y="212"/>
                    <a:pt x="1" y="213"/>
                  </a:cubicBezTo>
                  <a:cubicBezTo>
                    <a:pt x="1" y="213"/>
                    <a:pt x="2" y="213"/>
                    <a:pt x="2" y="213"/>
                  </a:cubicBezTo>
                  <a:cubicBezTo>
                    <a:pt x="32" y="206"/>
                    <a:pt x="67" y="199"/>
                    <a:pt x="105" y="199"/>
                  </a:cubicBezTo>
                  <a:cubicBezTo>
                    <a:pt x="161" y="199"/>
                    <a:pt x="211" y="221"/>
                    <a:pt x="248" y="258"/>
                  </a:cubicBezTo>
                  <a:cubicBezTo>
                    <a:pt x="285" y="295"/>
                    <a:pt x="307" y="345"/>
                    <a:pt x="307" y="401"/>
                  </a:cubicBezTo>
                  <a:cubicBezTo>
                    <a:pt x="307" y="502"/>
                    <a:pt x="234" y="585"/>
                    <a:pt x="139" y="601"/>
                  </a:cubicBezTo>
                  <a:cubicBezTo>
                    <a:pt x="138" y="601"/>
                    <a:pt x="137" y="602"/>
                    <a:pt x="137" y="603"/>
                  </a:cubicBezTo>
                  <a:cubicBezTo>
                    <a:pt x="137" y="605"/>
                    <a:pt x="138" y="605"/>
                    <a:pt x="140" y="605"/>
                  </a:cubicBezTo>
                  <a:close/>
                </a:path>
              </a:pathLst>
            </a:custGeom>
            <a:grpFill/>
            <a:ln w="12700">
              <a:solidFill>
                <a:srgbClr val="12AF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76"/>
            <p:cNvSpPr>
              <a:spLocks/>
            </p:cNvSpPr>
            <p:nvPr/>
          </p:nvSpPr>
          <p:spPr bwMode="auto">
            <a:xfrm>
              <a:off x="2576513" y="4556126"/>
              <a:ext cx="195263" cy="2317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74" h="206">
                  <a:moveTo>
                    <a:pt x="0" y="2"/>
                  </a:move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6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12700">
              <a:solidFill>
                <a:srgbClr val="12AF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Oval 177"/>
            <p:cNvSpPr>
              <a:spLocks noChangeArrowheads="1"/>
            </p:cNvSpPr>
            <p:nvPr/>
          </p:nvSpPr>
          <p:spPr bwMode="auto">
            <a:xfrm>
              <a:off x="3019426" y="4089401"/>
              <a:ext cx="39688" cy="39688"/>
            </a:xfrm>
            <a:prstGeom prst="ellipse">
              <a:avLst/>
            </a:prstGeom>
            <a:grpFill/>
            <a:ln w="9525">
              <a:solidFill>
                <a:srgbClr val="12AF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" name="4"/>
          <p:cNvGrpSpPr/>
          <p:nvPr/>
        </p:nvGrpSpPr>
        <p:grpSpPr>
          <a:xfrm>
            <a:off x="5613083" y="3078690"/>
            <a:ext cx="430212" cy="723901"/>
            <a:chOff x="2590801" y="3170238"/>
            <a:chExt cx="430212" cy="723901"/>
          </a:xfrm>
        </p:grpSpPr>
        <p:sp>
          <p:nvSpPr>
            <p:cNvPr id="60" name="Freeform 196"/>
            <p:cNvSpPr>
              <a:spLocks/>
            </p:cNvSpPr>
            <p:nvPr/>
          </p:nvSpPr>
          <p:spPr bwMode="auto">
            <a:xfrm>
              <a:off x="2590801" y="3170238"/>
              <a:ext cx="411163" cy="644525"/>
            </a:xfrm>
            <a:custGeom>
              <a:avLst/>
              <a:gdLst/>
              <a:ahLst/>
              <a:cxnLst>
                <a:cxn ang="0">
                  <a:pos x="305" y="571"/>
                </a:cxn>
                <a:cxn ang="0">
                  <a:pos x="305" y="2"/>
                </a:cxn>
                <a:cxn ang="0">
                  <a:pos x="304" y="0"/>
                </a:cxn>
                <a:cxn ang="0">
                  <a:pos x="302" y="1"/>
                </a:cxn>
                <a:cxn ang="0">
                  <a:pos x="0" y="301"/>
                </a:cxn>
                <a:cxn ang="0">
                  <a:pos x="0" y="304"/>
                </a:cxn>
                <a:cxn ang="0">
                  <a:pos x="2" y="305"/>
                </a:cxn>
                <a:cxn ang="0">
                  <a:pos x="364" y="305"/>
                </a:cxn>
                <a:cxn ang="0">
                  <a:pos x="366" y="303"/>
                </a:cxn>
                <a:cxn ang="0">
                  <a:pos x="364" y="301"/>
                </a:cxn>
                <a:cxn ang="0">
                  <a:pos x="7" y="301"/>
                </a:cxn>
                <a:cxn ang="0">
                  <a:pos x="301" y="7"/>
                </a:cxn>
                <a:cxn ang="0">
                  <a:pos x="301" y="571"/>
                </a:cxn>
                <a:cxn ang="0">
                  <a:pos x="303" y="573"/>
                </a:cxn>
                <a:cxn ang="0">
                  <a:pos x="305" y="571"/>
                </a:cxn>
              </a:cxnLst>
              <a:rect l="0" t="0" r="r" b="b"/>
              <a:pathLst>
                <a:path w="366" h="573">
                  <a:moveTo>
                    <a:pt x="305" y="571"/>
                  </a:moveTo>
                  <a:cubicBezTo>
                    <a:pt x="305" y="2"/>
                    <a:pt x="305" y="2"/>
                    <a:pt x="305" y="2"/>
                  </a:cubicBezTo>
                  <a:cubicBezTo>
                    <a:pt x="305" y="1"/>
                    <a:pt x="305" y="0"/>
                    <a:pt x="304" y="0"/>
                  </a:cubicBezTo>
                  <a:cubicBezTo>
                    <a:pt x="303" y="0"/>
                    <a:pt x="302" y="0"/>
                    <a:pt x="302" y="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02"/>
                    <a:pt x="0" y="303"/>
                    <a:pt x="0" y="304"/>
                  </a:cubicBezTo>
                  <a:cubicBezTo>
                    <a:pt x="0" y="304"/>
                    <a:pt x="1" y="305"/>
                    <a:pt x="2" y="305"/>
                  </a:cubicBezTo>
                  <a:cubicBezTo>
                    <a:pt x="364" y="305"/>
                    <a:pt x="364" y="305"/>
                    <a:pt x="364" y="305"/>
                  </a:cubicBezTo>
                  <a:cubicBezTo>
                    <a:pt x="366" y="305"/>
                    <a:pt x="366" y="304"/>
                    <a:pt x="366" y="303"/>
                  </a:cubicBezTo>
                  <a:cubicBezTo>
                    <a:pt x="366" y="302"/>
                    <a:pt x="366" y="301"/>
                    <a:pt x="364" y="301"/>
                  </a:cubicBezTo>
                  <a:cubicBezTo>
                    <a:pt x="7" y="301"/>
                    <a:pt x="7" y="301"/>
                    <a:pt x="7" y="301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1" y="571"/>
                    <a:pt x="301" y="571"/>
                    <a:pt x="301" y="571"/>
                  </a:cubicBezTo>
                  <a:cubicBezTo>
                    <a:pt x="301" y="572"/>
                    <a:pt x="302" y="573"/>
                    <a:pt x="303" y="573"/>
                  </a:cubicBezTo>
                  <a:cubicBezTo>
                    <a:pt x="304" y="573"/>
                    <a:pt x="305" y="572"/>
                    <a:pt x="305" y="571"/>
                  </a:cubicBez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97"/>
            <p:cNvSpPr>
              <a:spLocks/>
            </p:cNvSpPr>
            <p:nvPr/>
          </p:nvSpPr>
          <p:spPr bwMode="auto">
            <a:xfrm>
              <a:off x="2889251" y="3810001"/>
              <a:ext cx="84138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198"/>
            <p:cNvSpPr>
              <a:spLocks noChangeArrowheads="1"/>
            </p:cNvSpPr>
            <p:nvPr/>
          </p:nvSpPr>
          <p:spPr bwMode="auto">
            <a:xfrm>
              <a:off x="2979738" y="3490913"/>
              <a:ext cx="41275" cy="4127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3" name="Dahsed line 4"/>
          <p:cNvCxnSpPr/>
          <p:nvPr/>
        </p:nvCxnSpPr>
        <p:spPr>
          <a:xfrm flipH="1">
            <a:off x="6043295" y="3758143"/>
            <a:ext cx="1103312" cy="0"/>
          </a:xfrm>
          <a:prstGeom prst="line">
            <a:avLst/>
          </a:prstGeom>
          <a:solidFill>
            <a:srgbClr val="DD7691"/>
          </a:solidFill>
          <a:ln w="12700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64" name="Dahsed line 5"/>
          <p:cNvCxnSpPr/>
          <p:nvPr/>
        </p:nvCxnSpPr>
        <p:spPr>
          <a:xfrm flipH="1">
            <a:off x="1891500" y="4763990"/>
            <a:ext cx="1247774" cy="0"/>
          </a:xfrm>
          <a:prstGeom prst="line">
            <a:avLst/>
          </a:prstGeom>
          <a:solidFill>
            <a:srgbClr val="A58899"/>
          </a:solidFill>
          <a:ln w="12700">
            <a:solidFill>
              <a:srgbClr val="12AFD4"/>
            </a:solidFill>
            <a:prstDash val="dash"/>
            <a:round/>
            <a:headEnd/>
            <a:tailEnd/>
          </a:ln>
        </p:spPr>
      </p:cxnSp>
      <p:pic>
        <p:nvPicPr>
          <p:cNvPr id="66" name="Picture 3" descr="C:\Users\Home\Desktop\2022-08-20_08-28-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4923"/>
            <a:ext cx="1231570" cy="63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МКУ КИМЦ: Педагогический дебю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5633" y="3830916"/>
            <a:ext cx="901317" cy="9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Прямоугольник 68"/>
          <p:cNvSpPr/>
          <p:nvPr/>
        </p:nvSpPr>
        <p:spPr>
          <a:xfrm>
            <a:off x="251520" y="4941168"/>
            <a:ext cx="8568952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АБСОЛЮТНЫЕ ПОБЕДИТЕЛИ </a:t>
            </a:r>
            <a:r>
              <a:rPr lang="ru-RU" sz="1600" dirty="0">
                <a:solidFill>
                  <a:srgbClr val="000000"/>
                </a:solidFill>
              </a:rPr>
              <a:t>награждаются дипломом и премией Главы города в размере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300 </a:t>
            </a:r>
            <a:r>
              <a:rPr lang="ru-RU" sz="1600" b="1" dirty="0">
                <a:solidFill>
                  <a:srgbClr val="C00000"/>
                </a:solidFill>
              </a:rPr>
              <a:t>тыс. руб. </a:t>
            </a:r>
            <a:r>
              <a:rPr lang="ru-RU" sz="1600" dirty="0">
                <a:solidFill>
                  <a:srgbClr val="000000"/>
                </a:solidFill>
              </a:rPr>
              <a:t>по итогам конкурсов</a:t>
            </a:r>
            <a:r>
              <a:rPr lang="ru-RU" sz="1600" dirty="0" smtClean="0">
                <a:solidFill>
                  <a:srgbClr val="000000"/>
                </a:solidFill>
              </a:rPr>
              <a:t>: «</a:t>
            </a:r>
            <a:r>
              <a:rPr lang="ru-RU" sz="1600" dirty="0">
                <a:solidFill>
                  <a:srgbClr val="C00000"/>
                </a:solidFill>
              </a:rPr>
              <a:t>Учитель года</a:t>
            </a:r>
            <a:r>
              <a:rPr lang="ru-RU" sz="1600" dirty="0">
                <a:solidFill>
                  <a:srgbClr val="000000"/>
                </a:solidFill>
              </a:rPr>
              <a:t>» и «</a:t>
            </a:r>
            <a:r>
              <a:rPr lang="ru-RU" sz="1600" dirty="0">
                <a:solidFill>
                  <a:srgbClr val="C00000"/>
                </a:solidFill>
              </a:rPr>
              <a:t>Воспитатель года</a:t>
            </a:r>
            <a:r>
              <a:rPr lang="ru-RU" sz="1600" dirty="0">
                <a:solidFill>
                  <a:srgbClr val="000000"/>
                </a:solidFill>
              </a:rPr>
              <a:t>»;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ПОБЕДИТЕЛИ</a:t>
            </a:r>
            <a:r>
              <a:rPr lang="ru-RU" sz="1600" dirty="0" smtClean="0">
                <a:solidFill>
                  <a:srgbClr val="000000"/>
                </a:solidFill>
              </a:rPr>
              <a:t> награждаются </a:t>
            </a:r>
            <a:r>
              <a:rPr lang="ru-RU" sz="1600" dirty="0">
                <a:solidFill>
                  <a:srgbClr val="000000"/>
                </a:solidFill>
              </a:rPr>
              <a:t>дипломом и премией Главы города в размере </a:t>
            </a:r>
            <a:r>
              <a:rPr lang="ru-RU" sz="1600" b="1" dirty="0">
                <a:solidFill>
                  <a:srgbClr val="C00000"/>
                </a:solidFill>
              </a:rPr>
              <a:t>150 тыс. руб. </a:t>
            </a:r>
            <a:r>
              <a:rPr lang="ru-RU" sz="1600" dirty="0">
                <a:solidFill>
                  <a:srgbClr val="000000"/>
                </a:solidFill>
              </a:rPr>
              <a:t>по итогам конкурсов: </a:t>
            </a:r>
            <a:r>
              <a:rPr lang="ru-RU" sz="1600" dirty="0" smtClean="0">
                <a:solidFill>
                  <a:srgbClr val="000000"/>
                </a:solidFill>
              </a:rPr>
              <a:t>«</a:t>
            </a:r>
            <a:r>
              <a:rPr lang="ru-RU" sz="1600" dirty="0">
                <a:solidFill>
                  <a:srgbClr val="C00000"/>
                </a:solidFill>
              </a:rPr>
              <a:t>Специалистов сопровождения</a:t>
            </a:r>
            <a:r>
              <a:rPr lang="ru-RU" sz="1600" dirty="0">
                <a:solidFill>
                  <a:srgbClr val="000000"/>
                </a:solidFill>
              </a:rPr>
              <a:t>» </a:t>
            </a:r>
            <a:r>
              <a:rPr lang="ru-RU" sz="1600" dirty="0" smtClean="0">
                <a:solidFill>
                  <a:srgbClr val="000000"/>
                </a:solidFill>
              </a:rPr>
              <a:t>(педагог-психолог </a:t>
            </a:r>
            <a:r>
              <a:rPr lang="ru-RU" sz="1600" dirty="0">
                <a:solidFill>
                  <a:srgbClr val="000000"/>
                </a:solidFill>
              </a:rPr>
              <a:t>и учитель-логопед);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 «</a:t>
            </a:r>
            <a:r>
              <a:rPr lang="ru-RU" sz="1600" dirty="0">
                <a:solidFill>
                  <a:srgbClr val="C00000"/>
                </a:solidFill>
              </a:rPr>
              <a:t>Лучший педагог дополнительного образования</a:t>
            </a:r>
            <a:r>
              <a:rPr lang="ru-RU" sz="1600" dirty="0" smtClean="0">
                <a:solidFill>
                  <a:srgbClr val="000000"/>
                </a:solidFill>
              </a:rPr>
              <a:t>»; «</a:t>
            </a:r>
            <a:r>
              <a:rPr lang="ru-RU" sz="1600" dirty="0">
                <a:solidFill>
                  <a:srgbClr val="C00000"/>
                </a:solidFill>
              </a:rPr>
              <a:t>Классный классный</a:t>
            </a:r>
            <a:r>
              <a:rPr lang="ru-RU" sz="1600" dirty="0">
                <a:solidFill>
                  <a:srgbClr val="000000"/>
                </a:solidFill>
              </a:rPr>
              <a:t>»;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«</a:t>
            </a:r>
            <a:r>
              <a:rPr lang="ru-RU" sz="1600" dirty="0">
                <a:solidFill>
                  <a:srgbClr val="C00000"/>
                </a:solidFill>
              </a:rPr>
              <a:t>Педагогический дебют</a:t>
            </a:r>
            <a:r>
              <a:rPr lang="ru-RU" sz="1600" dirty="0">
                <a:solidFill>
                  <a:srgbClr val="000000"/>
                </a:solidFill>
              </a:rPr>
              <a:t>» (по трем номинациям: учитель, воспитатель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и </a:t>
            </a:r>
            <a:r>
              <a:rPr lang="ru-RU" sz="1600" dirty="0">
                <a:solidFill>
                  <a:srgbClr val="000000"/>
                </a:solidFill>
              </a:rPr>
              <a:t>педагог доп.образования)</a:t>
            </a:r>
          </a:p>
        </p:txBody>
      </p:sp>
      <p:grpSp>
        <p:nvGrpSpPr>
          <p:cNvPr id="70" name="6"/>
          <p:cNvGrpSpPr/>
          <p:nvPr/>
        </p:nvGrpSpPr>
        <p:grpSpPr>
          <a:xfrm>
            <a:off x="5645001" y="4049511"/>
            <a:ext cx="482600" cy="723901"/>
            <a:chOff x="4964113" y="360363"/>
            <a:chExt cx="482600" cy="723901"/>
          </a:xfrm>
          <a:solidFill>
            <a:srgbClr val="C00000"/>
          </a:solidFill>
        </p:grpSpPr>
        <p:sp>
          <p:nvSpPr>
            <p:cNvPr id="71" name="Freeform 150"/>
            <p:cNvSpPr>
              <a:spLocks/>
            </p:cNvSpPr>
            <p:nvPr/>
          </p:nvSpPr>
          <p:spPr bwMode="auto">
            <a:xfrm>
              <a:off x="5154613" y="1000126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72" name="Freeform 151"/>
            <p:cNvSpPr>
              <a:spLocks/>
            </p:cNvSpPr>
            <p:nvPr/>
          </p:nvSpPr>
          <p:spPr bwMode="auto">
            <a:xfrm>
              <a:off x="4964113" y="579438"/>
              <a:ext cx="465138" cy="461963"/>
            </a:xfrm>
            <a:custGeom>
              <a:avLst/>
              <a:gdLst/>
              <a:ahLst/>
              <a:cxnLst>
                <a:cxn ang="0">
                  <a:pos x="172" y="405"/>
                </a:cxn>
                <a:cxn ang="0">
                  <a:pos x="4" y="206"/>
                </a:cxn>
                <a:cxn ang="0">
                  <a:pos x="64" y="63"/>
                </a:cxn>
                <a:cxn ang="0">
                  <a:pos x="207" y="4"/>
                </a:cxn>
                <a:cxn ang="0">
                  <a:pos x="349" y="63"/>
                </a:cxn>
                <a:cxn ang="0">
                  <a:pos x="409" y="206"/>
                </a:cxn>
                <a:cxn ang="0">
                  <a:pos x="240" y="406"/>
                </a:cxn>
                <a:cxn ang="0">
                  <a:pos x="239" y="408"/>
                </a:cxn>
                <a:cxn ang="0">
                  <a:pos x="241" y="410"/>
                </a:cxn>
                <a:cxn ang="0">
                  <a:pos x="413" y="206"/>
                </a:cxn>
                <a:cxn ang="0">
                  <a:pos x="207" y="0"/>
                </a:cxn>
                <a:cxn ang="0">
                  <a:pos x="0" y="206"/>
                </a:cxn>
                <a:cxn ang="0">
                  <a:pos x="171" y="409"/>
                </a:cxn>
                <a:cxn ang="0">
                  <a:pos x="173" y="408"/>
                </a:cxn>
                <a:cxn ang="0">
                  <a:pos x="172" y="405"/>
                </a:cxn>
              </a:cxnLst>
              <a:rect l="0" t="0" r="r" b="b"/>
              <a:pathLst>
                <a:path w="413" h="410">
                  <a:moveTo>
                    <a:pt x="172" y="405"/>
                  </a:moveTo>
                  <a:cubicBezTo>
                    <a:pt x="77" y="389"/>
                    <a:pt x="4" y="306"/>
                    <a:pt x="4" y="206"/>
                  </a:cubicBezTo>
                  <a:cubicBezTo>
                    <a:pt x="4" y="151"/>
                    <a:pt x="27" y="100"/>
                    <a:pt x="64" y="63"/>
                  </a:cubicBezTo>
                  <a:cubicBezTo>
                    <a:pt x="100" y="27"/>
                    <a:pt x="151" y="4"/>
                    <a:pt x="207" y="4"/>
                  </a:cubicBezTo>
                  <a:cubicBezTo>
                    <a:pt x="262" y="4"/>
                    <a:pt x="313" y="27"/>
                    <a:pt x="349" y="63"/>
                  </a:cubicBezTo>
                  <a:cubicBezTo>
                    <a:pt x="386" y="100"/>
                    <a:pt x="409" y="151"/>
                    <a:pt x="409" y="206"/>
                  </a:cubicBezTo>
                  <a:cubicBezTo>
                    <a:pt x="409" y="306"/>
                    <a:pt x="336" y="390"/>
                    <a:pt x="240" y="406"/>
                  </a:cubicBezTo>
                  <a:cubicBezTo>
                    <a:pt x="239" y="406"/>
                    <a:pt x="238" y="407"/>
                    <a:pt x="239" y="408"/>
                  </a:cubicBezTo>
                  <a:cubicBezTo>
                    <a:pt x="239" y="409"/>
                    <a:pt x="240" y="410"/>
                    <a:pt x="241" y="410"/>
                  </a:cubicBezTo>
                  <a:cubicBezTo>
                    <a:pt x="338" y="393"/>
                    <a:pt x="413" y="308"/>
                    <a:pt x="413" y="206"/>
                  </a:cubicBezTo>
                  <a:cubicBezTo>
                    <a:pt x="413" y="92"/>
                    <a:pt x="320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308"/>
                    <a:pt x="74" y="393"/>
                    <a:pt x="171" y="409"/>
                  </a:cubicBezTo>
                  <a:cubicBezTo>
                    <a:pt x="172" y="410"/>
                    <a:pt x="173" y="409"/>
                    <a:pt x="173" y="408"/>
                  </a:cubicBezTo>
                  <a:cubicBezTo>
                    <a:pt x="174" y="407"/>
                    <a:pt x="173" y="406"/>
                    <a:pt x="172" y="405"/>
                  </a:cubicBezTo>
                  <a:close/>
                </a:path>
              </a:pathLst>
            </a:custGeom>
            <a:grp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73" name="Freeform 152"/>
            <p:cNvSpPr>
              <a:spLocks/>
            </p:cNvSpPr>
            <p:nvPr/>
          </p:nvSpPr>
          <p:spPr bwMode="auto">
            <a:xfrm>
              <a:off x="4964113" y="360363"/>
              <a:ext cx="465138" cy="233363"/>
            </a:xfrm>
            <a:custGeom>
              <a:avLst/>
              <a:gdLst/>
              <a:ahLst/>
              <a:cxnLst>
                <a:cxn ang="0">
                  <a:pos x="4" y="206"/>
                </a:cxn>
                <a:cxn ang="0">
                  <a:pos x="64" y="63"/>
                </a:cxn>
                <a:cxn ang="0">
                  <a:pos x="207" y="4"/>
                </a:cxn>
                <a:cxn ang="0">
                  <a:pos x="340" y="38"/>
                </a:cxn>
                <a:cxn ang="0">
                  <a:pos x="409" y="133"/>
                </a:cxn>
                <a:cxn ang="0">
                  <a:pos x="411" y="135"/>
                </a:cxn>
                <a:cxn ang="0">
                  <a:pos x="413" y="132"/>
                </a:cxn>
                <a:cxn ang="0">
                  <a:pos x="342" y="34"/>
                </a:cxn>
                <a:cxn ang="0">
                  <a:pos x="207" y="0"/>
                </a:cxn>
                <a:cxn ang="0">
                  <a:pos x="0" y="206"/>
                </a:cxn>
                <a:cxn ang="0">
                  <a:pos x="2" y="208"/>
                </a:cxn>
                <a:cxn ang="0">
                  <a:pos x="4" y="206"/>
                </a:cxn>
              </a:cxnLst>
              <a:rect l="0" t="0" r="r" b="b"/>
              <a:pathLst>
                <a:path w="413" h="208">
                  <a:moveTo>
                    <a:pt x="4" y="206"/>
                  </a:moveTo>
                  <a:cubicBezTo>
                    <a:pt x="4" y="150"/>
                    <a:pt x="27" y="100"/>
                    <a:pt x="64" y="63"/>
                  </a:cubicBezTo>
                  <a:cubicBezTo>
                    <a:pt x="100" y="27"/>
                    <a:pt x="151" y="4"/>
                    <a:pt x="207" y="4"/>
                  </a:cubicBezTo>
                  <a:cubicBezTo>
                    <a:pt x="263" y="4"/>
                    <a:pt x="307" y="16"/>
                    <a:pt x="340" y="38"/>
                  </a:cubicBezTo>
                  <a:cubicBezTo>
                    <a:pt x="373" y="60"/>
                    <a:pt x="395" y="92"/>
                    <a:pt x="409" y="133"/>
                  </a:cubicBezTo>
                  <a:cubicBezTo>
                    <a:pt x="409" y="134"/>
                    <a:pt x="410" y="135"/>
                    <a:pt x="411" y="135"/>
                  </a:cubicBezTo>
                  <a:cubicBezTo>
                    <a:pt x="412" y="134"/>
                    <a:pt x="413" y="133"/>
                    <a:pt x="413" y="132"/>
                  </a:cubicBezTo>
                  <a:cubicBezTo>
                    <a:pt x="399" y="90"/>
                    <a:pt x="376" y="57"/>
                    <a:pt x="342" y="34"/>
                  </a:cubicBezTo>
                  <a:cubicBezTo>
                    <a:pt x="308" y="12"/>
                    <a:pt x="263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207"/>
                    <a:pt x="1" y="208"/>
                    <a:pt x="2" y="208"/>
                  </a:cubicBezTo>
                  <a:cubicBezTo>
                    <a:pt x="4" y="208"/>
                    <a:pt x="4" y="207"/>
                    <a:pt x="4" y="206"/>
                  </a:cubicBezTo>
                  <a:close/>
                </a:path>
              </a:pathLst>
            </a:custGeom>
            <a:grp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74" name="Freeform 153"/>
            <p:cNvSpPr>
              <a:spLocks/>
            </p:cNvSpPr>
            <p:nvPr/>
          </p:nvSpPr>
          <p:spPr bwMode="auto">
            <a:xfrm>
              <a:off x="4964113" y="588963"/>
              <a:ext cx="4763" cy="225425"/>
            </a:xfrm>
            <a:custGeom>
              <a:avLst/>
              <a:gdLst/>
              <a:ahLst/>
              <a:cxnLst>
                <a:cxn ang="0">
                  <a:pos x="4" y="197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97"/>
                </a:cxn>
                <a:cxn ang="0">
                  <a:pos x="2" y="199"/>
                </a:cxn>
                <a:cxn ang="0">
                  <a:pos x="4" y="197"/>
                </a:cxn>
              </a:cxnLst>
              <a:rect l="0" t="0" r="r" b="b"/>
              <a:pathLst>
                <a:path w="4" h="199">
                  <a:moveTo>
                    <a:pt x="4" y="197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8"/>
                    <a:pt x="1" y="199"/>
                    <a:pt x="2" y="199"/>
                  </a:cubicBezTo>
                  <a:cubicBezTo>
                    <a:pt x="4" y="199"/>
                    <a:pt x="4" y="198"/>
                    <a:pt x="4" y="197"/>
                  </a:cubicBezTo>
                </a:path>
              </a:pathLst>
            </a:custGeom>
            <a:grp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75" name="Oval 154"/>
            <p:cNvSpPr>
              <a:spLocks noChangeArrowheads="1"/>
            </p:cNvSpPr>
            <p:nvPr/>
          </p:nvSpPr>
          <p:spPr bwMode="auto">
            <a:xfrm>
              <a:off x="5405438" y="488951"/>
              <a:ext cx="41275" cy="41275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cxnSp>
        <p:nvCxnSpPr>
          <p:cNvPr id="76" name="Dahsed line 1"/>
          <p:cNvCxnSpPr/>
          <p:nvPr/>
        </p:nvCxnSpPr>
        <p:spPr>
          <a:xfrm flipH="1">
            <a:off x="5916514" y="4745159"/>
            <a:ext cx="1247774" cy="0"/>
          </a:xfrm>
          <a:prstGeom prst="line">
            <a:avLst/>
          </a:prstGeom>
          <a:solidFill>
            <a:srgbClr val="F4B545"/>
          </a:solidFill>
          <a:ln w="12700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77" name="Прямоугольник 76"/>
          <p:cNvSpPr/>
          <p:nvPr/>
        </p:nvSpPr>
        <p:spPr>
          <a:xfrm>
            <a:off x="6112769" y="4017258"/>
            <a:ext cx="6884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Педагогический </a:t>
            </a:r>
            <a:endParaRPr lang="ru-RU" sz="2000" dirty="0" smtClean="0"/>
          </a:p>
          <a:p>
            <a:r>
              <a:rPr lang="ru-RU" sz="2000" dirty="0" smtClean="0"/>
              <a:t>дебют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00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37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12AFD4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12. Создание </a:t>
            </a:r>
            <a:r>
              <a:rPr lang="ru-RU" sz="1600" dirty="0">
                <a:solidFill>
                  <a:srgbClr val="0070C0"/>
                </a:solidFill>
              </a:rPr>
              <a:t>условий для эффективного управления отраслью "Образование" в городе Красноярске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1950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АТТЕСТАЦИЯ РУКОВОДИТЕЛЕЙ ОБРАЗОВАТЕЛЬНЫХ УЧРЕЖДЕНИЙ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9995"/>
            <a:ext cx="79288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муниципалитете по отрасли «Образование» на 31.12.2022 год работает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286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руководителей муниципальных учреждений из них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111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– директоров </a:t>
            </a:r>
            <a:r>
              <a:rPr lang="ru-RU" dirty="0" smtClean="0"/>
              <a:t>общеобразовательных учреждений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159</a:t>
            </a:r>
            <a:r>
              <a:rPr lang="ru-RU" dirty="0" smtClean="0"/>
              <a:t> </a:t>
            </a:r>
            <a:r>
              <a:rPr lang="ru-RU" dirty="0"/>
              <a:t>– заведующих </a:t>
            </a:r>
            <a:r>
              <a:rPr lang="ru-RU" dirty="0" smtClean="0"/>
              <a:t>дошкольными образовательными учреждениями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16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– директоров </a:t>
            </a:r>
            <a:r>
              <a:rPr lang="ru-RU" dirty="0" smtClean="0"/>
              <a:t>учреждений дополнительного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8076" y="3573016"/>
            <a:ext cx="7928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Аттестация</a:t>
            </a:r>
            <a:r>
              <a:rPr lang="ru-RU" dirty="0"/>
              <a:t> руководителей проходит 1 раз в 3 года.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плану аттестационных мероприятий на 2022 год  и по графику успешно прошли </a:t>
            </a:r>
            <a:r>
              <a:rPr lang="ru-RU" dirty="0" smtClean="0"/>
              <a:t>аттестацию </a:t>
            </a:r>
            <a:r>
              <a:rPr lang="ru-RU" b="1" dirty="0" smtClean="0">
                <a:solidFill>
                  <a:srgbClr val="C00000"/>
                </a:solidFill>
              </a:rPr>
              <a:t>113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руководителей, из них: 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40</a:t>
            </a:r>
            <a:r>
              <a:rPr lang="ru-RU" dirty="0" smtClean="0"/>
              <a:t> </a:t>
            </a:r>
            <a:r>
              <a:rPr lang="ru-RU" dirty="0"/>
              <a:t>руководителей  ОУ;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69</a:t>
            </a:r>
            <a:r>
              <a:rPr lang="ru-RU" dirty="0"/>
              <a:t>  заведующих </a:t>
            </a:r>
            <a:r>
              <a:rPr lang="ru-RU" dirty="0" smtClean="0"/>
              <a:t>ДОУ;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dirty="0" smtClean="0"/>
              <a:t> руководителя  УДО. </a:t>
            </a:r>
          </a:p>
          <a:p>
            <a:r>
              <a:rPr lang="ru-RU" dirty="0" smtClean="0"/>
              <a:t>В </a:t>
            </a:r>
            <a:r>
              <a:rPr lang="ru-RU" dirty="0"/>
              <a:t>комиссию поступило </a:t>
            </a:r>
            <a:r>
              <a:rPr lang="ru-RU" b="1" dirty="0">
                <a:solidFill>
                  <a:srgbClr val="C00000"/>
                </a:solidFill>
              </a:rPr>
              <a:t>32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заявления от кандидатов на должность руководителей, из них прошли аттестацию на соответствие требованиям квалификационных характеристик </a:t>
            </a:r>
            <a:r>
              <a:rPr lang="ru-RU" b="1" dirty="0">
                <a:solidFill>
                  <a:srgbClr val="C00000"/>
                </a:solidFill>
              </a:rPr>
              <a:t>23</a:t>
            </a:r>
            <a:r>
              <a:rPr lang="ru-RU" dirty="0"/>
              <a:t> кандидата, из которых </a:t>
            </a:r>
            <a:r>
              <a:rPr lang="ru-RU" b="1" dirty="0">
                <a:solidFill>
                  <a:srgbClr val="C00000"/>
                </a:solidFill>
              </a:rPr>
              <a:t>17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заняли должности руководителей образовательных </a:t>
            </a:r>
            <a:r>
              <a:rPr lang="ru-RU" dirty="0" smtClean="0"/>
              <a:t>учреждений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4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188640"/>
            <a:ext cx="7452320" cy="155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12AFD4"/>
                </a:solidFill>
              </a:rPr>
              <a:t>     </a:t>
            </a:r>
            <a:r>
              <a:rPr lang="ru-RU" sz="1600" dirty="0" smtClean="0">
                <a:solidFill>
                  <a:srgbClr val="0070C0"/>
                </a:solidFill>
              </a:rPr>
              <a:t>12. Создание </a:t>
            </a:r>
            <a:r>
              <a:rPr lang="ru-RU" sz="1600" dirty="0">
                <a:solidFill>
                  <a:srgbClr val="0070C0"/>
                </a:solidFill>
              </a:rPr>
              <a:t>условий для эффективного управления отраслью "Образование" в городе Красноярске</a:t>
            </a:r>
            <a:endParaRPr lang="en-US" sz="2400" b="0" noProof="1">
              <a:solidFill>
                <a:srgbClr val="0070C0"/>
              </a:solidFill>
            </a:endParaRPr>
          </a:p>
        </p:txBody>
      </p:sp>
      <p:sp>
        <p:nvSpPr>
          <p:cNvPr id="11" name="AutoShape 7" descr="https://www.pngjoy.com/pngl/368/6830735_economy-icon-simbolo-de-crecimiento-economico-hd-png.png"/>
          <p:cNvSpPr>
            <a:spLocks noChangeAspect="1" noChangeArrowheads="1"/>
          </p:cNvSpPr>
          <p:nvPr/>
        </p:nvSpPr>
        <p:spPr bwMode="auto">
          <a:xfrm>
            <a:off x="307975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233" y="4417249"/>
            <a:ext cx="1798985" cy="463413"/>
          </a:xfrm>
          <a:prstGeom prst="roundRect">
            <a:avLst>
              <a:gd name="adj" fmla="val 9322"/>
            </a:avLst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СТАЖИРОВКИ: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pic>
        <p:nvPicPr>
          <p:cNvPr id="14" name="Picture 2" descr="https://corp-univer.ru/wp-content/uploads/images/goroda_2022/%D0%A2%D0%BE%D0%BC%D1%81%D0%BA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9846" y="4333955"/>
            <a:ext cx="1386659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corp-univer.ru/wp-content/uploads/images/goroda_2022/%D0%98%D1%80%D0%BA%D1%83%D1%82%D1%81%D0%BA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0554" y="4333955"/>
            <a:ext cx="1724290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corp-univer.ru/wp-content/uploads/images/goroda_2022/%D0%92%D0%BB%D0%B0%D0%B4%D0%B8%D0%B2%D0%BE%D1%81%D1%82%D0%BE%D0%BA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42" y="5556262"/>
            <a:ext cx="1979725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417968" y="4880662"/>
            <a:ext cx="2353482" cy="888082"/>
            <a:chOff x="8706378" y="8335214"/>
            <a:chExt cx="4364541" cy="1440000"/>
          </a:xfrm>
        </p:grpSpPr>
        <p:pic>
          <p:nvPicPr>
            <p:cNvPr id="19" name="Picture 10" descr="https://www.admk26.ru/UserFiles/FOTO/gerb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378" y="8335214"/>
              <a:ext cx="1293689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165510" y="8825926"/>
              <a:ext cx="29054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Железногорск</a:t>
              </a:r>
            </a:p>
          </p:txBody>
        </p:sp>
      </p:grpSp>
      <p:pic>
        <p:nvPicPr>
          <p:cNvPr id="21" name="Picture 4" descr="https://corp-univer.ru/wp-content/uploads/images/goroda_2022/%D0%90%D1%87%D0%B8%D0%BD%D1%81%D0%B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5"/>
          <a:stretch/>
        </p:blipFill>
        <p:spPr bwMode="auto">
          <a:xfrm>
            <a:off x="4369292" y="4298493"/>
            <a:ext cx="1899798" cy="7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orp-univer.ru/wp-content/uploads/images/goroda_2022/%D0%9E%D0%BC%D1%81%D0%B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1"/>
          <a:stretch/>
        </p:blipFill>
        <p:spPr bwMode="auto">
          <a:xfrm>
            <a:off x="4918686" y="5013176"/>
            <a:ext cx="1813554" cy="6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corp-univer.ru/wp-content/uploads/images/goroda_2022/%D0%9C%D0%BE%D1%81%D0%BA%D0%B2%D0%B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4"/>
          <a:stretch/>
        </p:blipFill>
        <p:spPr bwMode="auto">
          <a:xfrm>
            <a:off x="3155956" y="5712822"/>
            <a:ext cx="2163235" cy="7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495DFA0-9E5F-4C23-9B53-298B078C3A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99" y="1705002"/>
            <a:ext cx="7001362" cy="248076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314847" y="1741459"/>
            <a:ext cx="2531164" cy="11114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B302234-7C4A-411C-9C93-0700EEAC565A}"/>
              </a:ext>
            </a:extLst>
          </p:cNvPr>
          <p:cNvSpPr/>
          <p:nvPr/>
        </p:nvSpPr>
        <p:spPr>
          <a:xfrm>
            <a:off x="6012160" y="1610216"/>
            <a:ext cx="1681723" cy="57708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114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ородов России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B302234-7C4A-411C-9C93-0700EEAC565A}"/>
              </a:ext>
            </a:extLst>
          </p:cNvPr>
          <p:cNvSpPr/>
          <p:nvPr/>
        </p:nvSpPr>
        <p:spPr>
          <a:xfrm>
            <a:off x="7164288" y="1610216"/>
            <a:ext cx="1681723" cy="73866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1362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образовательные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B302234-7C4A-411C-9C93-0700EEAC565A}"/>
              </a:ext>
            </a:extLst>
          </p:cNvPr>
          <p:cNvSpPr/>
          <p:nvPr/>
        </p:nvSpPr>
        <p:spPr>
          <a:xfrm>
            <a:off x="6012160" y="2238698"/>
            <a:ext cx="1681723" cy="57708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33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видеоконференции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B302234-7C4A-411C-9C93-0700EEAC565A}"/>
              </a:ext>
            </a:extLst>
          </p:cNvPr>
          <p:cNvSpPr/>
          <p:nvPr/>
        </p:nvSpPr>
        <p:spPr>
          <a:xfrm>
            <a:off x="7210757" y="2238698"/>
            <a:ext cx="1681723" cy="73866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1178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образовательных</a:t>
            </a:r>
          </a:p>
          <a:p>
            <a:pPr algn="ctr"/>
            <a:r>
              <a:rPr lang="ru-RU" sz="1050" b="1" dirty="0" err="1" smtClean="0">
                <a:solidFill>
                  <a:schemeClr val="tx2">
                    <a:lumMod val="75000"/>
                  </a:schemeClr>
                </a:solidFill>
              </a:rPr>
              <a:t>интенсивов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2" descr="https://mcrkpo.ru/wp-content/uploads/2021/08/%D0%9B%D0%BE%D0%B3%D0%BE%D1%82%D0%B8%D0%BF_%D0%9A%D0%BE%D1%80%D0%BF.-%D1%83%D0%BD%D0%B8%D0%B2%D0%B5%D1%80%D1%81%D0%B8%D1%82%D0%B5%D1%82_%D1%80%D1%83%D1%81-%E2%80%94-%D1%84%D0%B0%D0%B2%D0%B8%D0%BA%D0%BE%D0%BD.png">
            <a:extLst>
              <a:ext uri="{FF2B5EF4-FFF2-40B4-BE49-F238E27FC236}">
                <a16:creationId xmlns="" xmlns:a16="http://schemas.microsoft.com/office/drawing/2014/main" id="{A0A0E3B1-FC83-407E-A0E3-7F2BAAB8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78" y="1700808"/>
            <a:ext cx="1270605" cy="12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orp-univer.ru/wp-content/uploads/images/goroda_2022/%D0%95%D0%BA%D0%B0%D1%82%D0%B5%D1%80%D0%B8%D0%BD%D0%B1%D1%83%D1%80%D0%B3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8249" y="5424652"/>
            <a:ext cx="2384231" cy="66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84601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38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472608" cy="1709539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139952" y="3068960"/>
            <a:ext cx="4824536" cy="302069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АКСЕНОВА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МАРИНА </a:t>
            </a:r>
            <a:r>
              <a:rPr lang="ru-RU" sz="3600" dirty="0">
                <a:solidFill>
                  <a:schemeClr val="tx1"/>
                </a:solidFill>
              </a:rPr>
              <a:t>АЛЕКСАНДРОВНА –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Руководитель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главного </a:t>
            </a:r>
            <a:r>
              <a:rPr lang="ru-RU" sz="2000" dirty="0">
                <a:solidFill>
                  <a:schemeClr val="tx1"/>
                </a:solidFill>
              </a:rPr>
              <a:t>управления образования администрации города Красноярска </a:t>
            </a:r>
          </a:p>
        </p:txBody>
      </p:sp>
    </p:spTree>
    <p:extLst>
      <p:ext uri="{BB962C8B-B14F-4D97-AF65-F5344CB8AC3E}">
        <p14:creationId xmlns:p14="http://schemas.microsoft.com/office/powerpoint/2010/main" val="25090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81328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126" name="Объект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5077328"/>
              </p:ext>
            </p:extLst>
          </p:nvPr>
        </p:nvGraphicFramePr>
        <p:xfrm>
          <a:off x="683568" y="1916832"/>
          <a:ext cx="776446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7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63504" y="447253"/>
            <a:ext cx="71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222A35"/>
                </a:solidFill>
                <a:latin typeface="PT Sans"/>
              </a:rPr>
              <a:t>Исполнение в </a:t>
            </a:r>
            <a:r>
              <a:rPr lang="ru-RU" sz="2400" dirty="0" smtClean="0">
                <a:solidFill>
                  <a:srgbClr val="0070C0"/>
                </a:solidFill>
                <a:latin typeface="PT Sans"/>
              </a:rPr>
              <a:t>2022</a:t>
            </a:r>
            <a:r>
              <a:rPr lang="ru-RU" sz="2400" dirty="0" smtClean="0">
                <a:solidFill>
                  <a:srgbClr val="222A35"/>
                </a:solidFill>
                <a:latin typeface="PT Sans"/>
              </a:rPr>
              <a:t> году,</a:t>
            </a:r>
            <a:r>
              <a:rPr lang="ru-RU" sz="2400" dirty="0" smtClean="0">
                <a:solidFill>
                  <a:srgbClr val="49CEEF"/>
                </a:solidFill>
                <a:latin typeface="PT Sans"/>
              </a:rPr>
              <a:t> </a:t>
            </a:r>
            <a:r>
              <a:rPr lang="ru-RU" sz="2400" cap="none" dirty="0" smtClean="0">
                <a:solidFill>
                  <a:srgbClr val="222A35"/>
                </a:solidFill>
                <a:latin typeface="PT Sans"/>
              </a:rPr>
              <a:t>млн. руб.</a:t>
            </a:r>
            <a:endParaRPr lang="ru-RU" sz="2400" dirty="0" smtClean="0">
              <a:solidFill>
                <a:srgbClr val="222A35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9822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63504" y="447253"/>
            <a:ext cx="71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70C0"/>
                </a:solidFill>
                <a:latin typeface="PT Sans"/>
              </a:rPr>
              <a:t>Задачи </a:t>
            </a:r>
            <a:r>
              <a:rPr lang="ru-RU" sz="2400" dirty="0">
                <a:solidFill>
                  <a:srgbClr val="222A35"/>
                </a:solidFill>
                <a:latin typeface="PT Sans"/>
              </a:rPr>
              <a:t>на 2022 </a:t>
            </a:r>
            <a:r>
              <a:rPr lang="ru-RU" sz="2400" dirty="0" smtClean="0">
                <a:solidFill>
                  <a:srgbClr val="222A35"/>
                </a:solidFill>
                <a:latin typeface="PT Sans"/>
              </a:rPr>
              <a:t>год</a:t>
            </a:r>
            <a:endParaRPr lang="ru-RU" sz="2400" dirty="0">
              <a:solidFill>
                <a:srgbClr val="222A35"/>
              </a:solidFill>
              <a:latin typeface="PT Sans"/>
            </a:endParaRPr>
          </a:p>
        </p:txBody>
      </p:sp>
      <p:grpSp>
        <p:nvGrpSpPr>
          <p:cNvPr id="6" name="5"/>
          <p:cNvGrpSpPr/>
          <p:nvPr/>
        </p:nvGrpSpPr>
        <p:grpSpPr>
          <a:xfrm>
            <a:off x="1495105" y="5423942"/>
            <a:ext cx="482601" cy="741362"/>
            <a:chOff x="2576513" y="4089401"/>
            <a:chExt cx="482601" cy="741362"/>
          </a:xfrm>
        </p:grpSpPr>
        <p:sp>
          <p:nvSpPr>
            <p:cNvPr id="7" name="Freeform 174"/>
            <p:cNvSpPr>
              <a:spLocks/>
            </p:cNvSpPr>
            <p:nvPr/>
          </p:nvSpPr>
          <p:spPr bwMode="auto">
            <a:xfrm>
              <a:off x="2768601" y="4748213"/>
              <a:ext cx="80963" cy="82550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A58899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75"/>
            <p:cNvSpPr>
              <a:spLocks/>
            </p:cNvSpPr>
            <p:nvPr/>
          </p:nvSpPr>
          <p:spPr bwMode="auto">
            <a:xfrm>
              <a:off x="2690813" y="4106863"/>
              <a:ext cx="350838" cy="681038"/>
            </a:xfrm>
            <a:custGeom>
              <a:avLst/>
              <a:gdLst/>
              <a:ahLst/>
              <a:cxnLst>
                <a:cxn ang="0">
                  <a:pos x="140" y="605"/>
                </a:cxn>
                <a:cxn ang="0">
                  <a:pos x="311" y="401"/>
                </a:cxn>
                <a:cxn ang="0">
                  <a:pos x="105" y="195"/>
                </a:cxn>
                <a:cxn ang="0">
                  <a:pos x="1" y="209"/>
                </a:cxn>
                <a:cxn ang="0">
                  <a:pos x="2" y="211"/>
                </a:cxn>
                <a:cxn ang="0">
                  <a:pos x="4" y="211"/>
                </a:cxn>
                <a:cxn ang="0">
                  <a:pos x="4" y="4"/>
                </a:cxn>
                <a:cxn ang="0">
                  <a:pos x="309" y="4"/>
                </a:cxn>
                <a:cxn ang="0">
                  <a:pos x="311" y="2"/>
                </a:cxn>
                <a:cxn ang="0">
                  <a:pos x="309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11"/>
                </a:cxn>
                <a:cxn ang="0">
                  <a:pos x="1" y="213"/>
                </a:cxn>
                <a:cxn ang="0">
                  <a:pos x="2" y="213"/>
                </a:cxn>
                <a:cxn ang="0">
                  <a:pos x="105" y="199"/>
                </a:cxn>
                <a:cxn ang="0">
                  <a:pos x="248" y="258"/>
                </a:cxn>
                <a:cxn ang="0">
                  <a:pos x="307" y="401"/>
                </a:cxn>
                <a:cxn ang="0">
                  <a:pos x="139" y="601"/>
                </a:cxn>
                <a:cxn ang="0">
                  <a:pos x="137" y="603"/>
                </a:cxn>
                <a:cxn ang="0">
                  <a:pos x="140" y="605"/>
                </a:cxn>
              </a:cxnLst>
              <a:rect l="0" t="0" r="r" b="b"/>
              <a:pathLst>
                <a:path w="311" h="605">
                  <a:moveTo>
                    <a:pt x="140" y="605"/>
                  </a:moveTo>
                  <a:cubicBezTo>
                    <a:pt x="237" y="588"/>
                    <a:pt x="311" y="504"/>
                    <a:pt x="311" y="401"/>
                  </a:cubicBezTo>
                  <a:cubicBezTo>
                    <a:pt x="311" y="287"/>
                    <a:pt x="219" y="195"/>
                    <a:pt x="105" y="195"/>
                  </a:cubicBezTo>
                  <a:cubicBezTo>
                    <a:pt x="67" y="195"/>
                    <a:pt x="32" y="202"/>
                    <a:pt x="1" y="209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10" y="4"/>
                    <a:pt x="311" y="3"/>
                    <a:pt x="311" y="2"/>
                  </a:cubicBezTo>
                  <a:cubicBezTo>
                    <a:pt x="311" y="1"/>
                    <a:pt x="310" y="0"/>
                    <a:pt x="30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2"/>
                    <a:pt x="0" y="212"/>
                    <a:pt x="1" y="213"/>
                  </a:cubicBezTo>
                  <a:cubicBezTo>
                    <a:pt x="1" y="213"/>
                    <a:pt x="2" y="213"/>
                    <a:pt x="2" y="213"/>
                  </a:cubicBezTo>
                  <a:cubicBezTo>
                    <a:pt x="32" y="206"/>
                    <a:pt x="67" y="199"/>
                    <a:pt x="105" y="199"/>
                  </a:cubicBezTo>
                  <a:cubicBezTo>
                    <a:pt x="161" y="199"/>
                    <a:pt x="211" y="221"/>
                    <a:pt x="248" y="258"/>
                  </a:cubicBezTo>
                  <a:cubicBezTo>
                    <a:pt x="285" y="295"/>
                    <a:pt x="307" y="345"/>
                    <a:pt x="307" y="401"/>
                  </a:cubicBezTo>
                  <a:cubicBezTo>
                    <a:pt x="307" y="502"/>
                    <a:pt x="234" y="585"/>
                    <a:pt x="139" y="601"/>
                  </a:cubicBezTo>
                  <a:cubicBezTo>
                    <a:pt x="138" y="601"/>
                    <a:pt x="137" y="602"/>
                    <a:pt x="137" y="603"/>
                  </a:cubicBezTo>
                  <a:cubicBezTo>
                    <a:pt x="137" y="605"/>
                    <a:pt x="138" y="605"/>
                    <a:pt x="140" y="605"/>
                  </a:cubicBezTo>
                  <a:close/>
                </a:path>
              </a:pathLst>
            </a:custGeom>
            <a:solidFill>
              <a:srgbClr val="A58899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76"/>
            <p:cNvSpPr>
              <a:spLocks/>
            </p:cNvSpPr>
            <p:nvPr/>
          </p:nvSpPr>
          <p:spPr bwMode="auto">
            <a:xfrm>
              <a:off x="2576513" y="4556126"/>
              <a:ext cx="195263" cy="2317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74" h="206">
                  <a:moveTo>
                    <a:pt x="0" y="2"/>
                  </a:move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6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A58899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177"/>
            <p:cNvSpPr>
              <a:spLocks noChangeArrowheads="1"/>
            </p:cNvSpPr>
            <p:nvPr/>
          </p:nvSpPr>
          <p:spPr bwMode="auto">
            <a:xfrm>
              <a:off x="3019426" y="4089401"/>
              <a:ext cx="39688" cy="3968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4"/>
          <p:cNvGrpSpPr/>
          <p:nvPr/>
        </p:nvGrpSpPr>
        <p:grpSpPr>
          <a:xfrm>
            <a:off x="1509393" y="4504779"/>
            <a:ext cx="430212" cy="723901"/>
            <a:chOff x="2590801" y="3170238"/>
            <a:chExt cx="430212" cy="723901"/>
          </a:xfrm>
        </p:grpSpPr>
        <p:sp>
          <p:nvSpPr>
            <p:cNvPr id="12" name="Freeform 196"/>
            <p:cNvSpPr>
              <a:spLocks/>
            </p:cNvSpPr>
            <p:nvPr/>
          </p:nvSpPr>
          <p:spPr bwMode="auto">
            <a:xfrm>
              <a:off x="2590801" y="3170238"/>
              <a:ext cx="411163" cy="644525"/>
            </a:xfrm>
            <a:custGeom>
              <a:avLst/>
              <a:gdLst/>
              <a:ahLst/>
              <a:cxnLst>
                <a:cxn ang="0">
                  <a:pos x="305" y="571"/>
                </a:cxn>
                <a:cxn ang="0">
                  <a:pos x="305" y="2"/>
                </a:cxn>
                <a:cxn ang="0">
                  <a:pos x="304" y="0"/>
                </a:cxn>
                <a:cxn ang="0">
                  <a:pos x="302" y="1"/>
                </a:cxn>
                <a:cxn ang="0">
                  <a:pos x="0" y="301"/>
                </a:cxn>
                <a:cxn ang="0">
                  <a:pos x="0" y="304"/>
                </a:cxn>
                <a:cxn ang="0">
                  <a:pos x="2" y="305"/>
                </a:cxn>
                <a:cxn ang="0">
                  <a:pos x="364" y="305"/>
                </a:cxn>
                <a:cxn ang="0">
                  <a:pos x="366" y="303"/>
                </a:cxn>
                <a:cxn ang="0">
                  <a:pos x="364" y="301"/>
                </a:cxn>
                <a:cxn ang="0">
                  <a:pos x="7" y="301"/>
                </a:cxn>
                <a:cxn ang="0">
                  <a:pos x="301" y="7"/>
                </a:cxn>
                <a:cxn ang="0">
                  <a:pos x="301" y="571"/>
                </a:cxn>
                <a:cxn ang="0">
                  <a:pos x="303" y="573"/>
                </a:cxn>
                <a:cxn ang="0">
                  <a:pos x="305" y="571"/>
                </a:cxn>
              </a:cxnLst>
              <a:rect l="0" t="0" r="r" b="b"/>
              <a:pathLst>
                <a:path w="366" h="573">
                  <a:moveTo>
                    <a:pt x="305" y="571"/>
                  </a:moveTo>
                  <a:cubicBezTo>
                    <a:pt x="305" y="2"/>
                    <a:pt x="305" y="2"/>
                    <a:pt x="305" y="2"/>
                  </a:cubicBezTo>
                  <a:cubicBezTo>
                    <a:pt x="305" y="1"/>
                    <a:pt x="305" y="0"/>
                    <a:pt x="304" y="0"/>
                  </a:cubicBezTo>
                  <a:cubicBezTo>
                    <a:pt x="303" y="0"/>
                    <a:pt x="302" y="0"/>
                    <a:pt x="302" y="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02"/>
                    <a:pt x="0" y="303"/>
                    <a:pt x="0" y="304"/>
                  </a:cubicBezTo>
                  <a:cubicBezTo>
                    <a:pt x="0" y="304"/>
                    <a:pt x="1" y="305"/>
                    <a:pt x="2" y="305"/>
                  </a:cubicBezTo>
                  <a:cubicBezTo>
                    <a:pt x="364" y="305"/>
                    <a:pt x="364" y="305"/>
                    <a:pt x="364" y="305"/>
                  </a:cubicBezTo>
                  <a:cubicBezTo>
                    <a:pt x="366" y="305"/>
                    <a:pt x="366" y="304"/>
                    <a:pt x="366" y="303"/>
                  </a:cubicBezTo>
                  <a:cubicBezTo>
                    <a:pt x="366" y="302"/>
                    <a:pt x="366" y="301"/>
                    <a:pt x="364" y="301"/>
                  </a:cubicBezTo>
                  <a:cubicBezTo>
                    <a:pt x="7" y="301"/>
                    <a:pt x="7" y="301"/>
                    <a:pt x="7" y="301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1" y="571"/>
                    <a:pt x="301" y="571"/>
                    <a:pt x="301" y="571"/>
                  </a:cubicBezTo>
                  <a:cubicBezTo>
                    <a:pt x="301" y="572"/>
                    <a:pt x="302" y="573"/>
                    <a:pt x="303" y="573"/>
                  </a:cubicBezTo>
                  <a:cubicBezTo>
                    <a:pt x="304" y="573"/>
                    <a:pt x="305" y="572"/>
                    <a:pt x="305" y="571"/>
                  </a:cubicBez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97"/>
            <p:cNvSpPr>
              <a:spLocks/>
            </p:cNvSpPr>
            <p:nvPr/>
          </p:nvSpPr>
          <p:spPr bwMode="auto">
            <a:xfrm>
              <a:off x="2889251" y="3810001"/>
              <a:ext cx="84138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198"/>
            <p:cNvSpPr>
              <a:spLocks noChangeArrowheads="1"/>
            </p:cNvSpPr>
            <p:nvPr/>
          </p:nvSpPr>
          <p:spPr bwMode="auto">
            <a:xfrm>
              <a:off x="2979738" y="3490913"/>
              <a:ext cx="41275" cy="4127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1495105" y="3550691"/>
            <a:ext cx="465138" cy="741363"/>
            <a:chOff x="2576513" y="2216150"/>
            <a:chExt cx="465138" cy="741363"/>
          </a:xfrm>
        </p:grpSpPr>
        <p:sp>
          <p:nvSpPr>
            <p:cNvPr id="16" name="Freeform 219"/>
            <p:cNvSpPr>
              <a:spLocks/>
            </p:cNvSpPr>
            <p:nvPr/>
          </p:nvSpPr>
          <p:spPr bwMode="auto">
            <a:xfrm>
              <a:off x="2576513" y="2682875"/>
              <a:ext cx="195263" cy="231775"/>
            </a:xfrm>
            <a:custGeom>
              <a:avLst/>
              <a:gdLst/>
              <a:ahLst/>
              <a:cxnLst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</a:cxnLst>
              <a:rect l="0" t="0" r="r" b="b"/>
              <a:pathLst>
                <a:path w="174" h="206">
                  <a:moveTo>
                    <a:pt x="172" y="202"/>
                  </a:move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5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20"/>
            <p:cNvSpPr>
              <a:spLocks/>
            </p:cNvSpPr>
            <p:nvPr/>
          </p:nvSpPr>
          <p:spPr bwMode="auto">
            <a:xfrm>
              <a:off x="2655888" y="2233613"/>
              <a:ext cx="385763" cy="6810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2" y="4"/>
                </a:cxn>
                <a:cxn ang="0">
                  <a:pos x="101" y="198"/>
                </a:cxn>
                <a:cxn ang="0">
                  <a:pos x="101" y="200"/>
                </a:cxn>
                <a:cxn ang="0">
                  <a:pos x="103" y="201"/>
                </a:cxn>
                <a:cxn ang="0">
                  <a:pos x="137" y="199"/>
                </a:cxn>
                <a:cxn ang="0">
                  <a:pos x="280" y="258"/>
                </a:cxn>
                <a:cxn ang="0">
                  <a:pos x="339" y="401"/>
                </a:cxn>
                <a:cxn ang="0">
                  <a:pos x="171" y="601"/>
                </a:cxn>
                <a:cxn ang="0">
                  <a:pos x="169" y="603"/>
                </a:cxn>
                <a:cxn ang="0">
                  <a:pos x="172" y="605"/>
                </a:cxn>
                <a:cxn ang="0">
                  <a:pos x="343" y="401"/>
                </a:cxn>
                <a:cxn ang="0">
                  <a:pos x="137" y="195"/>
                </a:cxn>
                <a:cxn ang="0">
                  <a:pos x="102" y="198"/>
                </a:cxn>
                <a:cxn ang="0">
                  <a:pos x="102" y="199"/>
                </a:cxn>
                <a:cxn ang="0">
                  <a:pos x="104" y="201"/>
                </a:cxn>
                <a:cxn ang="0">
                  <a:pos x="268" y="3"/>
                </a:cxn>
                <a:cxn ang="0">
                  <a:pos x="268" y="1"/>
                </a:cxn>
                <a:cxn ang="0">
                  <a:pos x="26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343" h="605">
                  <a:moveTo>
                    <a:pt x="2" y="4"/>
                  </a:moveTo>
                  <a:cubicBezTo>
                    <a:pt x="262" y="4"/>
                    <a:pt x="262" y="4"/>
                    <a:pt x="262" y="4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0" y="199"/>
                    <a:pt x="100" y="200"/>
                    <a:pt x="101" y="200"/>
                  </a:cubicBezTo>
                  <a:cubicBezTo>
                    <a:pt x="101" y="201"/>
                    <a:pt x="102" y="202"/>
                    <a:pt x="103" y="201"/>
                  </a:cubicBezTo>
                  <a:cubicBezTo>
                    <a:pt x="114" y="200"/>
                    <a:pt x="125" y="199"/>
                    <a:pt x="137" y="199"/>
                  </a:cubicBezTo>
                  <a:cubicBezTo>
                    <a:pt x="193" y="199"/>
                    <a:pt x="243" y="221"/>
                    <a:pt x="280" y="258"/>
                  </a:cubicBezTo>
                  <a:cubicBezTo>
                    <a:pt x="317" y="295"/>
                    <a:pt x="339" y="345"/>
                    <a:pt x="339" y="401"/>
                  </a:cubicBezTo>
                  <a:cubicBezTo>
                    <a:pt x="339" y="502"/>
                    <a:pt x="266" y="585"/>
                    <a:pt x="171" y="601"/>
                  </a:cubicBezTo>
                  <a:cubicBezTo>
                    <a:pt x="170" y="601"/>
                    <a:pt x="169" y="602"/>
                    <a:pt x="169" y="603"/>
                  </a:cubicBezTo>
                  <a:cubicBezTo>
                    <a:pt x="169" y="604"/>
                    <a:pt x="170" y="605"/>
                    <a:pt x="172" y="605"/>
                  </a:cubicBezTo>
                  <a:cubicBezTo>
                    <a:pt x="269" y="588"/>
                    <a:pt x="343" y="504"/>
                    <a:pt x="343" y="401"/>
                  </a:cubicBezTo>
                  <a:cubicBezTo>
                    <a:pt x="343" y="287"/>
                    <a:pt x="251" y="195"/>
                    <a:pt x="137" y="195"/>
                  </a:cubicBezTo>
                  <a:cubicBezTo>
                    <a:pt x="125" y="195"/>
                    <a:pt x="113" y="196"/>
                    <a:pt x="102" y="198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4" y="201"/>
                    <a:pt x="104" y="201"/>
                    <a:pt x="104" y="201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9" y="3"/>
                    <a:pt x="269" y="2"/>
                    <a:pt x="268" y="1"/>
                  </a:cubicBezTo>
                  <a:cubicBezTo>
                    <a:pt x="268" y="0"/>
                    <a:pt x="267" y="0"/>
                    <a:pt x="26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221"/>
            <p:cNvSpPr>
              <a:spLocks noChangeArrowheads="1"/>
            </p:cNvSpPr>
            <p:nvPr/>
          </p:nvSpPr>
          <p:spPr bwMode="auto">
            <a:xfrm>
              <a:off x="2636838" y="2216150"/>
              <a:ext cx="41275" cy="3968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2"/>
            <p:cNvSpPr>
              <a:spLocks/>
            </p:cNvSpPr>
            <p:nvPr/>
          </p:nvSpPr>
          <p:spPr bwMode="auto">
            <a:xfrm>
              <a:off x="2768600" y="287337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2"/>
          <p:cNvGrpSpPr/>
          <p:nvPr/>
        </p:nvGrpSpPr>
        <p:grpSpPr>
          <a:xfrm>
            <a:off x="1483992" y="2631529"/>
            <a:ext cx="455613" cy="723900"/>
            <a:chOff x="2565400" y="1296988"/>
            <a:chExt cx="455613" cy="723900"/>
          </a:xfrm>
        </p:grpSpPr>
        <p:sp>
          <p:nvSpPr>
            <p:cNvPr id="21" name="Freeform 240"/>
            <p:cNvSpPr>
              <a:spLocks/>
            </p:cNvSpPr>
            <p:nvPr/>
          </p:nvSpPr>
          <p:spPr bwMode="auto">
            <a:xfrm>
              <a:off x="2938463" y="1936750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EA8857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241"/>
            <p:cNvSpPr>
              <a:spLocks noChangeArrowheads="1"/>
            </p:cNvSpPr>
            <p:nvPr/>
          </p:nvSpPr>
          <p:spPr bwMode="auto">
            <a:xfrm>
              <a:off x="2565400" y="1468438"/>
              <a:ext cx="39688" cy="412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2"/>
            <p:cNvSpPr>
              <a:spLocks/>
            </p:cNvSpPr>
            <p:nvPr/>
          </p:nvSpPr>
          <p:spPr bwMode="auto">
            <a:xfrm>
              <a:off x="2582863" y="1296988"/>
              <a:ext cx="382588" cy="684213"/>
            </a:xfrm>
            <a:custGeom>
              <a:avLst/>
              <a:gdLst/>
              <a:ahLst/>
              <a:cxnLst>
                <a:cxn ang="0">
                  <a:pos x="4" y="170"/>
                </a:cxn>
                <a:cxn ang="0">
                  <a:pos x="53" y="53"/>
                </a:cxn>
                <a:cxn ang="0">
                  <a:pos x="170" y="4"/>
                </a:cxn>
                <a:cxn ang="0">
                  <a:pos x="288" y="53"/>
                </a:cxn>
                <a:cxn ang="0">
                  <a:pos x="336" y="170"/>
                </a:cxn>
                <a:cxn ang="0">
                  <a:pos x="297" y="277"/>
                </a:cxn>
                <a:cxn ang="0">
                  <a:pos x="299" y="279"/>
                </a:cxn>
                <a:cxn ang="0">
                  <a:pos x="300" y="280"/>
                </a:cxn>
                <a:cxn ang="0">
                  <a:pos x="300" y="280"/>
                </a:cxn>
                <a:cxn ang="0">
                  <a:pos x="300" y="277"/>
                </a:cxn>
                <a:cxn ang="0">
                  <a:pos x="297" y="277"/>
                </a:cxn>
                <a:cxn ang="0">
                  <a:pos x="1" y="605"/>
                </a:cxn>
                <a:cxn ang="0">
                  <a:pos x="1" y="607"/>
                </a:cxn>
                <a:cxn ang="0">
                  <a:pos x="2" y="608"/>
                </a:cxn>
                <a:cxn ang="0">
                  <a:pos x="317" y="608"/>
                </a:cxn>
                <a:cxn ang="0">
                  <a:pos x="319" y="606"/>
                </a:cxn>
                <a:cxn ang="0">
                  <a:pos x="317" y="604"/>
                </a:cxn>
                <a:cxn ang="0">
                  <a:pos x="7" y="604"/>
                </a:cxn>
                <a:cxn ang="0">
                  <a:pos x="300" y="280"/>
                </a:cxn>
                <a:cxn ang="0">
                  <a:pos x="299" y="279"/>
                </a:cxn>
                <a:cxn ang="0">
                  <a:pos x="297" y="278"/>
                </a:cxn>
                <a:cxn ang="0">
                  <a:pos x="297" y="278"/>
                </a:cxn>
                <a:cxn ang="0">
                  <a:pos x="298" y="280"/>
                </a:cxn>
                <a:cxn ang="0">
                  <a:pos x="300" y="280"/>
                </a:cxn>
                <a:cxn ang="0">
                  <a:pos x="340" y="170"/>
                </a:cxn>
                <a:cxn ang="0">
                  <a:pos x="170" y="0"/>
                </a:cxn>
                <a:cxn ang="0">
                  <a:pos x="0" y="170"/>
                </a:cxn>
                <a:cxn ang="0">
                  <a:pos x="2" y="172"/>
                </a:cxn>
                <a:cxn ang="0">
                  <a:pos x="4" y="170"/>
                </a:cxn>
              </a:cxnLst>
              <a:rect l="0" t="0" r="r" b="b"/>
              <a:pathLst>
                <a:path w="340" h="608">
                  <a:moveTo>
                    <a:pt x="4" y="170"/>
                  </a:moveTo>
                  <a:cubicBezTo>
                    <a:pt x="4" y="124"/>
                    <a:pt x="23" y="83"/>
                    <a:pt x="53" y="53"/>
                  </a:cubicBezTo>
                  <a:cubicBezTo>
                    <a:pt x="83" y="23"/>
                    <a:pt x="124" y="4"/>
                    <a:pt x="170" y="4"/>
                  </a:cubicBezTo>
                  <a:cubicBezTo>
                    <a:pt x="216" y="4"/>
                    <a:pt x="258" y="23"/>
                    <a:pt x="288" y="53"/>
                  </a:cubicBezTo>
                  <a:cubicBezTo>
                    <a:pt x="318" y="83"/>
                    <a:pt x="336" y="124"/>
                    <a:pt x="336" y="170"/>
                  </a:cubicBezTo>
                  <a:cubicBezTo>
                    <a:pt x="336" y="211"/>
                    <a:pt x="322" y="249"/>
                    <a:pt x="297" y="277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1" y="279"/>
                    <a:pt x="301" y="278"/>
                    <a:pt x="300" y="277"/>
                  </a:cubicBezTo>
                  <a:cubicBezTo>
                    <a:pt x="299" y="277"/>
                    <a:pt x="298" y="277"/>
                    <a:pt x="297" y="277"/>
                  </a:cubicBezTo>
                  <a:cubicBezTo>
                    <a:pt x="1" y="605"/>
                    <a:pt x="1" y="605"/>
                    <a:pt x="1" y="605"/>
                  </a:cubicBezTo>
                  <a:cubicBezTo>
                    <a:pt x="0" y="605"/>
                    <a:pt x="0" y="606"/>
                    <a:pt x="1" y="607"/>
                  </a:cubicBezTo>
                  <a:cubicBezTo>
                    <a:pt x="1" y="608"/>
                    <a:pt x="2" y="608"/>
                    <a:pt x="2" y="608"/>
                  </a:cubicBezTo>
                  <a:cubicBezTo>
                    <a:pt x="317" y="608"/>
                    <a:pt x="317" y="608"/>
                    <a:pt x="317" y="608"/>
                  </a:cubicBezTo>
                  <a:cubicBezTo>
                    <a:pt x="318" y="608"/>
                    <a:pt x="319" y="607"/>
                    <a:pt x="319" y="606"/>
                  </a:cubicBezTo>
                  <a:cubicBezTo>
                    <a:pt x="319" y="605"/>
                    <a:pt x="318" y="604"/>
                    <a:pt x="317" y="604"/>
                  </a:cubicBezTo>
                  <a:cubicBezTo>
                    <a:pt x="7" y="604"/>
                    <a:pt x="7" y="604"/>
                    <a:pt x="7" y="604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80"/>
                    <a:pt x="298" y="280"/>
                  </a:cubicBezTo>
                  <a:cubicBezTo>
                    <a:pt x="298" y="281"/>
                    <a:pt x="300" y="281"/>
                    <a:pt x="300" y="280"/>
                  </a:cubicBezTo>
                  <a:cubicBezTo>
                    <a:pt x="325" y="250"/>
                    <a:pt x="340" y="212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171"/>
                    <a:pt x="1" y="172"/>
                    <a:pt x="2" y="172"/>
                  </a:cubicBezTo>
                  <a:cubicBezTo>
                    <a:pt x="3" y="172"/>
                    <a:pt x="4" y="171"/>
                    <a:pt x="4" y="170"/>
                  </a:cubicBezTo>
                  <a:close/>
                </a:path>
              </a:pathLst>
            </a:custGeom>
            <a:solidFill>
              <a:srgbClr val="EA8857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1"/>
          <p:cNvGrpSpPr/>
          <p:nvPr/>
        </p:nvGrpSpPr>
        <p:grpSpPr>
          <a:xfrm>
            <a:off x="1563367" y="1694904"/>
            <a:ext cx="204788" cy="723900"/>
            <a:chOff x="2644775" y="360363"/>
            <a:chExt cx="204788" cy="723900"/>
          </a:xfrm>
        </p:grpSpPr>
        <p:sp>
          <p:nvSpPr>
            <p:cNvPr id="26" name="Freeform 263"/>
            <p:cNvSpPr>
              <a:spLocks/>
            </p:cNvSpPr>
            <p:nvPr/>
          </p:nvSpPr>
          <p:spPr bwMode="auto">
            <a:xfrm>
              <a:off x="2663825" y="360363"/>
              <a:ext cx="147638" cy="644525"/>
            </a:xfrm>
            <a:custGeom>
              <a:avLst/>
              <a:gdLst/>
              <a:ahLst/>
              <a:cxnLst>
                <a:cxn ang="0">
                  <a:pos x="132" y="571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" y="128"/>
                </a:cxn>
                <a:cxn ang="0">
                  <a:pos x="1" y="130"/>
                </a:cxn>
                <a:cxn ang="0">
                  <a:pos x="4" y="130"/>
                </a:cxn>
                <a:cxn ang="0">
                  <a:pos x="128" y="7"/>
                </a:cxn>
                <a:cxn ang="0">
                  <a:pos x="128" y="571"/>
                </a:cxn>
                <a:cxn ang="0">
                  <a:pos x="130" y="573"/>
                </a:cxn>
                <a:cxn ang="0">
                  <a:pos x="132" y="571"/>
                </a:cxn>
              </a:cxnLst>
              <a:rect l="0" t="0" r="r" b="b"/>
              <a:pathLst>
                <a:path w="132" h="573">
                  <a:moveTo>
                    <a:pt x="132" y="571"/>
                  </a:move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1" y="0"/>
                    <a:pt x="130" y="0"/>
                  </a:cubicBezTo>
                  <a:cubicBezTo>
                    <a:pt x="130" y="0"/>
                    <a:pt x="129" y="0"/>
                    <a:pt x="128" y="1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30"/>
                    <a:pt x="1" y="130"/>
                  </a:cubicBezTo>
                  <a:cubicBezTo>
                    <a:pt x="2" y="131"/>
                    <a:pt x="3" y="131"/>
                    <a:pt x="4" y="130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572"/>
                    <a:pt x="128" y="573"/>
                    <a:pt x="130" y="573"/>
                  </a:cubicBezTo>
                  <a:cubicBezTo>
                    <a:pt x="131" y="573"/>
                    <a:pt x="132" y="572"/>
                    <a:pt x="132" y="571"/>
                  </a:cubicBezTo>
                  <a:close/>
                </a:path>
              </a:pathLst>
            </a:custGeom>
            <a:solidFill>
              <a:srgbClr val="F4B545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4"/>
            <p:cNvSpPr>
              <a:spLocks/>
            </p:cNvSpPr>
            <p:nvPr/>
          </p:nvSpPr>
          <p:spPr bwMode="auto">
            <a:xfrm>
              <a:off x="2768600" y="100012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265"/>
            <p:cNvSpPr>
              <a:spLocks noChangeArrowheads="1"/>
            </p:cNvSpPr>
            <p:nvPr/>
          </p:nvSpPr>
          <p:spPr bwMode="auto">
            <a:xfrm>
              <a:off x="2644775" y="484188"/>
              <a:ext cx="42863" cy="412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" name="Connected people"/>
          <p:cNvGrpSpPr/>
          <p:nvPr/>
        </p:nvGrpSpPr>
        <p:grpSpPr>
          <a:xfrm>
            <a:off x="536053" y="1686827"/>
            <a:ext cx="643633" cy="647839"/>
            <a:chOff x="4149736" y="4154490"/>
            <a:chExt cx="344488" cy="341313"/>
          </a:xfrm>
        </p:grpSpPr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4149736" y="4154490"/>
              <a:ext cx="131763" cy="1301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4273561" y="4276728"/>
              <a:ext cx="220663" cy="219075"/>
            </a:xfrm>
            <a:custGeom>
              <a:avLst/>
              <a:gdLst/>
              <a:ahLst/>
              <a:cxnLst>
                <a:cxn ang="0">
                  <a:pos x="185" y="100"/>
                </a:cxn>
                <a:cxn ang="0">
                  <a:pos x="185" y="95"/>
                </a:cxn>
                <a:cxn ang="0">
                  <a:pos x="195" y="87"/>
                </a:cxn>
                <a:cxn ang="0">
                  <a:pos x="180" y="70"/>
                </a:cxn>
                <a:cxn ang="0">
                  <a:pos x="179" y="66"/>
                </a:cxn>
                <a:cxn ang="0">
                  <a:pos x="185" y="55"/>
                </a:cxn>
                <a:cxn ang="0">
                  <a:pos x="166" y="44"/>
                </a:cxn>
                <a:cxn ang="0">
                  <a:pos x="163" y="40"/>
                </a:cxn>
                <a:cxn ang="0">
                  <a:pos x="165" y="27"/>
                </a:cxn>
                <a:cxn ang="0">
                  <a:pos x="143" y="24"/>
                </a:cxn>
                <a:cxn ang="0">
                  <a:pos x="139" y="21"/>
                </a:cxn>
                <a:cxn ang="0">
                  <a:pos x="125" y="4"/>
                </a:cxn>
                <a:cxn ang="0">
                  <a:pos x="110" y="12"/>
                </a:cxn>
                <a:cxn ang="0">
                  <a:pos x="104" y="0"/>
                </a:cxn>
                <a:cxn ang="0">
                  <a:pos x="85" y="12"/>
                </a:cxn>
                <a:cxn ang="0">
                  <a:pos x="80" y="12"/>
                </a:cxn>
                <a:cxn ang="0">
                  <a:pos x="58" y="8"/>
                </a:cxn>
                <a:cxn ang="0">
                  <a:pos x="52" y="24"/>
                </a:cxn>
                <a:cxn ang="0">
                  <a:pos x="40" y="19"/>
                </a:cxn>
                <a:cxn ang="0">
                  <a:pos x="32" y="40"/>
                </a:cxn>
                <a:cxn ang="0">
                  <a:pos x="29" y="44"/>
                </a:cxn>
                <a:cxn ang="0">
                  <a:pos x="16" y="43"/>
                </a:cxn>
                <a:cxn ang="0">
                  <a:pos x="17" y="66"/>
                </a:cxn>
                <a:cxn ang="0">
                  <a:pos x="15" y="70"/>
                </a:cxn>
                <a:cxn ang="0">
                  <a:pos x="3" y="75"/>
                </a:cxn>
                <a:cxn ang="0">
                  <a:pos x="11" y="95"/>
                </a:cxn>
                <a:cxn ang="0">
                  <a:pos x="11" y="98"/>
                </a:cxn>
                <a:cxn ang="0">
                  <a:pos x="11" y="100"/>
                </a:cxn>
                <a:cxn ang="0">
                  <a:pos x="3" y="121"/>
                </a:cxn>
                <a:cxn ang="0">
                  <a:pos x="15" y="125"/>
                </a:cxn>
                <a:cxn ang="0">
                  <a:pos x="17" y="130"/>
                </a:cxn>
                <a:cxn ang="0">
                  <a:pos x="16" y="152"/>
                </a:cxn>
                <a:cxn ang="0">
                  <a:pos x="29" y="152"/>
                </a:cxn>
                <a:cxn ang="0">
                  <a:pos x="32" y="156"/>
                </a:cxn>
                <a:cxn ang="0">
                  <a:pos x="40" y="177"/>
                </a:cxn>
                <a:cxn ang="0">
                  <a:pos x="52" y="172"/>
                </a:cxn>
                <a:cxn ang="0">
                  <a:pos x="58" y="187"/>
                </a:cxn>
                <a:cxn ang="0">
                  <a:pos x="80" y="183"/>
                </a:cxn>
                <a:cxn ang="0">
                  <a:pos x="85" y="184"/>
                </a:cxn>
                <a:cxn ang="0">
                  <a:pos x="104" y="195"/>
                </a:cxn>
                <a:cxn ang="0">
                  <a:pos x="110" y="184"/>
                </a:cxn>
                <a:cxn ang="0">
                  <a:pos x="125" y="192"/>
                </a:cxn>
                <a:cxn ang="0">
                  <a:pos x="139" y="175"/>
                </a:cxn>
                <a:cxn ang="0">
                  <a:pos x="143" y="172"/>
                </a:cxn>
                <a:cxn ang="0">
                  <a:pos x="165" y="168"/>
                </a:cxn>
                <a:cxn ang="0">
                  <a:pos x="163" y="156"/>
                </a:cxn>
                <a:cxn ang="0">
                  <a:pos x="166" y="152"/>
                </a:cxn>
                <a:cxn ang="0">
                  <a:pos x="185" y="141"/>
                </a:cxn>
                <a:cxn ang="0">
                  <a:pos x="179" y="130"/>
                </a:cxn>
                <a:cxn ang="0">
                  <a:pos x="180" y="125"/>
                </a:cxn>
                <a:cxn ang="0">
                  <a:pos x="195" y="108"/>
                </a:cxn>
                <a:cxn ang="0">
                  <a:pos x="98" y="142"/>
                </a:cxn>
                <a:cxn ang="0">
                  <a:pos x="98" y="53"/>
                </a:cxn>
                <a:cxn ang="0">
                  <a:pos x="98" y="142"/>
                </a:cxn>
              </a:cxnLst>
              <a:rect l="0" t="0" r="r" b="b"/>
              <a:pathLst>
                <a:path w="195" h="195">
                  <a:moveTo>
                    <a:pt x="185" y="100"/>
                  </a:moveTo>
                  <a:cubicBezTo>
                    <a:pt x="185" y="100"/>
                    <a:pt x="185" y="100"/>
                    <a:pt x="185" y="100"/>
                  </a:cubicBezTo>
                  <a:cubicBezTo>
                    <a:pt x="185" y="99"/>
                    <a:pt x="185" y="99"/>
                    <a:pt x="185" y="98"/>
                  </a:cubicBezTo>
                  <a:cubicBezTo>
                    <a:pt x="185" y="97"/>
                    <a:pt x="185" y="96"/>
                    <a:pt x="185" y="95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0"/>
                    <a:pt x="191" y="88"/>
                    <a:pt x="195" y="87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9" y="75"/>
                    <a:pt x="182" y="75"/>
                    <a:pt x="180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79" y="67"/>
                    <a:pt x="179" y="66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7" y="61"/>
                    <a:pt x="182" y="56"/>
                    <a:pt x="185" y="55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6" y="45"/>
                    <a:pt x="169" y="48"/>
                    <a:pt x="166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5" y="42"/>
                    <a:pt x="164" y="41"/>
                    <a:pt x="163" y="40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9" y="36"/>
                    <a:pt x="163" y="30"/>
                    <a:pt x="165" y="27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3" y="22"/>
                    <a:pt x="148" y="26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3"/>
                    <a:pt x="141" y="22"/>
                    <a:pt x="139" y="21"/>
                  </a:cubicBezTo>
                  <a:cubicBezTo>
                    <a:pt x="135" y="19"/>
                    <a:pt x="136" y="12"/>
                    <a:pt x="137" y="8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4" y="7"/>
                    <a:pt x="120" y="13"/>
                    <a:pt x="115" y="12"/>
                  </a:cubicBezTo>
                  <a:cubicBezTo>
                    <a:pt x="114" y="12"/>
                    <a:pt x="112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5" y="11"/>
                    <a:pt x="104" y="4"/>
                    <a:pt x="10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"/>
                    <a:pt x="90" y="11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2"/>
                    <a:pt x="82" y="12"/>
                    <a:pt x="80" y="12"/>
                  </a:cubicBezTo>
                  <a:cubicBezTo>
                    <a:pt x="75" y="13"/>
                    <a:pt x="72" y="7"/>
                    <a:pt x="70" y="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0" y="12"/>
                    <a:pt x="61" y="19"/>
                    <a:pt x="56" y="21"/>
                  </a:cubicBezTo>
                  <a:cubicBezTo>
                    <a:pt x="55" y="22"/>
                    <a:pt x="53" y="23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8" y="26"/>
                    <a:pt x="42" y="22"/>
                    <a:pt x="40" y="1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30"/>
                    <a:pt x="36" y="36"/>
                    <a:pt x="32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1"/>
                    <a:pt x="30" y="42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48"/>
                    <a:pt x="20" y="45"/>
                    <a:pt x="16" y="43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3" y="56"/>
                    <a:pt x="19" y="61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7"/>
                    <a:pt x="15" y="69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5"/>
                    <a:pt x="6" y="75"/>
                    <a:pt x="3" y="7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88"/>
                    <a:pt x="11" y="90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6"/>
                    <a:pt x="11" y="97"/>
                    <a:pt x="11" y="98"/>
                  </a:cubicBezTo>
                  <a:cubicBezTo>
                    <a:pt x="11" y="99"/>
                    <a:pt x="11" y="99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5"/>
                    <a:pt x="4" y="108"/>
                    <a:pt x="0" y="108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6" y="120"/>
                    <a:pt x="14" y="120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7"/>
                    <a:pt x="16" y="128"/>
                    <a:pt x="1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5"/>
                    <a:pt x="13" y="139"/>
                    <a:pt x="10" y="14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0" y="150"/>
                    <a:pt x="26" y="148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3"/>
                    <a:pt x="31" y="154"/>
                    <a:pt x="33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6" y="159"/>
                    <a:pt x="32" y="166"/>
                    <a:pt x="30" y="168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2" y="174"/>
                    <a:pt x="48" y="169"/>
                    <a:pt x="52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3" y="173"/>
                    <a:pt x="55" y="174"/>
                    <a:pt x="56" y="175"/>
                  </a:cubicBezTo>
                  <a:cubicBezTo>
                    <a:pt x="61" y="177"/>
                    <a:pt x="60" y="184"/>
                    <a:pt x="58" y="187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2" y="188"/>
                    <a:pt x="75" y="182"/>
                    <a:pt x="80" y="183"/>
                  </a:cubicBezTo>
                  <a:cubicBezTo>
                    <a:pt x="82" y="184"/>
                    <a:pt x="83" y="184"/>
                    <a:pt x="85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90" y="185"/>
                    <a:pt x="91" y="192"/>
                    <a:pt x="91" y="195"/>
                  </a:cubicBezTo>
                  <a:cubicBezTo>
                    <a:pt x="104" y="195"/>
                    <a:pt x="104" y="195"/>
                    <a:pt x="104" y="195"/>
                  </a:cubicBezTo>
                  <a:cubicBezTo>
                    <a:pt x="104" y="192"/>
                    <a:pt x="105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2" y="184"/>
                    <a:pt x="114" y="184"/>
                    <a:pt x="115" y="183"/>
                  </a:cubicBezTo>
                  <a:cubicBezTo>
                    <a:pt x="120" y="182"/>
                    <a:pt x="124" y="188"/>
                    <a:pt x="125" y="192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36" y="184"/>
                    <a:pt x="135" y="177"/>
                    <a:pt x="139" y="175"/>
                  </a:cubicBezTo>
                  <a:cubicBezTo>
                    <a:pt x="141" y="174"/>
                    <a:pt x="142" y="173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8" y="169"/>
                    <a:pt x="153" y="174"/>
                    <a:pt x="156" y="177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163" y="166"/>
                    <a:pt x="159" y="159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4" y="154"/>
                    <a:pt x="165" y="153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48"/>
                    <a:pt x="176" y="150"/>
                    <a:pt x="179" y="152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2" y="139"/>
                    <a:pt x="177" y="135"/>
                    <a:pt x="179" y="130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79" y="128"/>
                    <a:pt x="180" y="127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0"/>
                    <a:pt x="189" y="120"/>
                    <a:pt x="193" y="121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1" y="108"/>
                    <a:pt x="184" y="105"/>
                    <a:pt x="185" y="100"/>
                  </a:cubicBezTo>
                  <a:close/>
                  <a:moveTo>
                    <a:pt x="98" y="142"/>
                  </a:moveTo>
                  <a:cubicBezTo>
                    <a:pt x="73" y="142"/>
                    <a:pt x="53" y="122"/>
                    <a:pt x="53" y="98"/>
                  </a:cubicBezTo>
                  <a:cubicBezTo>
                    <a:pt x="53" y="73"/>
                    <a:pt x="73" y="53"/>
                    <a:pt x="98" y="53"/>
                  </a:cubicBezTo>
                  <a:cubicBezTo>
                    <a:pt x="122" y="53"/>
                    <a:pt x="142" y="73"/>
                    <a:pt x="142" y="98"/>
                  </a:cubicBezTo>
                  <a:cubicBezTo>
                    <a:pt x="142" y="122"/>
                    <a:pt x="122" y="142"/>
                    <a:pt x="98" y="1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4171961" y="4168778"/>
              <a:ext cx="282576" cy="288925"/>
            </a:xfrm>
            <a:custGeom>
              <a:avLst/>
              <a:gdLst/>
              <a:ahLst/>
              <a:cxnLst>
                <a:cxn ang="0">
                  <a:pos x="73" y="49"/>
                </a:cxn>
                <a:cxn ang="0">
                  <a:pos x="63" y="24"/>
                </a:cxn>
                <a:cxn ang="0">
                  <a:pos x="55" y="6"/>
                </a:cxn>
                <a:cxn ang="0">
                  <a:pos x="39" y="0"/>
                </a:cxn>
                <a:cxn ang="0">
                  <a:pos x="21" y="40"/>
                </a:cxn>
                <a:cxn ang="0">
                  <a:pos x="4" y="69"/>
                </a:cxn>
                <a:cxn ang="0">
                  <a:pos x="22" y="48"/>
                </a:cxn>
                <a:cxn ang="0">
                  <a:pos x="67" y="53"/>
                </a:cxn>
                <a:cxn ang="0">
                  <a:pos x="74" y="69"/>
                </a:cxn>
                <a:cxn ang="0">
                  <a:pos x="39" y="8"/>
                </a:cxn>
                <a:cxn ang="0">
                  <a:pos x="24" y="20"/>
                </a:cxn>
                <a:cxn ang="0">
                  <a:pos x="39" y="40"/>
                </a:cxn>
                <a:cxn ang="0">
                  <a:pos x="52" y="15"/>
                </a:cxn>
                <a:cxn ang="0">
                  <a:pos x="39" y="40"/>
                </a:cxn>
                <a:cxn ang="0">
                  <a:pos x="148" y="148"/>
                </a:cxn>
                <a:cxn ang="0">
                  <a:pos x="133" y="138"/>
                </a:cxn>
                <a:cxn ang="0">
                  <a:pos x="142" y="154"/>
                </a:cxn>
                <a:cxn ang="0">
                  <a:pos x="189" y="257"/>
                </a:cxn>
                <a:cxn ang="0">
                  <a:pos x="189" y="133"/>
                </a:cxn>
                <a:cxn ang="0">
                  <a:pos x="135" y="195"/>
                </a:cxn>
                <a:cxn ang="0">
                  <a:pos x="243" y="195"/>
                </a:cxn>
                <a:cxn ang="0">
                  <a:pos x="223" y="200"/>
                </a:cxn>
                <a:cxn ang="0">
                  <a:pos x="212" y="175"/>
                </a:cxn>
                <a:cxn ang="0">
                  <a:pos x="204" y="158"/>
                </a:cxn>
                <a:cxn ang="0">
                  <a:pos x="189" y="152"/>
                </a:cxn>
                <a:cxn ang="0">
                  <a:pos x="171" y="191"/>
                </a:cxn>
                <a:cxn ang="0">
                  <a:pos x="153" y="221"/>
                </a:cxn>
                <a:cxn ang="0">
                  <a:pos x="172" y="199"/>
                </a:cxn>
                <a:cxn ang="0">
                  <a:pos x="217" y="205"/>
                </a:cxn>
                <a:cxn ang="0">
                  <a:pos x="224" y="221"/>
                </a:cxn>
                <a:cxn ang="0">
                  <a:pos x="223" y="200"/>
                </a:cxn>
                <a:cxn ang="0">
                  <a:pos x="196" y="161"/>
                </a:cxn>
                <a:cxn ang="0">
                  <a:pos x="189" y="160"/>
                </a:cxn>
                <a:cxn ang="0">
                  <a:pos x="174" y="179"/>
                </a:cxn>
                <a:cxn ang="0">
                  <a:pos x="204" y="175"/>
                </a:cxn>
                <a:cxn ang="0">
                  <a:pos x="83" y="83"/>
                </a:cxn>
                <a:cxn ang="0">
                  <a:pos x="77" y="89"/>
                </a:cxn>
                <a:cxn ang="0">
                  <a:pos x="95" y="101"/>
                </a:cxn>
                <a:cxn ang="0">
                  <a:pos x="83" y="83"/>
                </a:cxn>
                <a:cxn ang="0">
                  <a:pos x="105" y="111"/>
                </a:cxn>
                <a:cxn ang="0">
                  <a:pos x="117" y="128"/>
                </a:cxn>
                <a:cxn ang="0">
                  <a:pos x="122" y="122"/>
                </a:cxn>
              </a:cxnLst>
              <a:rect l="0" t="0" r="r" b="b"/>
              <a:pathLst>
                <a:path w="251" h="257">
                  <a:moveTo>
                    <a:pt x="78" y="65"/>
                  </a:moveTo>
                  <a:cubicBezTo>
                    <a:pt x="78" y="59"/>
                    <a:pt x="76" y="53"/>
                    <a:pt x="73" y="49"/>
                  </a:cubicBezTo>
                  <a:cubicBezTo>
                    <a:pt x="69" y="43"/>
                    <a:pt x="64" y="40"/>
                    <a:pt x="57" y="40"/>
                  </a:cubicBezTo>
                  <a:cubicBezTo>
                    <a:pt x="60" y="36"/>
                    <a:pt x="63" y="30"/>
                    <a:pt x="63" y="24"/>
                  </a:cubicBezTo>
                  <a:cubicBezTo>
                    <a:pt x="63" y="17"/>
                    <a:pt x="60" y="11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26" y="0"/>
                    <a:pt x="15" y="11"/>
                    <a:pt x="15" y="24"/>
                  </a:cubicBezTo>
                  <a:cubicBezTo>
                    <a:pt x="15" y="30"/>
                    <a:pt x="17" y="36"/>
                    <a:pt x="21" y="40"/>
                  </a:cubicBezTo>
                  <a:cubicBezTo>
                    <a:pt x="7" y="40"/>
                    <a:pt x="0" y="53"/>
                    <a:pt x="0" y="65"/>
                  </a:cubicBezTo>
                  <a:cubicBezTo>
                    <a:pt x="0" y="67"/>
                    <a:pt x="1" y="69"/>
                    <a:pt x="4" y="69"/>
                  </a:cubicBezTo>
                  <a:cubicBezTo>
                    <a:pt x="6" y="69"/>
                    <a:pt x="8" y="67"/>
                    <a:pt x="8" y="65"/>
                  </a:cubicBezTo>
                  <a:cubicBezTo>
                    <a:pt x="8" y="59"/>
                    <a:pt x="11" y="48"/>
                    <a:pt x="22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0" y="48"/>
                    <a:pt x="64" y="50"/>
                    <a:pt x="67" y="53"/>
                  </a:cubicBezTo>
                  <a:cubicBezTo>
                    <a:pt x="69" y="56"/>
                    <a:pt x="70" y="61"/>
                    <a:pt x="70" y="65"/>
                  </a:cubicBezTo>
                  <a:cubicBezTo>
                    <a:pt x="70" y="67"/>
                    <a:pt x="72" y="69"/>
                    <a:pt x="74" y="69"/>
                  </a:cubicBezTo>
                  <a:cubicBezTo>
                    <a:pt x="76" y="69"/>
                    <a:pt x="78" y="67"/>
                    <a:pt x="78" y="65"/>
                  </a:cubicBezTo>
                  <a:close/>
                  <a:moveTo>
                    <a:pt x="39" y="8"/>
                  </a:moveTo>
                  <a:cubicBezTo>
                    <a:pt x="41" y="8"/>
                    <a:pt x="44" y="9"/>
                    <a:pt x="46" y="10"/>
                  </a:cubicBezTo>
                  <a:cubicBezTo>
                    <a:pt x="38" y="17"/>
                    <a:pt x="31" y="19"/>
                    <a:pt x="24" y="20"/>
                  </a:cubicBezTo>
                  <a:cubicBezTo>
                    <a:pt x="26" y="13"/>
                    <a:pt x="32" y="8"/>
                    <a:pt x="39" y="8"/>
                  </a:cubicBezTo>
                  <a:close/>
                  <a:moveTo>
                    <a:pt x="39" y="40"/>
                  </a:moveTo>
                  <a:cubicBezTo>
                    <a:pt x="32" y="40"/>
                    <a:pt x="25" y="35"/>
                    <a:pt x="24" y="28"/>
                  </a:cubicBezTo>
                  <a:cubicBezTo>
                    <a:pt x="32" y="27"/>
                    <a:pt x="42" y="25"/>
                    <a:pt x="52" y="15"/>
                  </a:cubicBezTo>
                  <a:cubicBezTo>
                    <a:pt x="54" y="18"/>
                    <a:pt x="55" y="21"/>
                    <a:pt x="55" y="24"/>
                  </a:cubicBezTo>
                  <a:cubicBezTo>
                    <a:pt x="55" y="33"/>
                    <a:pt x="48" y="40"/>
                    <a:pt x="39" y="40"/>
                  </a:cubicBezTo>
                  <a:close/>
                  <a:moveTo>
                    <a:pt x="189" y="133"/>
                  </a:moveTo>
                  <a:cubicBezTo>
                    <a:pt x="173" y="133"/>
                    <a:pt x="159" y="138"/>
                    <a:pt x="148" y="14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7" y="137"/>
                    <a:pt x="134" y="137"/>
                    <a:pt x="133" y="138"/>
                  </a:cubicBezTo>
                  <a:cubicBezTo>
                    <a:pt x="131" y="140"/>
                    <a:pt x="131" y="142"/>
                    <a:pt x="133" y="14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33" y="164"/>
                    <a:pt x="127" y="179"/>
                    <a:pt x="127" y="195"/>
                  </a:cubicBezTo>
                  <a:cubicBezTo>
                    <a:pt x="127" y="229"/>
                    <a:pt x="154" y="257"/>
                    <a:pt x="189" y="257"/>
                  </a:cubicBezTo>
                  <a:cubicBezTo>
                    <a:pt x="223" y="257"/>
                    <a:pt x="251" y="229"/>
                    <a:pt x="251" y="195"/>
                  </a:cubicBezTo>
                  <a:cubicBezTo>
                    <a:pt x="251" y="160"/>
                    <a:pt x="223" y="133"/>
                    <a:pt x="189" y="133"/>
                  </a:cubicBezTo>
                  <a:close/>
                  <a:moveTo>
                    <a:pt x="189" y="249"/>
                  </a:moveTo>
                  <a:cubicBezTo>
                    <a:pt x="159" y="249"/>
                    <a:pt x="135" y="224"/>
                    <a:pt x="135" y="195"/>
                  </a:cubicBezTo>
                  <a:cubicBezTo>
                    <a:pt x="135" y="165"/>
                    <a:pt x="159" y="141"/>
                    <a:pt x="189" y="141"/>
                  </a:cubicBezTo>
                  <a:cubicBezTo>
                    <a:pt x="218" y="141"/>
                    <a:pt x="243" y="165"/>
                    <a:pt x="243" y="195"/>
                  </a:cubicBezTo>
                  <a:cubicBezTo>
                    <a:pt x="243" y="224"/>
                    <a:pt x="218" y="249"/>
                    <a:pt x="189" y="249"/>
                  </a:cubicBezTo>
                  <a:close/>
                  <a:moveTo>
                    <a:pt x="223" y="200"/>
                  </a:moveTo>
                  <a:cubicBezTo>
                    <a:pt x="219" y="195"/>
                    <a:pt x="213" y="192"/>
                    <a:pt x="206" y="191"/>
                  </a:cubicBezTo>
                  <a:cubicBezTo>
                    <a:pt x="210" y="187"/>
                    <a:pt x="212" y="182"/>
                    <a:pt x="212" y="175"/>
                  </a:cubicBezTo>
                  <a:cubicBezTo>
                    <a:pt x="212" y="168"/>
                    <a:pt x="209" y="162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54"/>
                    <a:pt x="195" y="152"/>
                    <a:pt x="189" y="152"/>
                  </a:cubicBezTo>
                  <a:cubicBezTo>
                    <a:pt x="176" y="152"/>
                    <a:pt x="165" y="162"/>
                    <a:pt x="165" y="175"/>
                  </a:cubicBezTo>
                  <a:cubicBezTo>
                    <a:pt x="165" y="182"/>
                    <a:pt x="167" y="187"/>
                    <a:pt x="171" y="191"/>
                  </a:cubicBezTo>
                  <a:cubicBezTo>
                    <a:pt x="157" y="192"/>
                    <a:pt x="149" y="204"/>
                    <a:pt x="149" y="217"/>
                  </a:cubicBezTo>
                  <a:cubicBezTo>
                    <a:pt x="149" y="219"/>
                    <a:pt x="151" y="221"/>
                    <a:pt x="153" y="221"/>
                  </a:cubicBezTo>
                  <a:cubicBezTo>
                    <a:pt x="156" y="221"/>
                    <a:pt x="157" y="219"/>
                    <a:pt x="157" y="217"/>
                  </a:cubicBezTo>
                  <a:cubicBezTo>
                    <a:pt x="157" y="211"/>
                    <a:pt x="160" y="199"/>
                    <a:pt x="172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10" y="199"/>
                    <a:pt x="214" y="201"/>
                    <a:pt x="217" y="205"/>
                  </a:cubicBezTo>
                  <a:cubicBezTo>
                    <a:pt x="219" y="208"/>
                    <a:pt x="220" y="212"/>
                    <a:pt x="220" y="217"/>
                  </a:cubicBezTo>
                  <a:cubicBezTo>
                    <a:pt x="220" y="219"/>
                    <a:pt x="222" y="221"/>
                    <a:pt x="224" y="221"/>
                  </a:cubicBezTo>
                  <a:cubicBezTo>
                    <a:pt x="226" y="221"/>
                    <a:pt x="228" y="219"/>
                    <a:pt x="228" y="217"/>
                  </a:cubicBezTo>
                  <a:cubicBezTo>
                    <a:pt x="228" y="211"/>
                    <a:pt x="226" y="205"/>
                    <a:pt x="223" y="200"/>
                  </a:cubicBezTo>
                  <a:close/>
                  <a:moveTo>
                    <a:pt x="189" y="160"/>
                  </a:moveTo>
                  <a:cubicBezTo>
                    <a:pt x="191" y="160"/>
                    <a:pt x="194" y="160"/>
                    <a:pt x="196" y="161"/>
                  </a:cubicBezTo>
                  <a:cubicBezTo>
                    <a:pt x="188" y="169"/>
                    <a:pt x="181" y="171"/>
                    <a:pt x="174" y="171"/>
                  </a:cubicBezTo>
                  <a:cubicBezTo>
                    <a:pt x="175" y="165"/>
                    <a:pt x="181" y="160"/>
                    <a:pt x="189" y="160"/>
                  </a:cubicBezTo>
                  <a:close/>
                  <a:moveTo>
                    <a:pt x="189" y="191"/>
                  </a:moveTo>
                  <a:cubicBezTo>
                    <a:pt x="181" y="191"/>
                    <a:pt x="175" y="186"/>
                    <a:pt x="174" y="179"/>
                  </a:cubicBezTo>
                  <a:cubicBezTo>
                    <a:pt x="182" y="179"/>
                    <a:pt x="192" y="176"/>
                    <a:pt x="202" y="167"/>
                  </a:cubicBezTo>
                  <a:cubicBezTo>
                    <a:pt x="203" y="169"/>
                    <a:pt x="204" y="172"/>
                    <a:pt x="204" y="175"/>
                  </a:cubicBezTo>
                  <a:cubicBezTo>
                    <a:pt x="204" y="184"/>
                    <a:pt x="197" y="191"/>
                    <a:pt x="189" y="191"/>
                  </a:cubicBezTo>
                  <a:close/>
                  <a:moveTo>
                    <a:pt x="83" y="83"/>
                  </a:moveTo>
                  <a:cubicBezTo>
                    <a:pt x="81" y="82"/>
                    <a:pt x="79" y="82"/>
                    <a:pt x="77" y="83"/>
                  </a:cubicBezTo>
                  <a:cubicBezTo>
                    <a:pt x="76" y="85"/>
                    <a:pt x="76" y="88"/>
                    <a:pt x="77" y="89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2"/>
                    <a:pt x="93" y="102"/>
                    <a:pt x="95" y="101"/>
                  </a:cubicBezTo>
                  <a:cubicBezTo>
                    <a:pt x="96" y="99"/>
                    <a:pt x="96" y="97"/>
                    <a:pt x="95" y="95"/>
                  </a:cubicBezTo>
                  <a:lnTo>
                    <a:pt x="83" y="83"/>
                  </a:lnTo>
                  <a:close/>
                  <a:moveTo>
                    <a:pt x="111" y="111"/>
                  </a:moveTo>
                  <a:cubicBezTo>
                    <a:pt x="109" y="109"/>
                    <a:pt x="107" y="109"/>
                    <a:pt x="105" y="111"/>
                  </a:cubicBezTo>
                  <a:cubicBezTo>
                    <a:pt x="103" y="112"/>
                    <a:pt x="103" y="115"/>
                    <a:pt x="105" y="116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8" y="130"/>
                    <a:pt x="121" y="130"/>
                    <a:pt x="122" y="128"/>
                  </a:cubicBezTo>
                  <a:cubicBezTo>
                    <a:pt x="124" y="126"/>
                    <a:pt x="124" y="124"/>
                    <a:pt x="122" y="122"/>
                  </a:cubicBezTo>
                  <a:lnTo>
                    <a:pt x="111" y="11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973389" y="1712380"/>
            <a:ext cx="7711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Создание новых мест в образовательных организациях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973389" y="2348880"/>
            <a:ext cx="7711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Укрепление материально-технической базы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счет приобретения оборудования,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проведения </a:t>
            </a:r>
            <a:r>
              <a:rPr lang="ru-RU" sz="2000" dirty="0"/>
              <a:t>капитальных </a:t>
            </a:r>
            <a:r>
              <a:rPr lang="ru-RU" sz="2000" dirty="0" smtClean="0"/>
              <a:t>и </a:t>
            </a:r>
            <a:r>
              <a:rPr lang="ru-RU" sz="2000" dirty="0"/>
              <a:t>текущих ремонтов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973389" y="4488081"/>
            <a:ext cx="7711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Обеспечение обновления содержания образования,</a:t>
            </a:r>
          </a:p>
          <a:p>
            <a:r>
              <a:rPr lang="ru-RU" sz="2000" dirty="0"/>
              <a:t>в том числе через оптимизацию сети</a:t>
            </a:r>
          </a:p>
        </p:txBody>
      </p:sp>
      <p:grpSp>
        <p:nvGrpSpPr>
          <p:cNvPr id="84" name="Bar graph"/>
          <p:cNvGrpSpPr/>
          <p:nvPr/>
        </p:nvGrpSpPr>
        <p:grpSpPr>
          <a:xfrm>
            <a:off x="529162" y="4474278"/>
            <a:ext cx="658462" cy="668933"/>
            <a:chOff x="2641601" y="1644650"/>
            <a:chExt cx="352425" cy="352426"/>
          </a:xfrm>
        </p:grpSpPr>
        <p:sp>
          <p:nvSpPr>
            <p:cNvPr id="85" name="Rectangle 260"/>
            <p:cNvSpPr>
              <a:spLocks noChangeArrowheads="1"/>
            </p:cNvSpPr>
            <p:nvPr/>
          </p:nvSpPr>
          <p:spPr bwMode="auto">
            <a:xfrm>
              <a:off x="2722563" y="1887538"/>
              <a:ext cx="38100" cy="1047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261"/>
            <p:cNvSpPr>
              <a:spLocks noChangeArrowheads="1"/>
            </p:cNvSpPr>
            <p:nvPr/>
          </p:nvSpPr>
          <p:spPr bwMode="auto">
            <a:xfrm>
              <a:off x="2874963" y="1784350"/>
              <a:ext cx="39688" cy="2079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262"/>
            <p:cNvSpPr>
              <a:spLocks noEditPoints="1"/>
            </p:cNvSpPr>
            <p:nvPr/>
          </p:nvSpPr>
          <p:spPr bwMode="auto">
            <a:xfrm>
              <a:off x="2641601" y="1779588"/>
              <a:ext cx="352425" cy="217488"/>
            </a:xfrm>
            <a:custGeom>
              <a:avLst/>
              <a:gdLst/>
              <a:ahLst/>
              <a:cxnLst>
                <a:cxn ang="0">
                  <a:pos x="4" y="123"/>
                </a:cxn>
                <a:cxn ang="0">
                  <a:pos x="0" y="188"/>
                </a:cxn>
                <a:cxn ang="0">
                  <a:pos x="39" y="192"/>
                </a:cxn>
                <a:cxn ang="0">
                  <a:pos x="43" y="127"/>
                </a:cxn>
                <a:cxn ang="0">
                  <a:pos x="35" y="184"/>
                </a:cxn>
                <a:cxn ang="0">
                  <a:pos x="8" y="131"/>
                </a:cxn>
                <a:cxn ang="0">
                  <a:pos x="35" y="184"/>
                </a:cxn>
                <a:cxn ang="0">
                  <a:pos x="72" y="91"/>
                </a:cxn>
                <a:cxn ang="0">
                  <a:pos x="68" y="188"/>
                </a:cxn>
                <a:cxn ang="0">
                  <a:pos x="106" y="192"/>
                </a:cxn>
                <a:cxn ang="0">
                  <a:pos x="110" y="95"/>
                </a:cxn>
                <a:cxn ang="0">
                  <a:pos x="102" y="184"/>
                </a:cxn>
                <a:cxn ang="0">
                  <a:pos x="76" y="99"/>
                </a:cxn>
                <a:cxn ang="0">
                  <a:pos x="102" y="184"/>
                </a:cxn>
                <a:cxn ang="0">
                  <a:pos x="139" y="41"/>
                </a:cxn>
                <a:cxn ang="0">
                  <a:pos x="135" y="188"/>
                </a:cxn>
                <a:cxn ang="0">
                  <a:pos x="174" y="192"/>
                </a:cxn>
                <a:cxn ang="0">
                  <a:pos x="178" y="45"/>
                </a:cxn>
                <a:cxn ang="0">
                  <a:pos x="170" y="184"/>
                </a:cxn>
                <a:cxn ang="0">
                  <a:pos x="143" y="49"/>
                </a:cxn>
                <a:cxn ang="0">
                  <a:pos x="170" y="184"/>
                </a:cxn>
                <a:cxn ang="0">
                  <a:pos x="207" y="0"/>
                </a:cxn>
                <a:cxn ang="0">
                  <a:pos x="203" y="188"/>
                </a:cxn>
                <a:cxn ang="0">
                  <a:pos x="242" y="192"/>
                </a:cxn>
                <a:cxn ang="0">
                  <a:pos x="246" y="4"/>
                </a:cxn>
                <a:cxn ang="0">
                  <a:pos x="238" y="184"/>
                </a:cxn>
                <a:cxn ang="0">
                  <a:pos x="211" y="8"/>
                </a:cxn>
                <a:cxn ang="0">
                  <a:pos x="238" y="184"/>
                </a:cxn>
                <a:cxn ang="0">
                  <a:pos x="275" y="78"/>
                </a:cxn>
                <a:cxn ang="0">
                  <a:pos x="271" y="188"/>
                </a:cxn>
                <a:cxn ang="0">
                  <a:pos x="309" y="192"/>
                </a:cxn>
                <a:cxn ang="0">
                  <a:pos x="313" y="82"/>
                </a:cxn>
                <a:cxn ang="0">
                  <a:pos x="305" y="184"/>
                </a:cxn>
                <a:cxn ang="0">
                  <a:pos x="279" y="86"/>
                </a:cxn>
                <a:cxn ang="0">
                  <a:pos x="305" y="184"/>
                </a:cxn>
              </a:cxnLst>
              <a:rect l="0" t="0" r="r" b="b"/>
              <a:pathLst>
                <a:path w="313" h="192">
                  <a:moveTo>
                    <a:pt x="39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5"/>
                    <a:pt x="0" y="12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41" y="192"/>
                    <a:pt x="43" y="190"/>
                    <a:pt x="43" y="18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5"/>
                    <a:pt x="41" y="123"/>
                    <a:pt x="39" y="123"/>
                  </a:cubicBezTo>
                  <a:close/>
                  <a:moveTo>
                    <a:pt x="35" y="184"/>
                  </a:moveTo>
                  <a:cubicBezTo>
                    <a:pt x="8" y="184"/>
                    <a:pt x="8" y="184"/>
                    <a:pt x="8" y="184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35" y="131"/>
                    <a:pt x="35" y="131"/>
                    <a:pt x="35" y="131"/>
                  </a:cubicBezTo>
                  <a:lnTo>
                    <a:pt x="35" y="184"/>
                  </a:lnTo>
                  <a:close/>
                  <a:moveTo>
                    <a:pt x="106" y="91"/>
                  </a:moveTo>
                  <a:cubicBezTo>
                    <a:pt x="72" y="91"/>
                    <a:pt x="72" y="91"/>
                    <a:pt x="72" y="91"/>
                  </a:cubicBezTo>
                  <a:cubicBezTo>
                    <a:pt x="70" y="91"/>
                    <a:pt x="68" y="92"/>
                    <a:pt x="68" y="95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8" y="190"/>
                    <a:pt x="70" y="192"/>
                    <a:pt x="7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9" y="192"/>
                    <a:pt x="110" y="190"/>
                    <a:pt x="110" y="188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2"/>
                    <a:pt x="109" y="91"/>
                    <a:pt x="106" y="91"/>
                  </a:cubicBezTo>
                  <a:close/>
                  <a:moveTo>
                    <a:pt x="102" y="184"/>
                  </a:moveTo>
                  <a:cubicBezTo>
                    <a:pt x="76" y="184"/>
                    <a:pt x="76" y="184"/>
                    <a:pt x="76" y="184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02" y="99"/>
                    <a:pt x="102" y="99"/>
                    <a:pt x="102" y="99"/>
                  </a:cubicBezTo>
                  <a:lnTo>
                    <a:pt x="102" y="184"/>
                  </a:lnTo>
                  <a:close/>
                  <a:moveTo>
                    <a:pt x="174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7" y="41"/>
                    <a:pt x="135" y="43"/>
                    <a:pt x="135" y="45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5" y="190"/>
                    <a:pt x="137" y="192"/>
                    <a:pt x="139" y="192"/>
                  </a:cubicBezTo>
                  <a:cubicBezTo>
                    <a:pt x="174" y="192"/>
                    <a:pt x="174" y="192"/>
                    <a:pt x="174" y="192"/>
                  </a:cubicBezTo>
                  <a:cubicBezTo>
                    <a:pt x="176" y="192"/>
                    <a:pt x="178" y="190"/>
                    <a:pt x="178" y="188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3"/>
                    <a:pt x="176" y="41"/>
                    <a:pt x="174" y="41"/>
                  </a:cubicBezTo>
                  <a:close/>
                  <a:moveTo>
                    <a:pt x="170" y="184"/>
                  </a:moveTo>
                  <a:cubicBezTo>
                    <a:pt x="143" y="184"/>
                    <a:pt x="143" y="184"/>
                    <a:pt x="143" y="18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70" y="49"/>
                    <a:pt x="170" y="49"/>
                    <a:pt x="170" y="49"/>
                  </a:cubicBezTo>
                  <a:lnTo>
                    <a:pt x="170" y="184"/>
                  </a:lnTo>
                  <a:close/>
                  <a:moveTo>
                    <a:pt x="242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5" y="0"/>
                    <a:pt x="203" y="2"/>
                    <a:pt x="203" y="4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190"/>
                    <a:pt x="205" y="192"/>
                    <a:pt x="207" y="192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44" y="192"/>
                    <a:pt x="246" y="190"/>
                    <a:pt x="246" y="188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6" y="2"/>
                    <a:pt x="244" y="0"/>
                    <a:pt x="242" y="0"/>
                  </a:cubicBezTo>
                  <a:close/>
                  <a:moveTo>
                    <a:pt x="238" y="184"/>
                  </a:moveTo>
                  <a:cubicBezTo>
                    <a:pt x="211" y="184"/>
                    <a:pt x="211" y="184"/>
                    <a:pt x="211" y="184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38" y="8"/>
                    <a:pt x="238" y="8"/>
                    <a:pt x="238" y="8"/>
                  </a:cubicBezTo>
                  <a:lnTo>
                    <a:pt x="238" y="184"/>
                  </a:lnTo>
                  <a:close/>
                  <a:moveTo>
                    <a:pt x="309" y="78"/>
                  </a:moveTo>
                  <a:cubicBezTo>
                    <a:pt x="275" y="78"/>
                    <a:pt x="275" y="78"/>
                    <a:pt x="275" y="78"/>
                  </a:cubicBezTo>
                  <a:cubicBezTo>
                    <a:pt x="272" y="78"/>
                    <a:pt x="271" y="79"/>
                    <a:pt x="271" y="82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90"/>
                    <a:pt x="272" y="192"/>
                    <a:pt x="275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1" y="192"/>
                    <a:pt x="313" y="190"/>
                    <a:pt x="313" y="188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3" y="79"/>
                    <a:pt x="311" y="78"/>
                    <a:pt x="309" y="78"/>
                  </a:cubicBezTo>
                  <a:close/>
                  <a:moveTo>
                    <a:pt x="305" y="184"/>
                  </a:moveTo>
                  <a:cubicBezTo>
                    <a:pt x="279" y="184"/>
                    <a:pt x="279" y="184"/>
                    <a:pt x="279" y="184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18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263"/>
            <p:cNvSpPr>
              <a:spLocks/>
            </p:cNvSpPr>
            <p:nvPr/>
          </p:nvSpPr>
          <p:spPr bwMode="auto">
            <a:xfrm>
              <a:off x="2705101" y="1747838"/>
              <a:ext cx="74613" cy="101600"/>
            </a:xfrm>
            <a:custGeom>
              <a:avLst/>
              <a:gdLst/>
              <a:ahLst/>
              <a:cxnLst>
                <a:cxn ang="0">
                  <a:pos x="65" y="55"/>
                </a:cxn>
                <a:cxn ang="0">
                  <a:pos x="59" y="55"/>
                </a:cxn>
                <a:cxn ang="0">
                  <a:pos x="37" y="76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29" y="4"/>
                </a:cxn>
                <a:cxn ang="0">
                  <a:pos x="29" y="76"/>
                </a:cxn>
                <a:cxn ang="0">
                  <a:pos x="7" y="55"/>
                </a:cxn>
                <a:cxn ang="0">
                  <a:pos x="2" y="55"/>
                </a:cxn>
                <a:cxn ang="0">
                  <a:pos x="2" y="60"/>
                </a:cxn>
                <a:cxn ang="0">
                  <a:pos x="30" y="89"/>
                </a:cxn>
                <a:cxn ang="0">
                  <a:pos x="32" y="90"/>
                </a:cxn>
                <a:cxn ang="0">
                  <a:pos x="33" y="90"/>
                </a:cxn>
                <a:cxn ang="0">
                  <a:pos x="35" y="90"/>
                </a:cxn>
                <a:cxn ang="0">
                  <a:pos x="36" y="89"/>
                </a:cxn>
                <a:cxn ang="0">
                  <a:pos x="65" y="60"/>
                </a:cxn>
                <a:cxn ang="0">
                  <a:pos x="65" y="55"/>
                </a:cxn>
              </a:cxnLst>
              <a:rect l="0" t="0" r="r" b="b"/>
              <a:pathLst>
                <a:path w="66" h="90">
                  <a:moveTo>
                    <a:pt x="65" y="55"/>
                  </a:moveTo>
                  <a:cubicBezTo>
                    <a:pt x="63" y="53"/>
                    <a:pt x="60" y="53"/>
                    <a:pt x="59" y="55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3" y="0"/>
                  </a:cubicBezTo>
                  <a:cubicBezTo>
                    <a:pt x="31" y="0"/>
                    <a:pt x="29" y="2"/>
                    <a:pt x="29" y="4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3"/>
                    <a:pt x="3" y="53"/>
                    <a:pt x="2" y="55"/>
                  </a:cubicBezTo>
                  <a:cubicBezTo>
                    <a:pt x="0" y="56"/>
                    <a:pt x="0" y="59"/>
                    <a:pt x="2" y="6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1" y="89"/>
                    <a:pt x="32" y="90"/>
                  </a:cubicBezTo>
                  <a:cubicBezTo>
                    <a:pt x="32" y="90"/>
                    <a:pt x="33" y="90"/>
                    <a:pt x="33" y="90"/>
                  </a:cubicBezTo>
                  <a:cubicBezTo>
                    <a:pt x="34" y="90"/>
                    <a:pt x="34" y="90"/>
                    <a:pt x="35" y="90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6" y="59"/>
                    <a:pt x="66" y="56"/>
                    <a:pt x="65" y="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264"/>
            <p:cNvSpPr>
              <a:spLocks/>
            </p:cNvSpPr>
            <p:nvPr/>
          </p:nvSpPr>
          <p:spPr bwMode="auto">
            <a:xfrm>
              <a:off x="2857501" y="1644650"/>
              <a:ext cx="73025" cy="93663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1" y="29"/>
                </a:cxn>
                <a:cxn ang="0">
                  <a:pos x="1" y="35"/>
                </a:cxn>
                <a:cxn ang="0">
                  <a:pos x="7" y="35"/>
                </a:cxn>
                <a:cxn ang="0">
                  <a:pos x="29" y="13"/>
                </a:cxn>
                <a:cxn ang="0">
                  <a:pos x="29" y="79"/>
                </a:cxn>
                <a:cxn ang="0">
                  <a:pos x="33" y="83"/>
                </a:cxn>
                <a:cxn ang="0">
                  <a:pos x="37" y="79"/>
                </a:cxn>
                <a:cxn ang="0">
                  <a:pos x="37" y="13"/>
                </a:cxn>
                <a:cxn ang="0">
                  <a:pos x="59" y="35"/>
                </a:cxn>
                <a:cxn ang="0">
                  <a:pos x="64" y="35"/>
                </a:cxn>
                <a:cxn ang="0">
                  <a:pos x="64" y="29"/>
                </a:cxn>
              </a:cxnLst>
              <a:rect l="0" t="0" r="r" b="b"/>
              <a:pathLst>
                <a:path w="66" h="83">
                  <a:moveTo>
                    <a:pt x="64" y="29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1" y="35"/>
                  </a:cubicBezTo>
                  <a:cubicBezTo>
                    <a:pt x="3" y="37"/>
                    <a:pt x="6" y="37"/>
                    <a:pt x="7" y="35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81"/>
                    <a:pt x="31" y="83"/>
                    <a:pt x="33" y="83"/>
                  </a:cubicBezTo>
                  <a:cubicBezTo>
                    <a:pt x="35" y="83"/>
                    <a:pt x="37" y="81"/>
                    <a:pt x="37" y="7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7"/>
                    <a:pt x="63" y="37"/>
                    <a:pt x="64" y="35"/>
                  </a:cubicBezTo>
                  <a:cubicBezTo>
                    <a:pt x="66" y="33"/>
                    <a:pt x="66" y="31"/>
                    <a:pt x="64" y="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34591" y="2616392"/>
            <a:ext cx="653033" cy="668592"/>
            <a:chOff x="534591" y="2616392"/>
            <a:chExt cx="653033" cy="668592"/>
          </a:xfrm>
        </p:grpSpPr>
        <p:sp>
          <p:nvSpPr>
            <p:cNvPr id="81" name="Oval 69"/>
            <p:cNvSpPr>
              <a:spLocks noChangeArrowheads="1"/>
            </p:cNvSpPr>
            <p:nvPr/>
          </p:nvSpPr>
          <p:spPr bwMode="auto">
            <a:xfrm>
              <a:off x="534591" y="2616392"/>
              <a:ext cx="653033" cy="6685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6" name="Picture 2" descr="M:\управление\Отделы\Экономический отдел\БЮДЖЕТ\БЮДЖЕТ 2022\отчеты\Итоги 2022 совещ директоров\Рабочая папка\вспом\94647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86" y="2712467"/>
              <a:ext cx="476441" cy="47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Прямоугольник 66"/>
          <p:cNvSpPr/>
          <p:nvPr/>
        </p:nvSpPr>
        <p:spPr>
          <a:xfrm>
            <a:off x="1977706" y="3277433"/>
            <a:ext cx="6914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Развитие дошкольного образования, расширение спектра применения современных образовательных </a:t>
            </a:r>
            <a:r>
              <a:rPr lang="ru-RU" sz="2000" dirty="0" smtClean="0"/>
              <a:t>программ, </a:t>
            </a:r>
            <a:r>
              <a:rPr lang="ru-RU" sz="2000" dirty="0"/>
              <a:t>развитие вариативных форм </a:t>
            </a:r>
            <a:r>
              <a:rPr lang="ru-RU" sz="2000" dirty="0" smtClean="0"/>
              <a:t>предоставления</a:t>
            </a:r>
            <a:endParaRPr lang="ru-RU" sz="20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979713" y="530120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Совершенствование системы дополнительного образования, организация отдыха и занятости </a:t>
            </a:r>
            <a:r>
              <a:rPr lang="ru-RU" sz="2000" dirty="0" smtClean="0"/>
              <a:t>детей в </a:t>
            </a:r>
            <a:r>
              <a:rPr lang="ru-RU" sz="2000" dirty="0"/>
              <a:t>каникулярное время</a:t>
            </a:r>
          </a:p>
        </p:txBody>
      </p:sp>
      <p:cxnSp>
        <p:nvCxnSpPr>
          <p:cNvPr id="69" name="Dahsed line 1"/>
          <p:cNvCxnSpPr/>
          <p:nvPr/>
        </p:nvCxnSpPr>
        <p:spPr>
          <a:xfrm flipH="1">
            <a:off x="1795143" y="2374356"/>
            <a:ext cx="1247774" cy="0"/>
          </a:xfrm>
          <a:prstGeom prst="line">
            <a:avLst/>
          </a:prstGeom>
          <a:solidFill>
            <a:srgbClr val="F4B545"/>
          </a:solidFill>
          <a:ln w="12700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70" name="Dahsed line 2"/>
          <p:cNvCxnSpPr/>
          <p:nvPr/>
        </p:nvCxnSpPr>
        <p:spPr>
          <a:xfrm flipH="1">
            <a:off x="1977706" y="3314156"/>
            <a:ext cx="1065211" cy="0"/>
          </a:xfrm>
          <a:prstGeom prst="line">
            <a:avLst/>
          </a:prstGeom>
          <a:solidFill>
            <a:srgbClr val="EA8857"/>
          </a:solidFill>
          <a:ln w="12700">
            <a:solidFill>
              <a:schemeClr val="accent2"/>
            </a:solidFill>
            <a:prstDash val="dash"/>
            <a:round/>
            <a:headEnd/>
            <a:tailEnd/>
          </a:ln>
        </p:spPr>
      </p:cxnSp>
      <p:cxnSp>
        <p:nvCxnSpPr>
          <p:cNvPr id="71" name="Dahsed line 3"/>
          <p:cNvCxnSpPr/>
          <p:nvPr/>
        </p:nvCxnSpPr>
        <p:spPr>
          <a:xfrm flipH="1">
            <a:off x="1884043" y="4246019"/>
            <a:ext cx="1158874" cy="0"/>
          </a:xfrm>
          <a:prstGeom prst="line">
            <a:avLst/>
          </a:prstGeom>
          <a:solidFill>
            <a:srgbClr val="F2756B"/>
          </a:solidFill>
          <a:ln w="12700">
            <a:solidFill>
              <a:schemeClr val="accent3"/>
            </a:solidFill>
            <a:prstDash val="dash"/>
            <a:round/>
            <a:headEnd/>
            <a:tailEnd/>
          </a:ln>
        </p:spPr>
      </p:cxnSp>
      <p:cxnSp>
        <p:nvCxnSpPr>
          <p:cNvPr id="72" name="Dahsed line 4"/>
          <p:cNvCxnSpPr/>
          <p:nvPr/>
        </p:nvCxnSpPr>
        <p:spPr>
          <a:xfrm flipH="1">
            <a:off x="1939605" y="5184232"/>
            <a:ext cx="1103312" cy="0"/>
          </a:xfrm>
          <a:prstGeom prst="line">
            <a:avLst/>
          </a:prstGeom>
          <a:solidFill>
            <a:srgbClr val="DD7691"/>
          </a:solidFill>
          <a:ln w="12700">
            <a:solidFill>
              <a:schemeClr val="accent4"/>
            </a:solidFill>
            <a:prstDash val="dash"/>
            <a:round/>
            <a:headEnd/>
            <a:tailEnd/>
          </a:ln>
        </p:spPr>
      </p:cxnSp>
      <p:cxnSp>
        <p:nvCxnSpPr>
          <p:cNvPr id="73" name="Dahsed line 5"/>
          <p:cNvCxnSpPr/>
          <p:nvPr/>
        </p:nvCxnSpPr>
        <p:spPr>
          <a:xfrm flipH="1">
            <a:off x="1795143" y="6124029"/>
            <a:ext cx="1247774" cy="0"/>
          </a:xfrm>
          <a:prstGeom prst="line">
            <a:avLst/>
          </a:prstGeom>
          <a:solidFill>
            <a:srgbClr val="A58899"/>
          </a:solidFill>
          <a:ln w="12700">
            <a:solidFill>
              <a:schemeClr val="accent5"/>
            </a:solidFill>
            <a:prstDash val="dash"/>
            <a:round/>
            <a:headEnd/>
            <a:tailEnd/>
          </a:ln>
        </p:spPr>
      </p:cxnSp>
      <p:grpSp>
        <p:nvGrpSpPr>
          <p:cNvPr id="74" name="Globe"/>
          <p:cNvGrpSpPr/>
          <p:nvPr/>
        </p:nvGrpSpPr>
        <p:grpSpPr>
          <a:xfrm>
            <a:off x="577578" y="5380208"/>
            <a:ext cx="722313" cy="671689"/>
            <a:chOff x="6038851" y="2022475"/>
            <a:chExt cx="739775" cy="741363"/>
          </a:xfrm>
        </p:grpSpPr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6056313" y="2028825"/>
              <a:ext cx="722313" cy="696913"/>
            </a:xfrm>
            <a:custGeom>
              <a:avLst/>
              <a:gdLst/>
              <a:ahLst/>
              <a:cxnLst>
                <a:cxn ang="0">
                  <a:pos x="268" y="39"/>
                </a:cxn>
                <a:cxn ang="0">
                  <a:pos x="315" y="595"/>
                </a:cxn>
                <a:cxn ang="0">
                  <a:pos x="308" y="562"/>
                </a:cxn>
                <a:cxn ang="0">
                  <a:pos x="508" y="419"/>
                </a:cxn>
                <a:cxn ang="0">
                  <a:pos x="255" y="16"/>
                </a:cxn>
                <a:cxn ang="0">
                  <a:pos x="611" y="308"/>
                </a:cxn>
                <a:cxn ang="0">
                  <a:pos x="602" y="192"/>
                </a:cxn>
                <a:cxn ang="0">
                  <a:pos x="565" y="140"/>
                </a:cxn>
                <a:cxn ang="0">
                  <a:pos x="559" y="105"/>
                </a:cxn>
                <a:cxn ang="0">
                  <a:pos x="372" y="30"/>
                </a:cxn>
                <a:cxn ang="0">
                  <a:pos x="369" y="63"/>
                </a:cxn>
                <a:cxn ang="0">
                  <a:pos x="378" y="82"/>
                </a:cxn>
                <a:cxn ang="0">
                  <a:pos x="354" y="85"/>
                </a:cxn>
                <a:cxn ang="0">
                  <a:pos x="310" y="95"/>
                </a:cxn>
                <a:cxn ang="0">
                  <a:pos x="290" y="106"/>
                </a:cxn>
                <a:cxn ang="0">
                  <a:pos x="277" y="101"/>
                </a:cxn>
                <a:cxn ang="0">
                  <a:pos x="272" y="80"/>
                </a:cxn>
                <a:cxn ang="0">
                  <a:pos x="239" y="84"/>
                </a:cxn>
                <a:cxn ang="0">
                  <a:pos x="195" y="105"/>
                </a:cxn>
                <a:cxn ang="0">
                  <a:pos x="203" y="120"/>
                </a:cxn>
                <a:cxn ang="0">
                  <a:pos x="214" y="132"/>
                </a:cxn>
                <a:cxn ang="0">
                  <a:pos x="244" y="99"/>
                </a:cxn>
                <a:cxn ang="0">
                  <a:pos x="250" y="125"/>
                </a:cxn>
                <a:cxn ang="0">
                  <a:pos x="224" y="144"/>
                </a:cxn>
                <a:cxn ang="0">
                  <a:pos x="186" y="145"/>
                </a:cxn>
                <a:cxn ang="0">
                  <a:pos x="175" y="147"/>
                </a:cxn>
                <a:cxn ang="0">
                  <a:pos x="136" y="156"/>
                </a:cxn>
                <a:cxn ang="0">
                  <a:pos x="111" y="184"/>
                </a:cxn>
                <a:cxn ang="0">
                  <a:pos x="138" y="195"/>
                </a:cxn>
                <a:cxn ang="0">
                  <a:pos x="169" y="240"/>
                </a:cxn>
                <a:cxn ang="0">
                  <a:pos x="178" y="225"/>
                </a:cxn>
                <a:cxn ang="0">
                  <a:pos x="178" y="199"/>
                </a:cxn>
                <a:cxn ang="0">
                  <a:pos x="201" y="245"/>
                </a:cxn>
                <a:cxn ang="0">
                  <a:pos x="233" y="215"/>
                </a:cxn>
                <a:cxn ang="0">
                  <a:pos x="274" y="241"/>
                </a:cxn>
                <a:cxn ang="0">
                  <a:pos x="226" y="263"/>
                </a:cxn>
                <a:cxn ang="0">
                  <a:pos x="258" y="278"/>
                </a:cxn>
                <a:cxn ang="0">
                  <a:pos x="167" y="291"/>
                </a:cxn>
                <a:cxn ang="0">
                  <a:pos x="143" y="242"/>
                </a:cxn>
                <a:cxn ang="0">
                  <a:pos x="53" y="245"/>
                </a:cxn>
                <a:cxn ang="0">
                  <a:pos x="4" y="331"/>
                </a:cxn>
                <a:cxn ang="0">
                  <a:pos x="50" y="404"/>
                </a:cxn>
                <a:cxn ang="0">
                  <a:pos x="118" y="541"/>
                </a:cxn>
                <a:cxn ang="0">
                  <a:pos x="301" y="479"/>
                </a:cxn>
                <a:cxn ang="0">
                  <a:pos x="272" y="396"/>
                </a:cxn>
                <a:cxn ang="0">
                  <a:pos x="250" y="319"/>
                </a:cxn>
                <a:cxn ang="0">
                  <a:pos x="363" y="385"/>
                </a:cxn>
                <a:cxn ang="0">
                  <a:pos x="341" y="345"/>
                </a:cxn>
                <a:cxn ang="0">
                  <a:pos x="339" y="320"/>
                </a:cxn>
                <a:cxn ang="0">
                  <a:pos x="434" y="338"/>
                </a:cxn>
                <a:cxn ang="0">
                  <a:pos x="478" y="395"/>
                </a:cxn>
                <a:cxn ang="0">
                  <a:pos x="526" y="313"/>
                </a:cxn>
                <a:cxn ang="0">
                  <a:pos x="609" y="408"/>
                </a:cxn>
                <a:cxn ang="0">
                  <a:pos x="619" y="228"/>
                </a:cxn>
                <a:cxn ang="0">
                  <a:pos x="610" y="429"/>
                </a:cxn>
                <a:cxn ang="0">
                  <a:pos x="630" y="359"/>
                </a:cxn>
                <a:cxn ang="0">
                  <a:pos x="132" y="134"/>
                </a:cxn>
                <a:cxn ang="0">
                  <a:pos x="260" y="8"/>
                </a:cxn>
                <a:cxn ang="0">
                  <a:pos x="222" y="33"/>
                </a:cxn>
                <a:cxn ang="0">
                  <a:pos x="152" y="127"/>
                </a:cxn>
                <a:cxn ang="0">
                  <a:pos x="155" y="132"/>
                </a:cxn>
                <a:cxn ang="0">
                  <a:pos x="165" y="61"/>
                </a:cxn>
              </a:cxnLst>
              <a:rect l="0" t="0" r="r" b="b"/>
              <a:pathLst>
                <a:path w="641" h="619">
                  <a:moveTo>
                    <a:pt x="275" y="42"/>
                  </a:moveTo>
                  <a:cubicBezTo>
                    <a:pt x="275" y="42"/>
                    <a:pt x="275" y="42"/>
                    <a:pt x="275" y="42"/>
                  </a:cubicBezTo>
                  <a:cubicBezTo>
                    <a:pt x="275" y="43"/>
                    <a:pt x="276" y="43"/>
                    <a:pt x="276" y="43"/>
                  </a:cubicBezTo>
                  <a:cubicBezTo>
                    <a:pt x="276" y="44"/>
                    <a:pt x="276" y="44"/>
                    <a:pt x="276" y="45"/>
                  </a:cubicBezTo>
                  <a:cubicBezTo>
                    <a:pt x="276" y="45"/>
                    <a:pt x="276" y="46"/>
                    <a:pt x="275" y="46"/>
                  </a:cubicBezTo>
                  <a:cubicBezTo>
                    <a:pt x="275" y="47"/>
                    <a:pt x="274" y="47"/>
                    <a:pt x="274" y="46"/>
                  </a:cubicBezTo>
                  <a:cubicBezTo>
                    <a:pt x="273" y="46"/>
                    <a:pt x="273" y="45"/>
                    <a:pt x="273" y="45"/>
                  </a:cubicBezTo>
                  <a:cubicBezTo>
                    <a:pt x="273" y="44"/>
                    <a:pt x="273" y="44"/>
                    <a:pt x="274" y="43"/>
                  </a:cubicBezTo>
                  <a:cubicBezTo>
                    <a:pt x="274" y="43"/>
                    <a:pt x="274" y="42"/>
                    <a:pt x="274" y="42"/>
                  </a:cubicBezTo>
                  <a:cubicBezTo>
                    <a:pt x="274" y="42"/>
                    <a:pt x="274" y="41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272" y="42"/>
                    <a:pt x="271" y="42"/>
                    <a:pt x="271" y="43"/>
                  </a:cubicBezTo>
                  <a:cubicBezTo>
                    <a:pt x="271" y="43"/>
                    <a:pt x="270" y="43"/>
                    <a:pt x="270" y="43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69" y="43"/>
                    <a:pt x="269" y="44"/>
                    <a:pt x="269" y="44"/>
                  </a:cubicBezTo>
                  <a:cubicBezTo>
                    <a:pt x="269" y="45"/>
                    <a:pt x="268" y="45"/>
                    <a:pt x="268" y="45"/>
                  </a:cubicBezTo>
                  <a:cubicBezTo>
                    <a:pt x="267" y="45"/>
                    <a:pt x="267" y="45"/>
                    <a:pt x="266" y="46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66" y="46"/>
                    <a:pt x="266" y="46"/>
                    <a:pt x="266" y="47"/>
                  </a:cubicBezTo>
                  <a:cubicBezTo>
                    <a:pt x="266" y="47"/>
                    <a:pt x="265" y="47"/>
                    <a:pt x="265" y="47"/>
                  </a:cubicBezTo>
                  <a:cubicBezTo>
                    <a:pt x="264" y="47"/>
                    <a:pt x="264" y="47"/>
                    <a:pt x="264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6"/>
                    <a:pt x="263" y="46"/>
                    <a:pt x="263" y="45"/>
                  </a:cubicBezTo>
                  <a:cubicBezTo>
                    <a:pt x="264" y="45"/>
                    <a:pt x="264" y="45"/>
                    <a:pt x="264" y="44"/>
                  </a:cubicBezTo>
                  <a:cubicBezTo>
                    <a:pt x="264" y="44"/>
                    <a:pt x="264" y="43"/>
                    <a:pt x="264" y="43"/>
                  </a:cubicBezTo>
                  <a:cubicBezTo>
                    <a:pt x="265" y="43"/>
                    <a:pt x="265" y="43"/>
                    <a:pt x="266" y="44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6" y="43"/>
                    <a:pt x="265" y="42"/>
                    <a:pt x="266" y="42"/>
                  </a:cubicBezTo>
                  <a:cubicBezTo>
                    <a:pt x="266" y="42"/>
                    <a:pt x="266" y="42"/>
                    <a:pt x="266" y="42"/>
                  </a:cubicBezTo>
                  <a:cubicBezTo>
                    <a:pt x="266" y="42"/>
                    <a:pt x="267" y="42"/>
                    <a:pt x="267" y="42"/>
                  </a:cubicBezTo>
                  <a:cubicBezTo>
                    <a:pt x="268" y="42"/>
                    <a:pt x="268" y="42"/>
                    <a:pt x="269" y="42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1"/>
                    <a:pt x="270" y="41"/>
                    <a:pt x="270" y="41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270" y="40"/>
                    <a:pt x="269" y="40"/>
                    <a:pt x="269" y="39"/>
                  </a:cubicBezTo>
                  <a:cubicBezTo>
                    <a:pt x="269" y="39"/>
                    <a:pt x="268" y="39"/>
                    <a:pt x="268" y="39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8" y="39"/>
                    <a:pt x="268" y="39"/>
                    <a:pt x="267" y="39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7" y="40"/>
                    <a:pt x="266" y="40"/>
                    <a:pt x="266" y="40"/>
                  </a:cubicBezTo>
                  <a:cubicBezTo>
                    <a:pt x="265" y="40"/>
                    <a:pt x="265" y="40"/>
                    <a:pt x="265" y="39"/>
                  </a:cubicBezTo>
                  <a:cubicBezTo>
                    <a:pt x="265" y="39"/>
                    <a:pt x="265" y="39"/>
                    <a:pt x="265" y="39"/>
                  </a:cubicBezTo>
                  <a:cubicBezTo>
                    <a:pt x="265" y="39"/>
                    <a:pt x="266" y="39"/>
                    <a:pt x="266" y="38"/>
                  </a:cubicBezTo>
                  <a:cubicBezTo>
                    <a:pt x="266" y="38"/>
                    <a:pt x="266" y="37"/>
                    <a:pt x="266" y="37"/>
                  </a:cubicBezTo>
                  <a:cubicBezTo>
                    <a:pt x="266" y="37"/>
                    <a:pt x="267" y="37"/>
                    <a:pt x="267" y="36"/>
                  </a:cubicBezTo>
                  <a:cubicBezTo>
                    <a:pt x="267" y="36"/>
                    <a:pt x="267" y="36"/>
                    <a:pt x="267" y="35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8" y="34"/>
                    <a:pt x="269" y="35"/>
                    <a:pt x="269" y="36"/>
                  </a:cubicBezTo>
                  <a:cubicBezTo>
                    <a:pt x="269" y="36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70" y="37"/>
                    <a:pt x="270" y="36"/>
                    <a:pt x="270" y="36"/>
                  </a:cubicBezTo>
                  <a:cubicBezTo>
                    <a:pt x="270" y="35"/>
                    <a:pt x="270" y="35"/>
                    <a:pt x="271" y="35"/>
                  </a:cubicBezTo>
                  <a:cubicBezTo>
                    <a:pt x="271" y="35"/>
                    <a:pt x="271" y="36"/>
                    <a:pt x="271" y="36"/>
                  </a:cubicBezTo>
                  <a:cubicBezTo>
                    <a:pt x="271" y="36"/>
                    <a:pt x="271" y="37"/>
                    <a:pt x="271" y="37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1" y="37"/>
                    <a:pt x="272" y="37"/>
                    <a:pt x="272" y="37"/>
                  </a:cubicBezTo>
                  <a:cubicBezTo>
                    <a:pt x="272" y="37"/>
                    <a:pt x="272" y="36"/>
                    <a:pt x="272" y="36"/>
                  </a:cubicBezTo>
                  <a:cubicBezTo>
                    <a:pt x="272" y="35"/>
                    <a:pt x="273" y="35"/>
                    <a:pt x="273" y="35"/>
                  </a:cubicBezTo>
                  <a:cubicBezTo>
                    <a:pt x="274" y="35"/>
                    <a:pt x="274" y="36"/>
                    <a:pt x="274" y="36"/>
                  </a:cubicBezTo>
                  <a:cubicBezTo>
                    <a:pt x="274" y="37"/>
                    <a:pt x="273" y="37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9"/>
                    <a:pt x="274" y="39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5" y="40"/>
                    <a:pt x="275" y="41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lose/>
                  <a:moveTo>
                    <a:pt x="275" y="42"/>
                  </a:move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lose/>
                  <a:moveTo>
                    <a:pt x="315" y="595"/>
                  </a:moveTo>
                  <a:cubicBezTo>
                    <a:pt x="317" y="595"/>
                    <a:pt x="317" y="593"/>
                    <a:pt x="318" y="592"/>
                  </a:cubicBezTo>
                  <a:cubicBezTo>
                    <a:pt x="318" y="590"/>
                    <a:pt x="318" y="589"/>
                    <a:pt x="318" y="587"/>
                  </a:cubicBezTo>
                  <a:cubicBezTo>
                    <a:pt x="319" y="586"/>
                    <a:pt x="320" y="584"/>
                    <a:pt x="320" y="582"/>
                  </a:cubicBezTo>
                  <a:cubicBezTo>
                    <a:pt x="320" y="581"/>
                    <a:pt x="320" y="581"/>
                    <a:pt x="320" y="580"/>
                  </a:cubicBezTo>
                  <a:cubicBezTo>
                    <a:pt x="320" y="579"/>
                    <a:pt x="322" y="579"/>
                    <a:pt x="323" y="579"/>
                  </a:cubicBezTo>
                  <a:cubicBezTo>
                    <a:pt x="324" y="578"/>
                    <a:pt x="324" y="575"/>
                    <a:pt x="326" y="573"/>
                  </a:cubicBezTo>
                  <a:cubicBezTo>
                    <a:pt x="326" y="572"/>
                    <a:pt x="327" y="571"/>
                    <a:pt x="328" y="570"/>
                  </a:cubicBezTo>
                  <a:cubicBezTo>
                    <a:pt x="328" y="570"/>
                    <a:pt x="328" y="569"/>
                    <a:pt x="328" y="569"/>
                  </a:cubicBezTo>
                  <a:cubicBezTo>
                    <a:pt x="328" y="567"/>
                    <a:pt x="330" y="566"/>
                    <a:pt x="330" y="564"/>
                  </a:cubicBezTo>
                  <a:cubicBezTo>
                    <a:pt x="330" y="563"/>
                    <a:pt x="330" y="561"/>
                    <a:pt x="331" y="561"/>
                  </a:cubicBezTo>
                  <a:cubicBezTo>
                    <a:pt x="331" y="562"/>
                    <a:pt x="332" y="563"/>
                    <a:pt x="333" y="562"/>
                  </a:cubicBezTo>
                  <a:cubicBezTo>
                    <a:pt x="333" y="562"/>
                    <a:pt x="333" y="562"/>
                    <a:pt x="333" y="562"/>
                  </a:cubicBezTo>
                  <a:cubicBezTo>
                    <a:pt x="334" y="562"/>
                    <a:pt x="334" y="561"/>
                    <a:pt x="334" y="561"/>
                  </a:cubicBezTo>
                  <a:cubicBezTo>
                    <a:pt x="334" y="559"/>
                    <a:pt x="334" y="558"/>
                    <a:pt x="334" y="556"/>
                  </a:cubicBezTo>
                  <a:cubicBezTo>
                    <a:pt x="334" y="555"/>
                    <a:pt x="334" y="554"/>
                    <a:pt x="333" y="554"/>
                  </a:cubicBezTo>
                  <a:cubicBezTo>
                    <a:pt x="333" y="553"/>
                    <a:pt x="332" y="552"/>
                    <a:pt x="331" y="551"/>
                  </a:cubicBezTo>
                  <a:cubicBezTo>
                    <a:pt x="331" y="550"/>
                    <a:pt x="331" y="549"/>
                    <a:pt x="331" y="548"/>
                  </a:cubicBezTo>
                  <a:cubicBezTo>
                    <a:pt x="332" y="547"/>
                    <a:pt x="331" y="545"/>
                    <a:pt x="330" y="545"/>
                  </a:cubicBezTo>
                  <a:cubicBezTo>
                    <a:pt x="330" y="545"/>
                    <a:pt x="330" y="545"/>
                    <a:pt x="329" y="545"/>
                  </a:cubicBezTo>
                  <a:cubicBezTo>
                    <a:pt x="328" y="545"/>
                    <a:pt x="326" y="545"/>
                    <a:pt x="326" y="546"/>
                  </a:cubicBezTo>
                  <a:cubicBezTo>
                    <a:pt x="326" y="547"/>
                    <a:pt x="326" y="548"/>
                    <a:pt x="326" y="548"/>
                  </a:cubicBezTo>
                  <a:cubicBezTo>
                    <a:pt x="326" y="549"/>
                    <a:pt x="326" y="550"/>
                    <a:pt x="326" y="550"/>
                  </a:cubicBezTo>
                  <a:cubicBezTo>
                    <a:pt x="325" y="550"/>
                    <a:pt x="325" y="550"/>
                    <a:pt x="325" y="550"/>
                  </a:cubicBezTo>
                  <a:cubicBezTo>
                    <a:pt x="324" y="550"/>
                    <a:pt x="324" y="551"/>
                    <a:pt x="324" y="551"/>
                  </a:cubicBezTo>
                  <a:cubicBezTo>
                    <a:pt x="323" y="551"/>
                    <a:pt x="323" y="552"/>
                    <a:pt x="322" y="552"/>
                  </a:cubicBezTo>
                  <a:cubicBezTo>
                    <a:pt x="321" y="552"/>
                    <a:pt x="320" y="552"/>
                    <a:pt x="320" y="553"/>
                  </a:cubicBezTo>
                  <a:cubicBezTo>
                    <a:pt x="320" y="554"/>
                    <a:pt x="321" y="555"/>
                    <a:pt x="321" y="555"/>
                  </a:cubicBezTo>
                  <a:cubicBezTo>
                    <a:pt x="320" y="555"/>
                    <a:pt x="320" y="555"/>
                    <a:pt x="320" y="555"/>
                  </a:cubicBezTo>
                  <a:cubicBezTo>
                    <a:pt x="319" y="555"/>
                    <a:pt x="319" y="557"/>
                    <a:pt x="319" y="558"/>
                  </a:cubicBezTo>
                  <a:cubicBezTo>
                    <a:pt x="317" y="557"/>
                    <a:pt x="316" y="558"/>
                    <a:pt x="316" y="559"/>
                  </a:cubicBezTo>
                  <a:cubicBezTo>
                    <a:pt x="316" y="560"/>
                    <a:pt x="315" y="560"/>
                    <a:pt x="315" y="560"/>
                  </a:cubicBezTo>
                  <a:cubicBezTo>
                    <a:pt x="315" y="560"/>
                    <a:pt x="315" y="560"/>
                    <a:pt x="314" y="560"/>
                  </a:cubicBezTo>
                  <a:cubicBezTo>
                    <a:pt x="314" y="559"/>
                    <a:pt x="313" y="559"/>
                    <a:pt x="312" y="560"/>
                  </a:cubicBezTo>
                  <a:cubicBezTo>
                    <a:pt x="312" y="560"/>
                    <a:pt x="312" y="561"/>
                    <a:pt x="312" y="561"/>
                  </a:cubicBezTo>
                  <a:cubicBezTo>
                    <a:pt x="312" y="562"/>
                    <a:pt x="312" y="563"/>
                    <a:pt x="311" y="563"/>
                  </a:cubicBezTo>
                  <a:cubicBezTo>
                    <a:pt x="311" y="563"/>
                    <a:pt x="310" y="563"/>
                    <a:pt x="310" y="562"/>
                  </a:cubicBezTo>
                  <a:cubicBezTo>
                    <a:pt x="309" y="562"/>
                    <a:pt x="309" y="561"/>
                    <a:pt x="308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7" y="563"/>
                    <a:pt x="306" y="563"/>
                    <a:pt x="304" y="562"/>
                  </a:cubicBezTo>
                  <a:cubicBezTo>
                    <a:pt x="303" y="562"/>
                    <a:pt x="302" y="562"/>
                    <a:pt x="301" y="564"/>
                  </a:cubicBezTo>
                  <a:cubicBezTo>
                    <a:pt x="301" y="564"/>
                    <a:pt x="301" y="564"/>
                    <a:pt x="301" y="564"/>
                  </a:cubicBezTo>
                  <a:cubicBezTo>
                    <a:pt x="300" y="564"/>
                    <a:pt x="300" y="564"/>
                    <a:pt x="300" y="564"/>
                  </a:cubicBezTo>
                  <a:cubicBezTo>
                    <a:pt x="299" y="565"/>
                    <a:pt x="299" y="565"/>
                    <a:pt x="299" y="565"/>
                  </a:cubicBezTo>
                  <a:cubicBezTo>
                    <a:pt x="298" y="566"/>
                    <a:pt x="298" y="567"/>
                    <a:pt x="297" y="568"/>
                  </a:cubicBezTo>
                  <a:cubicBezTo>
                    <a:pt x="297" y="569"/>
                    <a:pt x="297" y="570"/>
                    <a:pt x="297" y="570"/>
                  </a:cubicBezTo>
                  <a:cubicBezTo>
                    <a:pt x="297" y="571"/>
                    <a:pt x="297" y="571"/>
                    <a:pt x="297" y="572"/>
                  </a:cubicBezTo>
                  <a:cubicBezTo>
                    <a:pt x="297" y="572"/>
                    <a:pt x="298" y="572"/>
                    <a:pt x="298" y="573"/>
                  </a:cubicBezTo>
                  <a:cubicBezTo>
                    <a:pt x="298" y="573"/>
                    <a:pt x="299" y="574"/>
                    <a:pt x="299" y="575"/>
                  </a:cubicBezTo>
                  <a:cubicBezTo>
                    <a:pt x="300" y="575"/>
                    <a:pt x="300" y="576"/>
                    <a:pt x="300" y="576"/>
                  </a:cubicBezTo>
                  <a:cubicBezTo>
                    <a:pt x="300" y="576"/>
                    <a:pt x="300" y="577"/>
                    <a:pt x="299" y="577"/>
                  </a:cubicBezTo>
                  <a:cubicBezTo>
                    <a:pt x="299" y="578"/>
                    <a:pt x="300" y="580"/>
                    <a:pt x="299" y="581"/>
                  </a:cubicBezTo>
                  <a:cubicBezTo>
                    <a:pt x="298" y="582"/>
                    <a:pt x="298" y="582"/>
                    <a:pt x="298" y="582"/>
                  </a:cubicBezTo>
                  <a:cubicBezTo>
                    <a:pt x="297" y="583"/>
                    <a:pt x="297" y="583"/>
                    <a:pt x="297" y="584"/>
                  </a:cubicBezTo>
                  <a:cubicBezTo>
                    <a:pt x="296" y="585"/>
                    <a:pt x="296" y="585"/>
                    <a:pt x="295" y="585"/>
                  </a:cubicBezTo>
                  <a:cubicBezTo>
                    <a:pt x="294" y="585"/>
                    <a:pt x="294" y="585"/>
                    <a:pt x="293" y="586"/>
                  </a:cubicBezTo>
                  <a:cubicBezTo>
                    <a:pt x="293" y="586"/>
                    <a:pt x="292" y="587"/>
                    <a:pt x="292" y="588"/>
                  </a:cubicBezTo>
                  <a:cubicBezTo>
                    <a:pt x="292" y="589"/>
                    <a:pt x="293" y="590"/>
                    <a:pt x="294" y="590"/>
                  </a:cubicBezTo>
                  <a:cubicBezTo>
                    <a:pt x="295" y="591"/>
                    <a:pt x="295" y="591"/>
                    <a:pt x="295" y="591"/>
                  </a:cubicBezTo>
                  <a:cubicBezTo>
                    <a:pt x="295" y="591"/>
                    <a:pt x="295" y="592"/>
                    <a:pt x="295" y="592"/>
                  </a:cubicBezTo>
                  <a:cubicBezTo>
                    <a:pt x="295" y="592"/>
                    <a:pt x="295" y="593"/>
                    <a:pt x="295" y="593"/>
                  </a:cubicBezTo>
                  <a:cubicBezTo>
                    <a:pt x="295" y="593"/>
                    <a:pt x="295" y="594"/>
                    <a:pt x="295" y="594"/>
                  </a:cubicBezTo>
                  <a:cubicBezTo>
                    <a:pt x="296" y="595"/>
                    <a:pt x="296" y="595"/>
                    <a:pt x="296" y="596"/>
                  </a:cubicBezTo>
                  <a:cubicBezTo>
                    <a:pt x="296" y="597"/>
                    <a:pt x="298" y="597"/>
                    <a:pt x="299" y="598"/>
                  </a:cubicBezTo>
                  <a:cubicBezTo>
                    <a:pt x="300" y="598"/>
                    <a:pt x="301" y="598"/>
                    <a:pt x="302" y="599"/>
                  </a:cubicBezTo>
                  <a:cubicBezTo>
                    <a:pt x="303" y="599"/>
                    <a:pt x="304" y="600"/>
                    <a:pt x="305" y="599"/>
                  </a:cubicBezTo>
                  <a:cubicBezTo>
                    <a:pt x="305" y="599"/>
                    <a:pt x="305" y="599"/>
                    <a:pt x="305" y="599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07" y="599"/>
                    <a:pt x="307" y="599"/>
                    <a:pt x="308" y="599"/>
                  </a:cubicBezTo>
                  <a:cubicBezTo>
                    <a:pt x="308" y="599"/>
                    <a:pt x="309" y="599"/>
                    <a:pt x="309" y="599"/>
                  </a:cubicBezTo>
                  <a:cubicBezTo>
                    <a:pt x="310" y="599"/>
                    <a:pt x="310" y="599"/>
                    <a:pt x="310" y="598"/>
                  </a:cubicBezTo>
                  <a:cubicBezTo>
                    <a:pt x="311" y="598"/>
                    <a:pt x="313" y="597"/>
                    <a:pt x="313" y="597"/>
                  </a:cubicBezTo>
                  <a:cubicBezTo>
                    <a:pt x="314" y="596"/>
                    <a:pt x="315" y="595"/>
                    <a:pt x="315" y="595"/>
                  </a:cubicBezTo>
                  <a:close/>
                  <a:moveTo>
                    <a:pt x="503" y="415"/>
                  </a:moveTo>
                  <a:cubicBezTo>
                    <a:pt x="503" y="416"/>
                    <a:pt x="503" y="416"/>
                    <a:pt x="503" y="417"/>
                  </a:cubicBezTo>
                  <a:cubicBezTo>
                    <a:pt x="503" y="418"/>
                    <a:pt x="504" y="418"/>
                    <a:pt x="505" y="418"/>
                  </a:cubicBezTo>
                  <a:cubicBezTo>
                    <a:pt x="506" y="419"/>
                    <a:pt x="507" y="419"/>
                    <a:pt x="508" y="419"/>
                  </a:cubicBezTo>
                  <a:cubicBezTo>
                    <a:pt x="510" y="418"/>
                    <a:pt x="512" y="417"/>
                    <a:pt x="513" y="415"/>
                  </a:cubicBezTo>
                  <a:cubicBezTo>
                    <a:pt x="514" y="414"/>
                    <a:pt x="514" y="412"/>
                    <a:pt x="514" y="410"/>
                  </a:cubicBezTo>
                  <a:cubicBezTo>
                    <a:pt x="514" y="406"/>
                    <a:pt x="512" y="403"/>
                    <a:pt x="510" y="401"/>
                  </a:cubicBezTo>
                  <a:cubicBezTo>
                    <a:pt x="508" y="399"/>
                    <a:pt x="505" y="398"/>
                    <a:pt x="503" y="399"/>
                  </a:cubicBezTo>
                  <a:cubicBezTo>
                    <a:pt x="503" y="399"/>
                    <a:pt x="503" y="400"/>
                    <a:pt x="503" y="400"/>
                  </a:cubicBezTo>
                  <a:cubicBezTo>
                    <a:pt x="503" y="400"/>
                    <a:pt x="503" y="400"/>
                    <a:pt x="503" y="401"/>
                  </a:cubicBezTo>
                  <a:cubicBezTo>
                    <a:pt x="503" y="404"/>
                    <a:pt x="503" y="406"/>
                    <a:pt x="503" y="409"/>
                  </a:cubicBezTo>
                  <a:cubicBezTo>
                    <a:pt x="503" y="411"/>
                    <a:pt x="503" y="412"/>
                    <a:pt x="503" y="413"/>
                  </a:cubicBezTo>
                  <a:cubicBezTo>
                    <a:pt x="503" y="414"/>
                    <a:pt x="503" y="415"/>
                    <a:pt x="503" y="415"/>
                  </a:cubicBezTo>
                  <a:close/>
                  <a:moveTo>
                    <a:pt x="277" y="38"/>
                  </a:moveTo>
                  <a:cubicBezTo>
                    <a:pt x="278" y="38"/>
                    <a:pt x="278" y="39"/>
                    <a:pt x="278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1" y="39"/>
                    <a:pt x="282" y="38"/>
                    <a:pt x="283" y="38"/>
                  </a:cubicBezTo>
                  <a:cubicBezTo>
                    <a:pt x="284" y="38"/>
                    <a:pt x="284" y="38"/>
                    <a:pt x="284" y="37"/>
                  </a:cubicBezTo>
                  <a:cubicBezTo>
                    <a:pt x="284" y="37"/>
                    <a:pt x="284" y="37"/>
                    <a:pt x="284" y="36"/>
                  </a:cubicBezTo>
                  <a:cubicBezTo>
                    <a:pt x="284" y="36"/>
                    <a:pt x="283" y="37"/>
                    <a:pt x="282" y="37"/>
                  </a:cubicBezTo>
                  <a:cubicBezTo>
                    <a:pt x="282" y="37"/>
                    <a:pt x="282" y="36"/>
                    <a:pt x="282" y="36"/>
                  </a:cubicBezTo>
                  <a:cubicBezTo>
                    <a:pt x="281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79" y="35"/>
                  </a:cubicBezTo>
                  <a:cubicBezTo>
                    <a:pt x="279" y="35"/>
                    <a:pt x="279" y="35"/>
                    <a:pt x="278" y="35"/>
                  </a:cubicBezTo>
                  <a:cubicBezTo>
                    <a:pt x="278" y="35"/>
                    <a:pt x="278" y="35"/>
                    <a:pt x="278" y="36"/>
                  </a:cubicBezTo>
                  <a:cubicBezTo>
                    <a:pt x="278" y="36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6"/>
                  </a:cubicBezTo>
                  <a:cubicBezTo>
                    <a:pt x="275" y="37"/>
                    <a:pt x="276" y="37"/>
                    <a:pt x="276" y="38"/>
                  </a:cubicBezTo>
                  <a:cubicBezTo>
                    <a:pt x="276" y="38"/>
                    <a:pt x="275" y="39"/>
                    <a:pt x="275" y="39"/>
                  </a:cubicBezTo>
                  <a:cubicBezTo>
                    <a:pt x="275" y="40"/>
                    <a:pt x="275" y="41"/>
                    <a:pt x="275" y="42"/>
                  </a:cubicBezTo>
                  <a:cubicBezTo>
                    <a:pt x="275" y="41"/>
                    <a:pt x="276" y="41"/>
                    <a:pt x="276" y="41"/>
                  </a:cubicBezTo>
                  <a:cubicBezTo>
                    <a:pt x="276" y="40"/>
                    <a:pt x="276" y="40"/>
                    <a:pt x="276" y="39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39"/>
                    <a:pt x="276" y="38"/>
                    <a:pt x="276" y="38"/>
                  </a:cubicBezTo>
                  <a:cubicBezTo>
                    <a:pt x="276" y="38"/>
                    <a:pt x="277" y="38"/>
                    <a:pt x="277" y="38"/>
                  </a:cubicBezTo>
                  <a:close/>
                  <a:moveTo>
                    <a:pt x="257" y="208"/>
                  </a:moveTo>
                  <a:cubicBezTo>
                    <a:pt x="258" y="208"/>
                    <a:pt x="258" y="208"/>
                    <a:pt x="258" y="208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58" y="208"/>
                    <a:pt x="258" y="208"/>
                    <a:pt x="257" y="208"/>
                  </a:cubicBezTo>
                  <a:cubicBezTo>
                    <a:pt x="257" y="208"/>
                    <a:pt x="257" y="208"/>
                    <a:pt x="257" y="208"/>
                  </a:cubicBezTo>
                  <a:close/>
                  <a:moveTo>
                    <a:pt x="254" y="17"/>
                  </a:moveTo>
                  <a:cubicBezTo>
                    <a:pt x="254" y="17"/>
                    <a:pt x="255" y="17"/>
                    <a:pt x="255" y="16"/>
                  </a:cubicBezTo>
                  <a:cubicBezTo>
                    <a:pt x="255" y="17"/>
                    <a:pt x="254" y="17"/>
                    <a:pt x="254" y="17"/>
                  </a:cubicBezTo>
                  <a:close/>
                  <a:moveTo>
                    <a:pt x="559" y="322"/>
                  </a:moveTo>
                  <a:cubicBezTo>
                    <a:pt x="561" y="325"/>
                    <a:pt x="562" y="327"/>
                    <a:pt x="562" y="330"/>
                  </a:cubicBezTo>
                  <a:cubicBezTo>
                    <a:pt x="561" y="332"/>
                    <a:pt x="560" y="333"/>
                    <a:pt x="560" y="335"/>
                  </a:cubicBezTo>
                  <a:cubicBezTo>
                    <a:pt x="564" y="334"/>
                    <a:pt x="567" y="330"/>
                    <a:pt x="567" y="326"/>
                  </a:cubicBezTo>
                  <a:cubicBezTo>
                    <a:pt x="567" y="324"/>
                    <a:pt x="567" y="321"/>
                    <a:pt x="569" y="321"/>
                  </a:cubicBezTo>
                  <a:cubicBezTo>
                    <a:pt x="570" y="325"/>
                    <a:pt x="572" y="329"/>
                    <a:pt x="575" y="333"/>
                  </a:cubicBezTo>
                  <a:cubicBezTo>
                    <a:pt x="576" y="333"/>
                    <a:pt x="577" y="334"/>
                    <a:pt x="577" y="335"/>
                  </a:cubicBezTo>
                  <a:cubicBezTo>
                    <a:pt x="577" y="336"/>
                    <a:pt x="577" y="337"/>
                    <a:pt x="578" y="338"/>
                  </a:cubicBezTo>
                  <a:cubicBezTo>
                    <a:pt x="578" y="341"/>
                    <a:pt x="579" y="343"/>
                    <a:pt x="580" y="345"/>
                  </a:cubicBezTo>
                  <a:cubicBezTo>
                    <a:pt x="584" y="353"/>
                    <a:pt x="583" y="361"/>
                    <a:pt x="582" y="370"/>
                  </a:cubicBezTo>
                  <a:cubicBezTo>
                    <a:pt x="584" y="370"/>
                    <a:pt x="585" y="369"/>
                    <a:pt x="586" y="368"/>
                  </a:cubicBezTo>
                  <a:cubicBezTo>
                    <a:pt x="585" y="370"/>
                    <a:pt x="588" y="372"/>
                    <a:pt x="590" y="373"/>
                  </a:cubicBezTo>
                  <a:cubicBezTo>
                    <a:pt x="595" y="378"/>
                    <a:pt x="593" y="387"/>
                    <a:pt x="598" y="390"/>
                  </a:cubicBezTo>
                  <a:cubicBezTo>
                    <a:pt x="600" y="391"/>
                    <a:pt x="601" y="391"/>
                    <a:pt x="603" y="391"/>
                  </a:cubicBezTo>
                  <a:cubicBezTo>
                    <a:pt x="604" y="391"/>
                    <a:pt x="605" y="392"/>
                    <a:pt x="606" y="391"/>
                  </a:cubicBezTo>
                  <a:cubicBezTo>
                    <a:pt x="607" y="391"/>
                    <a:pt x="608" y="389"/>
                    <a:pt x="607" y="388"/>
                  </a:cubicBezTo>
                  <a:cubicBezTo>
                    <a:pt x="607" y="387"/>
                    <a:pt x="605" y="387"/>
                    <a:pt x="603" y="386"/>
                  </a:cubicBezTo>
                  <a:cubicBezTo>
                    <a:pt x="601" y="385"/>
                    <a:pt x="603" y="382"/>
                    <a:pt x="603" y="379"/>
                  </a:cubicBezTo>
                  <a:cubicBezTo>
                    <a:pt x="604" y="374"/>
                    <a:pt x="599" y="370"/>
                    <a:pt x="595" y="370"/>
                  </a:cubicBezTo>
                  <a:cubicBezTo>
                    <a:pt x="595" y="369"/>
                    <a:pt x="595" y="368"/>
                    <a:pt x="594" y="368"/>
                  </a:cubicBezTo>
                  <a:cubicBezTo>
                    <a:pt x="593" y="367"/>
                    <a:pt x="592" y="368"/>
                    <a:pt x="591" y="369"/>
                  </a:cubicBezTo>
                  <a:cubicBezTo>
                    <a:pt x="591" y="366"/>
                    <a:pt x="590" y="363"/>
                    <a:pt x="590" y="360"/>
                  </a:cubicBezTo>
                  <a:cubicBezTo>
                    <a:pt x="588" y="361"/>
                    <a:pt x="587" y="361"/>
                    <a:pt x="586" y="362"/>
                  </a:cubicBezTo>
                  <a:cubicBezTo>
                    <a:pt x="584" y="353"/>
                    <a:pt x="583" y="344"/>
                    <a:pt x="584" y="335"/>
                  </a:cubicBezTo>
                  <a:cubicBezTo>
                    <a:pt x="584" y="334"/>
                    <a:pt x="584" y="334"/>
                    <a:pt x="585" y="333"/>
                  </a:cubicBezTo>
                  <a:cubicBezTo>
                    <a:pt x="586" y="332"/>
                    <a:pt x="587" y="334"/>
                    <a:pt x="588" y="335"/>
                  </a:cubicBezTo>
                  <a:cubicBezTo>
                    <a:pt x="588" y="336"/>
                    <a:pt x="588" y="337"/>
                    <a:pt x="589" y="338"/>
                  </a:cubicBezTo>
                  <a:cubicBezTo>
                    <a:pt x="590" y="337"/>
                    <a:pt x="592" y="337"/>
                    <a:pt x="593" y="337"/>
                  </a:cubicBezTo>
                  <a:cubicBezTo>
                    <a:pt x="594" y="338"/>
                    <a:pt x="595" y="339"/>
                    <a:pt x="595" y="341"/>
                  </a:cubicBezTo>
                  <a:cubicBezTo>
                    <a:pt x="596" y="340"/>
                    <a:pt x="598" y="339"/>
                    <a:pt x="599" y="338"/>
                  </a:cubicBezTo>
                  <a:cubicBezTo>
                    <a:pt x="598" y="341"/>
                    <a:pt x="602" y="343"/>
                    <a:pt x="604" y="341"/>
                  </a:cubicBezTo>
                  <a:cubicBezTo>
                    <a:pt x="604" y="344"/>
                    <a:pt x="604" y="347"/>
                    <a:pt x="605" y="349"/>
                  </a:cubicBezTo>
                  <a:cubicBezTo>
                    <a:pt x="606" y="350"/>
                    <a:pt x="608" y="349"/>
                    <a:pt x="608" y="347"/>
                  </a:cubicBezTo>
                  <a:cubicBezTo>
                    <a:pt x="609" y="346"/>
                    <a:pt x="609" y="344"/>
                    <a:pt x="609" y="343"/>
                  </a:cubicBezTo>
                  <a:cubicBezTo>
                    <a:pt x="609" y="339"/>
                    <a:pt x="610" y="335"/>
                    <a:pt x="611" y="332"/>
                  </a:cubicBezTo>
                  <a:cubicBezTo>
                    <a:pt x="613" y="326"/>
                    <a:pt x="614" y="320"/>
                    <a:pt x="613" y="315"/>
                  </a:cubicBezTo>
                  <a:cubicBezTo>
                    <a:pt x="612" y="313"/>
                    <a:pt x="611" y="310"/>
                    <a:pt x="611" y="308"/>
                  </a:cubicBezTo>
                  <a:cubicBezTo>
                    <a:pt x="611" y="307"/>
                    <a:pt x="610" y="306"/>
                    <a:pt x="609" y="305"/>
                  </a:cubicBezTo>
                  <a:cubicBezTo>
                    <a:pt x="608" y="304"/>
                    <a:pt x="608" y="304"/>
                    <a:pt x="608" y="304"/>
                  </a:cubicBezTo>
                  <a:cubicBezTo>
                    <a:pt x="608" y="303"/>
                    <a:pt x="608" y="303"/>
                    <a:pt x="607" y="302"/>
                  </a:cubicBezTo>
                  <a:cubicBezTo>
                    <a:pt x="607" y="301"/>
                    <a:pt x="606" y="300"/>
                    <a:pt x="605" y="300"/>
                  </a:cubicBezTo>
                  <a:cubicBezTo>
                    <a:pt x="604" y="299"/>
                    <a:pt x="602" y="299"/>
                    <a:pt x="601" y="299"/>
                  </a:cubicBezTo>
                  <a:cubicBezTo>
                    <a:pt x="600" y="299"/>
                    <a:pt x="599" y="299"/>
                    <a:pt x="598" y="298"/>
                  </a:cubicBezTo>
                  <a:cubicBezTo>
                    <a:pt x="597" y="298"/>
                    <a:pt x="597" y="298"/>
                    <a:pt x="597" y="297"/>
                  </a:cubicBezTo>
                  <a:cubicBezTo>
                    <a:pt x="597" y="297"/>
                    <a:pt x="597" y="296"/>
                    <a:pt x="596" y="296"/>
                  </a:cubicBezTo>
                  <a:cubicBezTo>
                    <a:pt x="596" y="294"/>
                    <a:pt x="594" y="292"/>
                    <a:pt x="593" y="290"/>
                  </a:cubicBezTo>
                  <a:cubicBezTo>
                    <a:pt x="592" y="286"/>
                    <a:pt x="593" y="281"/>
                    <a:pt x="593" y="277"/>
                  </a:cubicBezTo>
                  <a:cubicBezTo>
                    <a:pt x="593" y="276"/>
                    <a:pt x="593" y="275"/>
                    <a:pt x="593" y="274"/>
                  </a:cubicBezTo>
                  <a:cubicBezTo>
                    <a:pt x="594" y="273"/>
                    <a:pt x="594" y="273"/>
                    <a:pt x="595" y="272"/>
                  </a:cubicBezTo>
                  <a:cubicBezTo>
                    <a:pt x="595" y="272"/>
                    <a:pt x="595" y="271"/>
                    <a:pt x="595" y="271"/>
                  </a:cubicBezTo>
                  <a:cubicBezTo>
                    <a:pt x="596" y="269"/>
                    <a:pt x="598" y="267"/>
                    <a:pt x="601" y="267"/>
                  </a:cubicBezTo>
                  <a:cubicBezTo>
                    <a:pt x="601" y="267"/>
                    <a:pt x="601" y="268"/>
                    <a:pt x="601" y="269"/>
                  </a:cubicBezTo>
                  <a:cubicBezTo>
                    <a:pt x="601" y="270"/>
                    <a:pt x="601" y="270"/>
                    <a:pt x="601" y="271"/>
                  </a:cubicBezTo>
                  <a:cubicBezTo>
                    <a:pt x="601" y="272"/>
                    <a:pt x="602" y="272"/>
                    <a:pt x="602" y="272"/>
                  </a:cubicBezTo>
                  <a:cubicBezTo>
                    <a:pt x="603" y="272"/>
                    <a:pt x="604" y="271"/>
                    <a:pt x="604" y="270"/>
                  </a:cubicBezTo>
                  <a:cubicBezTo>
                    <a:pt x="604" y="268"/>
                    <a:pt x="602" y="266"/>
                    <a:pt x="603" y="264"/>
                  </a:cubicBezTo>
                  <a:cubicBezTo>
                    <a:pt x="603" y="263"/>
                    <a:pt x="604" y="263"/>
                    <a:pt x="604" y="262"/>
                  </a:cubicBezTo>
                  <a:cubicBezTo>
                    <a:pt x="604" y="261"/>
                    <a:pt x="604" y="261"/>
                    <a:pt x="604" y="260"/>
                  </a:cubicBezTo>
                  <a:cubicBezTo>
                    <a:pt x="604" y="259"/>
                    <a:pt x="605" y="257"/>
                    <a:pt x="605" y="256"/>
                  </a:cubicBezTo>
                  <a:cubicBezTo>
                    <a:pt x="605" y="255"/>
                    <a:pt x="604" y="254"/>
                    <a:pt x="605" y="253"/>
                  </a:cubicBezTo>
                  <a:cubicBezTo>
                    <a:pt x="605" y="253"/>
                    <a:pt x="605" y="252"/>
                    <a:pt x="606" y="252"/>
                  </a:cubicBezTo>
                  <a:cubicBezTo>
                    <a:pt x="606" y="251"/>
                    <a:pt x="606" y="250"/>
                    <a:pt x="606" y="250"/>
                  </a:cubicBezTo>
                  <a:cubicBezTo>
                    <a:pt x="607" y="249"/>
                    <a:pt x="607" y="249"/>
                    <a:pt x="607" y="249"/>
                  </a:cubicBezTo>
                  <a:cubicBezTo>
                    <a:pt x="608" y="248"/>
                    <a:pt x="608" y="246"/>
                    <a:pt x="608" y="245"/>
                  </a:cubicBezTo>
                  <a:cubicBezTo>
                    <a:pt x="609" y="244"/>
                    <a:pt x="609" y="244"/>
                    <a:pt x="610" y="243"/>
                  </a:cubicBezTo>
                  <a:cubicBezTo>
                    <a:pt x="610" y="243"/>
                    <a:pt x="610" y="242"/>
                    <a:pt x="610" y="241"/>
                  </a:cubicBezTo>
                  <a:cubicBezTo>
                    <a:pt x="610" y="237"/>
                    <a:pt x="610" y="232"/>
                    <a:pt x="610" y="227"/>
                  </a:cubicBezTo>
                  <a:cubicBezTo>
                    <a:pt x="610" y="226"/>
                    <a:pt x="610" y="225"/>
                    <a:pt x="609" y="224"/>
                  </a:cubicBezTo>
                  <a:cubicBezTo>
                    <a:pt x="609" y="222"/>
                    <a:pt x="609" y="220"/>
                    <a:pt x="609" y="218"/>
                  </a:cubicBezTo>
                  <a:cubicBezTo>
                    <a:pt x="608" y="217"/>
                    <a:pt x="608" y="216"/>
                    <a:pt x="608" y="216"/>
                  </a:cubicBezTo>
                  <a:cubicBezTo>
                    <a:pt x="608" y="214"/>
                    <a:pt x="608" y="212"/>
                    <a:pt x="607" y="210"/>
                  </a:cubicBezTo>
                  <a:cubicBezTo>
                    <a:pt x="607" y="208"/>
                    <a:pt x="605" y="206"/>
                    <a:pt x="605" y="204"/>
                  </a:cubicBezTo>
                  <a:cubicBezTo>
                    <a:pt x="604" y="203"/>
                    <a:pt x="605" y="202"/>
                    <a:pt x="605" y="201"/>
                  </a:cubicBezTo>
                  <a:cubicBezTo>
                    <a:pt x="604" y="200"/>
                    <a:pt x="604" y="199"/>
                    <a:pt x="604" y="198"/>
                  </a:cubicBezTo>
                  <a:cubicBezTo>
                    <a:pt x="603" y="196"/>
                    <a:pt x="602" y="194"/>
                    <a:pt x="602" y="192"/>
                  </a:cubicBezTo>
                  <a:cubicBezTo>
                    <a:pt x="602" y="192"/>
                    <a:pt x="602" y="192"/>
                    <a:pt x="601" y="192"/>
                  </a:cubicBezTo>
                  <a:cubicBezTo>
                    <a:pt x="601" y="192"/>
                    <a:pt x="600" y="192"/>
                    <a:pt x="600" y="193"/>
                  </a:cubicBezTo>
                  <a:cubicBezTo>
                    <a:pt x="600" y="193"/>
                    <a:pt x="600" y="194"/>
                    <a:pt x="599" y="194"/>
                  </a:cubicBezTo>
                  <a:cubicBezTo>
                    <a:pt x="599" y="194"/>
                    <a:pt x="598" y="193"/>
                    <a:pt x="597" y="192"/>
                  </a:cubicBezTo>
                  <a:cubicBezTo>
                    <a:pt x="597" y="191"/>
                    <a:pt x="597" y="190"/>
                    <a:pt x="597" y="189"/>
                  </a:cubicBezTo>
                  <a:cubicBezTo>
                    <a:pt x="597" y="188"/>
                    <a:pt x="597" y="187"/>
                    <a:pt x="597" y="186"/>
                  </a:cubicBezTo>
                  <a:cubicBezTo>
                    <a:pt x="596" y="185"/>
                    <a:pt x="595" y="184"/>
                    <a:pt x="594" y="185"/>
                  </a:cubicBezTo>
                  <a:cubicBezTo>
                    <a:pt x="593" y="185"/>
                    <a:pt x="593" y="186"/>
                    <a:pt x="592" y="185"/>
                  </a:cubicBezTo>
                  <a:cubicBezTo>
                    <a:pt x="592" y="185"/>
                    <a:pt x="592" y="185"/>
                    <a:pt x="592" y="185"/>
                  </a:cubicBezTo>
                  <a:cubicBezTo>
                    <a:pt x="592" y="183"/>
                    <a:pt x="594" y="182"/>
                    <a:pt x="594" y="181"/>
                  </a:cubicBezTo>
                  <a:cubicBezTo>
                    <a:pt x="594" y="180"/>
                    <a:pt x="592" y="179"/>
                    <a:pt x="591" y="179"/>
                  </a:cubicBezTo>
                  <a:cubicBezTo>
                    <a:pt x="590" y="178"/>
                    <a:pt x="589" y="178"/>
                    <a:pt x="588" y="177"/>
                  </a:cubicBezTo>
                  <a:cubicBezTo>
                    <a:pt x="588" y="177"/>
                    <a:pt x="587" y="176"/>
                    <a:pt x="587" y="176"/>
                  </a:cubicBezTo>
                  <a:cubicBezTo>
                    <a:pt x="587" y="175"/>
                    <a:pt x="587" y="175"/>
                    <a:pt x="587" y="175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5"/>
                    <a:pt x="584" y="174"/>
                    <a:pt x="583" y="174"/>
                  </a:cubicBezTo>
                  <a:cubicBezTo>
                    <a:pt x="582" y="174"/>
                    <a:pt x="582" y="173"/>
                    <a:pt x="581" y="173"/>
                  </a:cubicBezTo>
                  <a:cubicBezTo>
                    <a:pt x="580" y="170"/>
                    <a:pt x="578" y="168"/>
                    <a:pt x="578" y="165"/>
                  </a:cubicBezTo>
                  <a:cubicBezTo>
                    <a:pt x="577" y="161"/>
                    <a:pt x="578" y="157"/>
                    <a:pt x="577" y="153"/>
                  </a:cubicBezTo>
                  <a:cubicBezTo>
                    <a:pt x="577" y="152"/>
                    <a:pt x="577" y="152"/>
                    <a:pt x="576" y="152"/>
                  </a:cubicBezTo>
                  <a:cubicBezTo>
                    <a:pt x="576" y="152"/>
                    <a:pt x="575" y="152"/>
                    <a:pt x="575" y="152"/>
                  </a:cubicBezTo>
                  <a:cubicBezTo>
                    <a:pt x="574" y="154"/>
                    <a:pt x="574" y="155"/>
                    <a:pt x="575" y="156"/>
                  </a:cubicBezTo>
                  <a:cubicBezTo>
                    <a:pt x="574" y="157"/>
                    <a:pt x="574" y="158"/>
                    <a:pt x="574" y="159"/>
                  </a:cubicBezTo>
                  <a:cubicBezTo>
                    <a:pt x="574" y="161"/>
                    <a:pt x="574" y="162"/>
                    <a:pt x="573" y="163"/>
                  </a:cubicBezTo>
                  <a:cubicBezTo>
                    <a:pt x="572" y="163"/>
                    <a:pt x="571" y="162"/>
                    <a:pt x="570" y="162"/>
                  </a:cubicBezTo>
                  <a:cubicBezTo>
                    <a:pt x="569" y="161"/>
                    <a:pt x="568" y="160"/>
                    <a:pt x="567" y="160"/>
                  </a:cubicBezTo>
                  <a:cubicBezTo>
                    <a:pt x="567" y="160"/>
                    <a:pt x="567" y="160"/>
                    <a:pt x="566" y="160"/>
                  </a:cubicBezTo>
                  <a:cubicBezTo>
                    <a:pt x="566" y="160"/>
                    <a:pt x="566" y="160"/>
                    <a:pt x="566" y="159"/>
                  </a:cubicBezTo>
                  <a:cubicBezTo>
                    <a:pt x="565" y="158"/>
                    <a:pt x="564" y="157"/>
                    <a:pt x="565" y="156"/>
                  </a:cubicBezTo>
                  <a:cubicBezTo>
                    <a:pt x="565" y="155"/>
                    <a:pt x="566" y="154"/>
                    <a:pt x="566" y="153"/>
                  </a:cubicBezTo>
                  <a:cubicBezTo>
                    <a:pt x="566" y="152"/>
                    <a:pt x="565" y="151"/>
                    <a:pt x="564" y="150"/>
                  </a:cubicBezTo>
                  <a:cubicBezTo>
                    <a:pt x="564" y="149"/>
                    <a:pt x="564" y="148"/>
                    <a:pt x="564" y="147"/>
                  </a:cubicBezTo>
                  <a:cubicBezTo>
                    <a:pt x="564" y="146"/>
                    <a:pt x="563" y="145"/>
                    <a:pt x="562" y="144"/>
                  </a:cubicBezTo>
                  <a:cubicBezTo>
                    <a:pt x="562" y="144"/>
                    <a:pt x="563" y="143"/>
                    <a:pt x="562" y="142"/>
                  </a:cubicBezTo>
                  <a:cubicBezTo>
                    <a:pt x="562" y="142"/>
                    <a:pt x="562" y="141"/>
                    <a:pt x="562" y="141"/>
                  </a:cubicBezTo>
                  <a:cubicBezTo>
                    <a:pt x="562" y="140"/>
                    <a:pt x="561" y="139"/>
                    <a:pt x="562" y="139"/>
                  </a:cubicBezTo>
                  <a:cubicBezTo>
                    <a:pt x="562" y="138"/>
                    <a:pt x="563" y="138"/>
                    <a:pt x="564" y="139"/>
                  </a:cubicBezTo>
                  <a:cubicBezTo>
                    <a:pt x="564" y="139"/>
                    <a:pt x="564" y="140"/>
                    <a:pt x="565" y="140"/>
                  </a:cubicBezTo>
                  <a:cubicBezTo>
                    <a:pt x="565" y="141"/>
                    <a:pt x="565" y="142"/>
                    <a:pt x="565" y="143"/>
                  </a:cubicBezTo>
                  <a:cubicBezTo>
                    <a:pt x="566" y="144"/>
                    <a:pt x="566" y="145"/>
                    <a:pt x="567" y="146"/>
                  </a:cubicBezTo>
                  <a:cubicBezTo>
                    <a:pt x="568" y="146"/>
                    <a:pt x="569" y="146"/>
                    <a:pt x="570" y="145"/>
                  </a:cubicBezTo>
                  <a:cubicBezTo>
                    <a:pt x="570" y="145"/>
                    <a:pt x="570" y="144"/>
                    <a:pt x="570" y="143"/>
                  </a:cubicBezTo>
                  <a:cubicBezTo>
                    <a:pt x="569" y="142"/>
                    <a:pt x="569" y="141"/>
                    <a:pt x="569" y="140"/>
                  </a:cubicBezTo>
                  <a:cubicBezTo>
                    <a:pt x="569" y="139"/>
                    <a:pt x="570" y="138"/>
                    <a:pt x="571" y="137"/>
                  </a:cubicBezTo>
                  <a:cubicBezTo>
                    <a:pt x="572" y="137"/>
                    <a:pt x="572" y="137"/>
                    <a:pt x="572" y="137"/>
                  </a:cubicBezTo>
                  <a:cubicBezTo>
                    <a:pt x="573" y="137"/>
                    <a:pt x="574" y="138"/>
                    <a:pt x="574" y="139"/>
                  </a:cubicBezTo>
                  <a:cubicBezTo>
                    <a:pt x="574" y="139"/>
                    <a:pt x="574" y="140"/>
                    <a:pt x="574" y="141"/>
                  </a:cubicBezTo>
                  <a:cubicBezTo>
                    <a:pt x="574" y="143"/>
                    <a:pt x="575" y="144"/>
                    <a:pt x="577" y="144"/>
                  </a:cubicBezTo>
                  <a:cubicBezTo>
                    <a:pt x="578" y="145"/>
                    <a:pt x="579" y="144"/>
                    <a:pt x="579" y="143"/>
                  </a:cubicBezTo>
                  <a:cubicBezTo>
                    <a:pt x="579" y="143"/>
                    <a:pt x="579" y="143"/>
                    <a:pt x="579" y="143"/>
                  </a:cubicBezTo>
                  <a:cubicBezTo>
                    <a:pt x="579" y="142"/>
                    <a:pt x="580" y="142"/>
                    <a:pt x="580" y="142"/>
                  </a:cubicBezTo>
                  <a:cubicBezTo>
                    <a:pt x="581" y="143"/>
                    <a:pt x="581" y="143"/>
                    <a:pt x="581" y="144"/>
                  </a:cubicBezTo>
                  <a:cubicBezTo>
                    <a:pt x="581" y="145"/>
                    <a:pt x="581" y="145"/>
                    <a:pt x="582" y="146"/>
                  </a:cubicBezTo>
                  <a:cubicBezTo>
                    <a:pt x="582" y="146"/>
                    <a:pt x="583" y="147"/>
                    <a:pt x="583" y="147"/>
                  </a:cubicBezTo>
                  <a:cubicBezTo>
                    <a:pt x="584" y="148"/>
                    <a:pt x="584" y="149"/>
                    <a:pt x="585" y="150"/>
                  </a:cubicBezTo>
                  <a:cubicBezTo>
                    <a:pt x="586" y="152"/>
                    <a:pt x="588" y="154"/>
                    <a:pt x="590" y="156"/>
                  </a:cubicBezTo>
                  <a:cubicBezTo>
                    <a:pt x="590" y="156"/>
                    <a:pt x="590" y="157"/>
                    <a:pt x="591" y="156"/>
                  </a:cubicBezTo>
                  <a:cubicBezTo>
                    <a:pt x="591" y="156"/>
                    <a:pt x="591" y="156"/>
                    <a:pt x="591" y="156"/>
                  </a:cubicBezTo>
                  <a:cubicBezTo>
                    <a:pt x="592" y="154"/>
                    <a:pt x="590" y="152"/>
                    <a:pt x="590" y="150"/>
                  </a:cubicBezTo>
                  <a:cubicBezTo>
                    <a:pt x="590" y="149"/>
                    <a:pt x="590" y="148"/>
                    <a:pt x="590" y="147"/>
                  </a:cubicBezTo>
                  <a:cubicBezTo>
                    <a:pt x="590" y="146"/>
                    <a:pt x="589" y="145"/>
                    <a:pt x="589" y="144"/>
                  </a:cubicBezTo>
                  <a:cubicBezTo>
                    <a:pt x="588" y="144"/>
                    <a:pt x="588" y="144"/>
                    <a:pt x="588" y="143"/>
                  </a:cubicBezTo>
                  <a:cubicBezTo>
                    <a:pt x="588" y="143"/>
                    <a:pt x="587" y="142"/>
                    <a:pt x="587" y="141"/>
                  </a:cubicBezTo>
                  <a:cubicBezTo>
                    <a:pt x="587" y="141"/>
                    <a:pt x="586" y="141"/>
                    <a:pt x="586" y="140"/>
                  </a:cubicBezTo>
                  <a:cubicBezTo>
                    <a:pt x="585" y="139"/>
                    <a:pt x="583" y="138"/>
                    <a:pt x="581" y="137"/>
                  </a:cubicBezTo>
                  <a:cubicBezTo>
                    <a:pt x="580" y="135"/>
                    <a:pt x="578" y="134"/>
                    <a:pt x="575" y="134"/>
                  </a:cubicBezTo>
                  <a:cubicBezTo>
                    <a:pt x="574" y="134"/>
                    <a:pt x="573" y="134"/>
                    <a:pt x="572" y="133"/>
                  </a:cubicBezTo>
                  <a:cubicBezTo>
                    <a:pt x="572" y="133"/>
                    <a:pt x="572" y="132"/>
                    <a:pt x="572" y="132"/>
                  </a:cubicBezTo>
                  <a:cubicBezTo>
                    <a:pt x="571" y="130"/>
                    <a:pt x="571" y="128"/>
                    <a:pt x="570" y="126"/>
                  </a:cubicBezTo>
                  <a:cubicBezTo>
                    <a:pt x="569" y="123"/>
                    <a:pt x="569" y="121"/>
                    <a:pt x="567" y="119"/>
                  </a:cubicBezTo>
                  <a:cubicBezTo>
                    <a:pt x="566" y="119"/>
                    <a:pt x="566" y="119"/>
                    <a:pt x="565" y="118"/>
                  </a:cubicBezTo>
                  <a:cubicBezTo>
                    <a:pt x="565" y="117"/>
                    <a:pt x="565" y="116"/>
                    <a:pt x="564" y="116"/>
                  </a:cubicBezTo>
                  <a:cubicBezTo>
                    <a:pt x="564" y="115"/>
                    <a:pt x="564" y="114"/>
                    <a:pt x="563" y="113"/>
                  </a:cubicBezTo>
                  <a:cubicBezTo>
                    <a:pt x="562" y="111"/>
                    <a:pt x="561" y="109"/>
                    <a:pt x="559" y="107"/>
                  </a:cubicBezTo>
                  <a:cubicBezTo>
                    <a:pt x="559" y="107"/>
                    <a:pt x="558" y="106"/>
                    <a:pt x="558" y="106"/>
                  </a:cubicBezTo>
                  <a:cubicBezTo>
                    <a:pt x="558" y="106"/>
                    <a:pt x="558" y="105"/>
                    <a:pt x="559" y="105"/>
                  </a:cubicBezTo>
                  <a:cubicBezTo>
                    <a:pt x="543" y="88"/>
                    <a:pt x="526" y="72"/>
                    <a:pt x="508" y="59"/>
                  </a:cubicBezTo>
                  <a:cubicBezTo>
                    <a:pt x="508" y="59"/>
                    <a:pt x="507" y="59"/>
                    <a:pt x="507" y="59"/>
                  </a:cubicBezTo>
                  <a:cubicBezTo>
                    <a:pt x="507" y="59"/>
                    <a:pt x="507" y="59"/>
                    <a:pt x="506" y="58"/>
                  </a:cubicBezTo>
                  <a:cubicBezTo>
                    <a:pt x="506" y="58"/>
                    <a:pt x="505" y="57"/>
                    <a:pt x="505" y="57"/>
                  </a:cubicBezTo>
                  <a:cubicBezTo>
                    <a:pt x="476" y="36"/>
                    <a:pt x="443" y="20"/>
                    <a:pt x="409" y="9"/>
                  </a:cubicBezTo>
                  <a:cubicBezTo>
                    <a:pt x="409" y="10"/>
                    <a:pt x="409" y="11"/>
                    <a:pt x="409" y="11"/>
                  </a:cubicBezTo>
                  <a:cubicBezTo>
                    <a:pt x="409" y="13"/>
                    <a:pt x="411" y="14"/>
                    <a:pt x="413" y="14"/>
                  </a:cubicBezTo>
                  <a:cubicBezTo>
                    <a:pt x="414" y="15"/>
                    <a:pt x="416" y="16"/>
                    <a:pt x="416" y="18"/>
                  </a:cubicBezTo>
                  <a:cubicBezTo>
                    <a:pt x="416" y="17"/>
                    <a:pt x="415" y="18"/>
                    <a:pt x="415" y="19"/>
                  </a:cubicBezTo>
                  <a:cubicBezTo>
                    <a:pt x="415" y="19"/>
                    <a:pt x="416" y="20"/>
                    <a:pt x="416" y="20"/>
                  </a:cubicBezTo>
                  <a:cubicBezTo>
                    <a:pt x="416" y="20"/>
                    <a:pt x="416" y="20"/>
                    <a:pt x="415" y="21"/>
                  </a:cubicBezTo>
                  <a:cubicBezTo>
                    <a:pt x="417" y="22"/>
                    <a:pt x="419" y="23"/>
                    <a:pt x="421" y="23"/>
                  </a:cubicBezTo>
                  <a:cubicBezTo>
                    <a:pt x="421" y="23"/>
                    <a:pt x="421" y="24"/>
                    <a:pt x="420" y="24"/>
                  </a:cubicBezTo>
                  <a:cubicBezTo>
                    <a:pt x="418" y="26"/>
                    <a:pt x="415" y="25"/>
                    <a:pt x="412" y="24"/>
                  </a:cubicBezTo>
                  <a:cubicBezTo>
                    <a:pt x="410" y="23"/>
                    <a:pt x="407" y="22"/>
                    <a:pt x="405" y="21"/>
                  </a:cubicBezTo>
                  <a:cubicBezTo>
                    <a:pt x="403" y="21"/>
                    <a:pt x="401" y="22"/>
                    <a:pt x="401" y="23"/>
                  </a:cubicBezTo>
                  <a:cubicBezTo>
                    <a:pt x="402" y="24"/>
                    <a:pt x="403" y="24"/>
                    <a:pt x="403" y="24"/>
                  </a:cubicBezTo>
                  <a:cubicBezTo>
                    <a:pt x="403" y="24"/>
                    <a:pt x="402" y="24"/>
                    <a:pt x="401" y="24"/>
                  </a:cubicBezTo>
                  <a:cubicBezTo>
                    <a:pt x="400" y="24"/>
                    <a:pt x="400" y="24"/>
                    <a:pt x="400" y="25"/>
                  </a:cubicBezTo>
                  <a:cubicBezTo>
                    <a:pt x="400" y="25"/>
                    <a:pt x="401" y="26"/>
                    <a:pt x="401" y="26"/>
                  </a:cubicBezTo>
                  <a:cubicBezTo>
                    <a:pt x="402" y="26"/>
                    <a:pt x="403" y="26"/>
                    <a:pt x="403" y="27"/>
                  </a:cubicBezTo>
                  <a:cubicBezTo>
                    <a:pt x="404" y="28"/>
                    <a:pt x="404" y="29"/>
                    <a:pt x="403" y="29"/>
                  </a:cubicBezTo>
                  <a:cubicBezTo>
                    <a:pt x="403" y="29"/>
                    <a:pt x="402" y="29"/>
                    <a:pt x="402" y="29"/>
                  </a:cubicBezTo>
                  <a:cubicBezTo>
                    <a:pt x="400" y="29"/>
                    <a:pt x="399" y="30"/>
                    <a:pt x="397" y="30"/>
                  </a:cubicBezTo>
                  <a:cubicBezTo>
                    <a:pt x="397" y="30"/>
                    <a:pt x="398" y="31"/>
                    <a:pt x="398" y="31"/>
                  </a:cubicBezTo>
                  <a:cubicBezTo>
                    <a:pt x="397" y="32"/>
                    <a:pt x="397" y="34"/>
                    <a:pt x="397" y="35"/>
                  </a:cubicBezTo>
                  <a:cubicBezTo>
                    <a:pt x="396" y="36"/>
                    <a:pt x="394" y="35"/>
                    <a:pt x="393" y="36"/>
                  </a:cubicBezTo>
                  <a:cubicBezTo>
                    <a:pt x="393" y="37"/>
                    <a:pt x="393" y="37"/>
                    <a:pt x="393" y="38"/>
                  </a:cubicBezTo>
                  <a:cubicBezTo>
                    <a:pt x="394" y="40"/>
                    <a:pt x="394" y="42"/>
                    <a:pt x="393" y="44"/>
                  </a:cubicBezTo>
                  <a:cubicBezTo>
                    <a:pt x="393" y="44"/>
                    <a:pt x="393" y="44"/>
                    <a:pt x="392" y="45"/>
                  </a:cubicBezTo>
                  <a:cubicBezTo>
                    <a:pt x="392" y="45"/>
                    <a:pt x="391" y="44"/>
                    <a:pt x="391" y="44"/>
                  </a:cubicBezTo>
                  <a:cubicBezTo>
                    <a:pt x="391" y="43"/>
                    <a:pt x="391" y="43"/>
                    <a:pt x="391" y="42"/>
                  </a:cubicBezTo>
                  <a:cubicBezTo>
                    <a:pt x="391" y="39"/>
                    <a:pt x="389" y="36"/>
                    <a:pt x="387" y="34"/>
                  </a:cubicBezTo>
                  <a:cubicBezTo>
                    <a:pt x="387" y="34"/>
                    <a:pt x="386" y="33"/>
                    <a:pt x="386" y="33"/>
                  </a:cubicBezTo>
                  <a:cubicBezTo>
                    <a:pt x="386" y="32"/>
                    <a:pt x="385" y="32"/>
                    <a:pt x="385" y="31"/>
                  </a:cubicBezTo>
                  <a:cubicBezTo>
                    <a:pt x="384" y="29"/>
                    <a:pt x="381" y="29"/>
                    <a:pt x="378" y="28"/>
                  </a:cubicBezTo>
                  <a:cubicBezTo>
                    <a:pt x="378" y="29"/>
                    <a:pt x="378" y="30"/>
                    <a:pt x="378" y="31"/>
                  </a:cubicBezTo>
                  <a:cubicBezTo>
                    <a:pt x="376" y="31"/>
                    <a:pt x="374" y="31"/>
                    <a:pt x="372" y="30"/>
                  </a:cubicBezTo>
                  <a:cubicBezTo>
                    <a:pt x="372" y="30"/>
                    <a:pt x="372" y="31"/>
                    <a:pt x="371" y="31"/>
                  </a:cubicBezTo>
                  <a:cubicBezTo>
                    <a:pt x="370" y="30"/>
                    <a:pt x="369" y="29"/>
                    <a:pt x="367" y="29"/>
                  </a:cubicBezTo>
                  <a:cubicBezTo>
                    <a:pt x="367" y="31"/>
                    <a:pt x="369" y="33"/>
                    <a:pt x="370" y="34"/>
                  </a:cubicBezTo>
                  <a:cubicBezTo>
                    <a:pt x="371" y="34"/>
                    <a:pt x="371" y="34"/>
                    <a:pt x="371" y="35"/>
                  </a:cubicBezTo>
                  <a:cubicBezTo>
                    <a:pt x="372" y="36"/>
                    <a:pt x="371" y="37"/>
                    <a:pt x="370" y="37"/>
                  </a:cubicBezTo>
                  <a:cubicBezTo>
                    <a:pt x="370" y="38"/>
                    <a:pt x="370" y="39"/>
                    <a:pt x="371" y="39"/>
                  </a:cubicBezTo>
                  <a:cubicBezTo>
                    <a:pt x="369" y="39"/>
                    <a:pt x="366" y="40"/>
                    <a:pt x="367" y="42"/>
                  </a:cubicBezTo>
                  <a:cubicBezTo>
                    <a:pt x="367" y="42"/>
                    <a:pt x="368" y="43"/>
                    <a:pt x="368" y="43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6" y="43"/>
                    <a:pt x="366" y="44"/>
                    <a:pt x="366" y="45"/>
                  </a:cubicBezTo>
                  <a:cubicBezTo>
                    <a:pt x="366" y="45"/>
                    <a:pt x="365" y="45"/>
                    <a:pt x="365" y="45"/>
                  </a:cubicBezTo>
                  <a:cubicBezTo>
                    <a:pt x="364" y="46"/>
                    <a:pt x="365" y="47"/>
                    <a:pt x="364" y="48"/>
                  </a:cubicBezTo>
                  <a:cubicBezTo>
                    <a:pt x="364" y="48"/>
                    <a:pt x="364" y="49"/>
                    <a:pt x="364" y="49"/>
                  </a:cubicBezTo>
                  <a:cubicBezTo>
                    <a:pt x="365" y="50"/>
                    <a:pt x="365" y="50"/>
                    <a:pt x="366" y="50"/>
                  </a:cubicBezTo>
                  <a:cubicBezTo>
                    <a:pt x="367" y="51"/>
                    <a:pt x="368" y="51"/>
                    <a:pt x="368" y="52"/>
                  </a:cubicBezTo>
                  <a:cubicBezTo>
                    <a:pt x="368" y="52"/>
                    <a:pt x="368" y="53"/>
                    <a:pt x="367" y="53"/>
                  </a:cubicBezTo>
                  <a:cubicBezTo>
                    <a:pt x="366" y="53"/>
                    <a:pt x="366" y="53"/>
                    <a:pt x="365" y="54"/>
                  </a:cubicBezTo>
                  <a:cubicBezTo>
                    <a:pt x="364" y="54"/>
                    <a:pt x="364" y="54"/>
                    <a:pt x="364" y="55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6"/>
                    <a:pt x="363" y="56"/>
                    <a:pt x="363" y="56"/>
                  </a:cubicBezTo>
                  <a:cubicBezTo>
                    <a:pt x="362" y="56"/>
                    <a:pt x="362" y="57"/>
                    <a:pt x="362" y="57"/>
                  </a:cubicBezTo>
                  <a:cubicBezTo>
                    <a:pt x="362" y="57"/>
                    <a:pt x="363" y="58"/>
                    <a:pt x="363" y="58"/>
                  </a:cubicBezTo>
                  <a:cubicBezTo>
                    <a:pt x="363" y="58"/>
                    <a:pt x="364" y="58"/>
                    <a:pt x="364" y="59"/>
                  </a:cubicBezTo>
                  <a:cubicBezTo>
                    <a:pt x="364" y="59"/>
                    <a:pt x="364" y="60"/>
                    <a:pt x="365" y="60"/>
                  </a:cubicBezTo>
                  <a:cubicBezTo>
                    <a:pt x="365" y="61"/>
                    <a:pt x="367" y="60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70" y="61"/>
                    <a:pt x="371" y="62"/>
                    <a:pt x="372" y="62"/>
                  </a:cubicBezTo>
                  <a:cubicBezTo>
                    <a:pt x="373" y="63"/>
                    <a:pt x="374" y="63"/>
                    <a:pt x="374" y="64"/>
                  </a:cubicBezTo>
                  <a:cubicBezTo>
                    <a:pt x="374" y="65"/>
                    <a:pt x="374" y="65"/>
                    <a:pt x="374" y="66"/>
                  </a:cubicBezTo>
                  <a:cubicBezTo>
                    <a:pt x="375" y="66"/>
                    <a:pt x="375" y="66"/>
                    <a:pt x="375" y="66"/>
                  </a:cubicBezTo>
                  <a:cubicBezTo>
                    <a:pt x="376" y="67"/>
                    <a:pt x="377" y="67"/>
                    <a:pt x="377" y="68"/>
                  </a:cubicBezTo>
                  <a:cubicBezTo>
                    <a:pt x="377" y="68"/>
                    <a:pt x="377" y="69"/>
                    <a:pt x="377" y="69"/>
                  </a:cubicBezTo>
                  <a:cubicBezTo>
                    <a:pt x="377" y="69"/>
                    <a:pt x="377" y="69"/>
                    <a:pt x="377" y="69"/>
                  </a:cubicBezTo>
                  <a:cubicBezTo>
                    <a:pt x="376" y="70"/>
                    <a:pt x="374" y="69"/>
                    <a:pt x="374" y="68"/>
                  </a:cubicBezTo>
                  <a:cubicBezTo>
                    <a:pt x="373" y="67"/>
                    <a:pt x="372" y="66"/>
                    <a:pt x="372" y="65"/>
                  </a:cubicBezTo>
                  <a:cubicBezTo>
                    <a:pt x="372" y="65"/>
                    <a:pt x="371" y="64"/>
                    <a:pt x="371" y="64"/>
                  </a:cubicBezTo>
                  <a:cubicBezTo>
                    <a:pt x="371" y="63"/>
                    <a:pt x="370" y="63"/>
                    <a:pt x="369" y="63"/>
                  </a:cubicBezTo>
                  <a:cubicBezTo>
                    <a:pt x="368" y="63"/>
                    <a:pt x="367" y="63"/>
                    <a:pt x="367" y="63"/>
                  </a:cubicBezTo>
                  <a:cubicBezTo>
                    <a:pt x="366" y="63"/>
                    <a:pt x="365" y="62"/>
                    <a:pt x="364" y="62"/>
                  </a:cubicBezTo>
                  <a:cubicBezTo>
                    <a:pt x="363" y="62"/>
                    <a:pt x="362" y="63"/>
                    <a:pt x="361" y="62"/>
                  </a:cubicBezTo>
                  <a:cubicBezTo>
                    <a:pt x="361" y="62"/>
                    <a:pt x="360" y="62"/>
                    <a:pt x="360" y="62"/>
                  </a:cubicBezTo>
                  <a:cubicBezTo>
                    <a:pt x="360" y="63"/>
                    <a:pt x="360" y="63"/>
                    <a:pt x="360" y="64"/>
                  </a:cubicBezTo>
                  <a:cubicBezTo>
                    <a:pt x="361" y="64"/>
                    <a:pt x="361" y="64"/>
                    <a:pt x="362" y="64"/>
                  </a:cubicBezTo>
                  <a:cubicBezTo>
                    <a:pt x="362" y="64"/>
                    <a:pt x="363" y="65"/>
                    <a:pt x="363" y="65"/>
                  </a:cubicBezTo>
                  <a:cubicBezTo>
                    <a:pt x="362" y="65"/>
                    <a:pt x="362" y="66"/>
                    <a:pt x="362" y="66"/>
                  </a:cubicBezTo>
                  <a:cubicBezTo>
                    <a:pt x="362" y="67"/>
                    <a:pt x="362" y="67"/>
                    <a:pt x="362" y="67"/>
                  </a:cubicBezTo>
                  <a:cubicBezTo>
                    <a:pt x="363" y="67"/>
                    <a:pt x="363" y="67"/>
                    <a:pt x="363" y="67"/>
                  </a:cubicBezTo>
                  <a:cubicBezTo>
                    <a:pt x="365" y="67"/>
                    <a:pt x="366" y="67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6" y="68"/>
                    <a:pt x="366" y="68"/>
                  </a:cubicBezTo>
                  <a:cubicBezTo>
                    <a:pt x="364" y="68"/>
                    <a:pt x="362" y="68"/>
                    <a:pt x="361" y="68"/>
                  </a:cubicBezTo>
                  <a:cubicBezTo>
                    <a:pt x="360" y="68"/>
                    <a:pt x="360" y="68"/>
                    <a:pt x="359" y="68"/>
                  </a:cubicBezTo>
                  <a:cubicBezTo>
                    <a:pt x="359" y="68"/>
                    <a:pt x="358" y="68"/>
                    <a:pt x="358" y="67"/>
                  </a:cubicBezTo>
                  <a:cubicBezTo>
                    <a:pt x="358" y="67"/>
                    <a:pt x="358" y="67"/>
                    <a:pt x="358" y="66"/>
                  </a:cubicBezTo>
                  <a:cubicBezTo>
                    <a:pt x="358" y="66"/>
                    <a:pt x="358" y="66"/>
                    <a:pt x="358" y="65"/>
                  </a:cubicBezTo>
                  <a:cubicBezTo>
                    <a:pt x="358" y="65"/>
                    <a:pt x="357" y="65"/>
                    <a:pt x="357" y="65"/>
                  </a:cubicBezTo>
                  <a:cubicBezTo>
                    <a:pt x="356" y="65"/>
                    <a:pt x="356" y="65"/>
                    <a:pt x="356" y="66"/>
                  </a:cubicBezTo>
                  <a:cubicBezTo>
                    <a:pt x="355" y="66"/>
                    <a:pt x="356" y="67"/>
                    <a:pt x="356" y="67"/>
                  </a:cubicBezTo>
                  <a:cubicBezTo>
                    <a:pt x="356" y="67"/>
                    <a:pt x="356" y="68"/>
                    <a:pt x="356" y="68"/>
                  </a:cubicBezTo>
                  <a:cubicBezTo>
                    <a:pt x="356" y="68"/>
                    <a:pt x="356" y="68"/>
                    <a:pt x="356" y="68"/>
                  </a:cubicBezTo>
                  <a:cubicBezTo>
                    <a:pt x="357" y="69"/>
                    <a:pt x="357" y="70"/>
                    <a:pt x="358" y="70"/>
                  </a:cubicBezTo>
                  <a:cubicBezTo>
                    <a:pt x="359" y="71"/>
                    <a:pt x="360" y="72"/>
                    <a:pt x="360" y="73"/>
                  </a:cubicBezTo>
                  <a:cubicBezTo>
                    <a:pt x="361" y="73"/>
                    <a:pt x="361" y="74"/>
                    <a:pt x="361" y="74"/>
                  </a:cubicBezTo>
                  <a:cubicBezTo>
                    <a:pt x="361" y="75"/>
                    <a:pt x="361" y="75"/>
                    <a:pt x="361" y="75"/>
                  </a:cubicBezTo>
                  <a:cubicBezTo>
                    <a:pt x="361" y="76"/>
                    <a:pt x="363" y="76"/>
                    <a:pt x="363" y="77"/>
                  </a:cubicBezTo>
                  <a:cubicBezTo>
                    <a:pt x="363" y="77"/>
                    <a:pt x="363" y="78"/>
                    <a:pt x="364" y="78"/>
                  </a:cubicBezTo>
                  <a:cubicBezTo>
                    <a:pt x="364" y="79"/>
                    <a:pt x="365" y="79"/>
                    <a:pt x="366" y="78"/>
                  </a:cubicBezTo>
                  <a:cubicBezTo>
                    <a:pt x="367" y="78"/>
                    <a:pt x="367" y="78"/>
                    <a:pt x="368" y="77"/>
                  </a:cubicBezTo>
                  <a:cubicBezTo>
                    <a:pt x="369" y="76"/>
                    <a:pt x="371" y="77"/>
                    <a:pt x="373" y="78"/>
                  </a:cubicBezTo>
                  <a:cubicBezTo>
                    <a:pt x="373" y="78"/>
                    <a:pt x="373" y="78"/>
                    <a:pt x="373" y="78"/>
                  </a:cubicBezTo>
                  <a:cubicBezTo>
                    <a:pt x="373" y="78"/>
                    <a:pt x="374" y="78"/>
                    <a:pt x="374" y="78"/>
                  </a:cubicBezTo>
                  <a:cubicBezTo>
                    <a:pt x="375" y="79"/>
                    <a:pt x="375" y="79"/>
                    <a:pt x="376" y="80"/>
                  </a:cubicBezTo>
                  <a:cubicBezTo>
                    <a:pt x="376" y="81"/>
                    <a:pt x="376" y="82"/>
                    <a:pt x="376" y="82"/>
                  </a:cubicBezTo>
                  <a:cubicBezTo>
                    <a:pt x="376" y="82"/>
                    <a:pt x="377" y="82"/>
                    <a:pt x="377" y="82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79" y="82"/>
                    <a:pt x="379" y="83"/>
                    <a:pt x="379" y="83"/>
                  </a:cubicBezTo>
                  <a:cubicBezTo>
                    <a:pt x="377" y="83"/>
                    <a:pt x="376" y="84"/>
                    <a:pt x="374" y="83"/>
                  </a:cubicBezTo>
                  <a:cubicBezTo>
                    <a:pt x="374" y="82"/>
                    <a:pt x="374" y="82"/>
                    <a:pt x="373" y="81"/>
                  </a:cubicBezTo>
                  <a:cubicBezTo>
                    <a:pt x="372" y="80"/>
                    <a:pt x="370" y="79"/>
                    <a:pt x="368" y="79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66" y="79"/>
                    <a:pt x="366" y="80"/>
                    <a:pt x="367" y="80"/>
                  </a:cubicBezTo>
                  <a:cubicBezTo>
                    <a:pt x="367" y="80"/>
                    <a:pt x="367" y="81"/>
                    <a:pt x="368" y="81"/>
                  </a:cubicBezTo>
                  <a:cubicBezTo>
                    <a:pt x="368" y="81"/>
                    <a:pt x="369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3"/>
                    <a:pt x="370" y="83"/>
                  </a:cubicBezTo>
                  <a:cubicBezTo>
                    <a:pt x="370" y="84"/>
                    <a:pt x="369" y="84"/>
                    <a:pt x="369" y="85"/>
                  </a:cubicBezTo>
                  <a:cubicBezTo>
                    <a:pt x="369" y="86"/>
                    <a:pt x="369" y="87"/>
                    <a:pt x="369" y="88"/>
                  </a:cubicBezTo>
                  <a:cubicBezTo>
                    <a:pt x="369" y="90"/>
                    <a:pt x="369" y="92"/>
                    <a:pt x="368" y="93"/>
                  </a:cubicBezTo>
                  <a:cubicBezTo>
                    <a:pt x="367" y="94"/>
                    <a:pt x="365" y="94"/>
                    <a:pt x="364" y="93"/>
                  </a:cubicBezTo>
                  <a:cubicBezTo>
                    <a:pt x="363" y="93"/>
                    <a:pt x="362" y="92"/>
                    <a:pt x="362" y="91"/>
                  </a:cubicBezTo>
                  <a:cubicBezTo>
                    <a:pt x="362" y="91"/>
                    <a:pt x="362" y="90"/>
                    <a:pt x="362" y="90"/>
                  </a:cubicBezTo>
                  <a:cubicBezTo>
                    <a:pt x="362" y="90"/>
                    <a:pt x="363" y="90"/>
                    <a:pt x="363" y="90"/>
                  </a:cubicBezTo>
                  <a:cubicBezTo>
                    <a:pt x="364" y="89"/>
                    <a:pt x="365" y="88"/>
                    <a:pt x="365" y="87"/>
                  </a:cubicBezTo>
                  <a:cubicBezTo>
                    <a:pt x="365" y="86"/>
                    <a:pt x="365" y="85"/>
                    <a:pt x="365" y="84"/>
                  </a:cubicBezTo>
                  <a:cubicBezTo>
                    <a:pt x="364" y="82"/>
                    <a:pt x="363" y="81"/>
                    <a:pt x="363" y="80"/>
                  </a:cubicBezTo>
                  <a:cubicBezTo>
                    <a:pt x="362" y="80"/>
                    <a:pt x="362" y="79"/>
                    <a:pt x="361" y="79"/>
                  </a:cubicBezTo>
                  <a:cubicBezTo>
                    <a:pt x="361" y="78"/>
                    <a:pt x="361" y="78"/>
                    <a:pt x="360" y="77"/>
                  </a:cubicBezTo>
                  <a:cubicBezTo>
                    <a:pt x="359" y="75"/>
                    <a:pt x="358" y="74"/>
                    <a:pt x="358" y="73"/>
                  </a:cubicBezTo>
                  <a:cubicBezTo>
                    <a:pt x="358" y="72"/>
                    <a:pt x="358" y="72"/>
                    <a:pt x="357" y="72"/>
                  </a:cubicBezTo>
                  <a:cubicBezTo>
                    <a:pt x="357" y="71"/>
                    <a:pt x="355" y="71"/>
                    <a:pt x="354" y="70"/>
                  </a:cubicBezTo>
                  <a:cubicBezTo>
                    <a:pt x="354" y="70"/>
                    <a:pt x="354" y="70"/>
                    <a:pt x="354" y="69"/>
                  </a:cubicBezTo>
                  <a:cubicBezTo>
                    <a:pt x="354" y="68"/>
                    <a:pt x="352" y="67"/>
                    <a:pt x="352" y="66"/>
                  </a:cubicBezTo>
                  <a:cubicBezTo>
                    <a:pt x="351" y="65"/>
                    <a:pt x="351" y="64"/>
                    <a:pt x="350" y="63"/>
                  </a:cubicBezTo>
                  <a:cubicBezTo>
                    <a:pt x="349" y="62"/>
                    <a:pt x="347" y="62"/>
                    <a:pt x="347" y="63"/>
                  </a:cubicBezTo>
                  <a:cubicBezTo>
                    <a:pt x="346" y="64"/>
                    <a:pt x="347" y="65"/>
                    <a:pt x="346" y="66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45" y="68"/>
                    <a:pt x="345" y="69"/>
                    <a:pt x="345" y="69"/>
                  </a:cubicBezTo>
                  <a:cubicBezTo>
                    <a:pt x="345" y="70"/>
                    <a:pt x="345" y="71"/>
                    <a:pt x="345" y="72"/>
                  </a:cubicBezTo>
                  <a:cubicBezTo>
                    <a:pt x="345" y="73"/>
                    <a:pt x="345" y="73"/>
                    <a:pt x="345" y="74"/>
                  </a:cubicBezTo>
                  <a:cubicBezTo>
                    <a:pt x="346" y="76"/>
                    <a:pt x="347" y="76"/>
                    <a:pt x="349" y="77"/>
                  </a:cubicBezTo>
                  <a:cubicBezTo>
                    <a:pt x="350" y="78"/>
                    <a:pt x="351" y="79"/>
                    <a:pt x="352" y="80"/>
                  </a:cubicBezTo>
                  <a:cubicBezTo>
                    <a:pt x="353" y="81"/>
                    <a:pt x="354" y="83"/>
                    <a:pt x="354" y="85"/>
                  </a:cubicBezTo>
                  <a:cubicBezTo>
                    <a:pt x="354" y="85"/>
                    <a:pt x="354" y="85"/>
                    <a:pt x="354" y="85"/>
                  </a:cubicBezTo>
                  <a:cubicBezTo>
                    <a:pt x="354" y="85"/>
                    <a:pt x="354" y="85"/>
                    <a:pt x="354" y="85"/>
                  </a:cubicBezTo>
                  <a:cubicBezTo>
                    <a:pt x="352" y="85"/>
                    <a:pt x="350" y="85"/>
                    <a:pt x="349" y="83"/>
                  </a:cubicBezTo>
                  <a:cubicBezTo>
                    <a:pt x="349" y="83"/>
                    <a:pt x="349" y="83"/>
                    <a:pt x="349" y="82"/>
                  </a:cubicBezTo>
                  <a:cubicBezTo>
                    <a:pt x="348" y="81"/>
                    <a:pt x="345" y="83"/>
                    <a:pt x="344" y="82"/>
                  </a:cubicBezTo>
                  <a:cubicBezTo>
                    <a:pt x="344" y="81"/>
                    <a:pt x="344" y="81"/>
                    <a:pt x="343" y="81"/>
                  </a:cubicBezTo>
                  <a:cubicBezTo>
                    <a:pt x="342" y="81"/>
                    <a:pt x="342" y="81"/>
                    <a:pt x="341" y="81"/>
                  </a:cubicBezTo>
                  <a:cubicBezTo>
                    <a:pt x="340" y="81"/>
                    <a:pt x="340" y="80"/>
                    <a:pt x="339" y="81"/>
                  </a:cubicBezTo>
                  <a:cubicBezTo>
                    <a:pt x="338" y="81"/>
                    <a:pt x="338" y="81"/>
                    <a:pt x="338" y="81"/>
                  </a:cubicBezTo>
                  <a:cubicBezTo>
                    <a:pt x="337" y="81"/>
                    <a:pt x="336" y="80"/>
                    <a:pt x="336" y="81"/>
                  </a:cubicBezTo>
                  <a:cubicBezTo>
                    <a:pt x="335" y="81"/>
                    <a:pt x="336" y="82"/>
                    <a:pt x="336" y="82"/>
                  </a:cubicBezTo>
                  <a:cubicBezTo>
                    <a:pt x="337" y="83"/>
                    <a:pt x="337" y="84"/>
                    <a:pt x="337" y="85"/>
                  </a:cubicBezTo>
                  <a:cubicBezTo>
                    <a:pt x="338" y="86"/>
                    <a:pt x="337" y="87"/>
                    <a:pt x="337" y="88"/>
                  </a:cubicBezTo>
                  <a:cubicBezTo>
                    <a:pt x="336" y="88"/>
                    <a:pt x="334" y="88"/>
                    <a:pt x="334" y="87"/>
                  </a:cubicBezTo>
                  <a:cubicBezTo>
                    <a:pt x="334" y="87"/>
                    <a:pt x="334" y="86"/>
                    <a:pt x="334" y="86"/>
                  </a:cubicBezTo>
                  <a:cubicBezTo>
                    <a:pt x="334" y="86"/>
                    <a:pt x="333" y="85"/>
                    <a:pt x="333" y="86"/>
                  </a:cubicBezTo>
                  <a:cubicBezTo>
                    <a:pt x="333" y="86"/>
                    <a:pt x="332" y="86"/>
                    <a:pt x="333" y="87"/>
                  </a:cubicBezTo>
                  <a:cubicBezTo>
                    <a:pt x="332" y="87"/>
                    <a:pt x="331" y="87"/>
                    <a:pt x="331" y="88"/>
                  </a:cubicBezTo>
                  <a:cubicBezTo>
                    <a:pt x="330" y="88"/>
                    <a:pt x="330" y="88"/>
                    <a:pt x="329" y="88"/>
                  </a:cubicBezTo>
                  <a:cubicBezTo>
                    <a:pt x="328" y="88"/>
                    <a:pt x="327" y="88"/>
                    <a:pt x="326" y="88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325" y="89"/>
                    <a:pt x="325" y="89"/>
                    <a:pt x="325" y="90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5" y="90"/>
                    <a:pt x="324" y="90"/>
                    <a:pt x="324" y="90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4" y="90"/>
                    <a:pt x="324" y="90"/>
                    <a:pt x="324" y="89"/>
                  </a:cubicBezTo>
                  <a:cubicBezTo>
                    <a:pt x="324" y="89"/>
                    <a:pt x="324" y="89"/>
                    <a:pt x="324" y="88"/>
                  </a:cubicBezTo>
                  <a:cubicBezTo>
                    <a:pt x="324" y="88"/>
                    <a:pt x="324" y="88"/>
                    <a:pt x="323" y="88"/>
                  </a:cubicBezTo>
                  <a:cubicBezTo>
                    <a:pt x="323" y="88"/>
                    <a:pt x="323" y="87"/>
                    <a:pt x="323" y="87"/>
                  </a:cubicBezTo>
                  <a:cubicBezTo>
                    <a:pt x="322" y="87"/>
                    <a:pt x="321" y="87"/>
                    <a:pt x="321" y="87"/>
                  </a:cubicBezTo>
                  <a:cubicBezTo>
                    <a:pt x="320" y="88"/>
                    <a:pt x="320" y="88"/>
                    <a:pt x="320" y="89"/>
                  </a:cubicBezTo>
                  <a:cubicBezTo>
                    <a:pt x="320" y="89"/>
                    <a:pt x="319" y="90"/>
                    <a:pt x="318" y="90"/>
                  </a:cubicBezTo>
                  <a:cubicBezTo>
                    <a:pt x="318" y="90"/>
                    <a:pt x="317" y="89"/>
                    <a:pt x="317" y="90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6" y="91"/>
                    <a:pt x="315" y="91"/>
                    <a:pt x="314" y="91"/>
                  </a:cubicBezTo>
                  <a:cubicBezTo>
                    <a:pt x="314" y="91"/>
                    <a:pt x="313" y="91"/>
                    <a:pt x="312" y="91"/>
                  </a:cubicBezTo>
                  <a:cubicBezTo>
                    <a:pt x="312" y="91"/>
                    <a:pt x="312" y="92"/>
                    <a:pt x="312" y="92"/>
                  </a:cubicBezTo>
                  <a:cubicBezTo>
                    <a:pt x="311" y="93"/>
                    <a:pt x="311" y="94"/>
                    <a:pt x="310" y="95"/>
                  </a:cubicBezTo>
                  <a:cubicBezTo>
                    <a:pt x="310" y="95"/>
                    <a:pt x="310" y="95"/>
                    <a:pt x="310" y="95"/>
                  </a:cubicBezTo>
                  <a:cubicBezTo>
                    <a:pt x="310" y="96"/>
                    <a:pt x="310" y="96"/>
                    <a:pt x="309" y="96"/>
                  </a:cubicBezTo>
                  <a:cubicBezTo>
                    <a:pt x="309" y="97"/>
                    <a:pt x="309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7" y="98"/>
                    <a:pt x="306" y="98"/>
                    <a:pt x="306" y="98"/>
                  </a:cubicBezTo>
                  <a:cubicBezTo>
                    <a:pt x="305" y="97"/>
                    <a:pt x="305" y="97"/>
                    <a:pt x="304" y="96"/>
                  </a:cubicBezTo>
                  <a:cubicBezTo>
                    <a:pt x="304" y="96"/>
                    <a:pt x="303" y="96"/>
                    <a:pt x="303" y="96"/>
                  </a:cubicBezTo>
                  <a:cubicBezTo>
                    <a:pt x="303" y="95"/>
                    <a:pt x="303" y="95"/>
                    <a:pt x="303" y="95"/>
                  </a:cubicBezTo>
                  <a:cubicBezTo>
                    <a:pt x="303" y="94"/>
                    <a:pt x="303" y="94"/>
                    <a:pt x="304" y="94"/>
                  </a:cubicBezTo>
                  <a:cubicBezTo>
                    <a:pt x="304" y="94"/>
                    <a:pt x="305" y="94"/>
                    <a:pt x="305" y="94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6" y="93"/>
                    <a:pt x="306" y="93"/>
                  </a:cubicBezTo>
                  <a:cubicBezTo>
                    <a:pt x="306" y="92"/>
                    <a:pt x="305" y="91"/>
                    <a:pt x="304" y="90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4" y="89"/>
                    <a:pt x="303" y="89"/>
                    <a:pt x="303" y="89"/>
                  </a:cubicBezTo>
                  <a:cubicBezTo>
                    <a:pt x="302" y="89"/>
                    <a:pt x="301" y="89"/>
                    <a:pt x="301" y="89"/>
                  </a:cubicBezTo>
                  <a:cubicBezTo>
                    <a:pt x="300" y="89"/>
                    <a:pt x="300" y="89"/>
                    <a:pt x="300" y="89"/>
                  </a:cubicBezTo>
                  <a:cubicBezTo>
                    <a:pt x="300" y="89"/>
                    <a:pt x="300" y="89"/>
                    <a:pt x="300" y="90"/>
                  </a:cubicBezTo>
                  <a:cubicBezTo>
                    <a:pt x="300" y="91"/>
                    <a:pt x="300" y="92"/>
                    <a:pt x="301" y="93"/>
                  </a:cubicBezTo>
                  <a:cubicBezTo>
                    <a:pt x="301" y="93"/>
                    <a:pt x="300" y="94"/>
                    <a:pt x="300" y="94"/>
                  </a:cubicBezTo>
                  <a:cubicBezTo>
                    <a:pt x="300" y="95"/>
                    <a:pt x="301" y="96"/>
                    <a:pt x="301" y="96"/>
                  </a:cubicBezTo>
                  <a:cubicBezTo>
                    <a:pt x="301" y="97"/>
                    <a:pt x="301" y="97"/>
                    <a:pt x="301" y="98"/>
                  </a:cubicBezTo>
                  <a:cubicBezTo>
                    <a:pt x="301" y="98"/>
                    <a:pt x="301" y="98"/>
                    <a:pt x="301" y="99"/>
                  </a:cubicBezTo>
                  <a:cubicBezTo>
                    <a:pt x="302" y="99"/>
                    <a:pt x="301" y="100"/>
                    <a:pt x="301" y="100"/>
                  </a:cubicBezTo>
                  <a:cubicBezTo>
                    <a:pt x="301" y="101"/>
                    <a:pt x="301" y="101"/>
                    <a:pt x="301" y="1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298" y="102"/>
                    <a:pt x="298" y="102"/>
                    <a:pt x="298" y="102"/>
                  </a:cubicBezTo>
                  <a:cubicBezTo>
                    <a:pt x="298" y="101"/>
                    <a:pt x="298" y="101"/>
                    <a:pt x="298" y="100"/>
                  </a:cubicBezTo>
                  <a:cubicBezTo>
                    <a:pt x="298" y="100"/>
                    <a:pt x="297" y="100"/>
                    <a:pt x="296" y="100"/>
                  </a:cubicBezTo>
                  <a:cubicBezTo>
                    <a:pt x="296" y="100"/>
                    <a:pt x="295" y="100"/>
                    <a:pt x="295" y="100"/>
                  </a:cubicBezTo>
                  <a:cubicBezTo>
                    <a:pt x="294" y="100"/>
                    <a:pt x="293" y="101"/>
                    <a:pt x="293" y="101"/>
                  </a:cubicBezTo>
                  <a:cubicBezTo>
                    <a:pt x="293" y="101"/>
                    <a:pt x="293" y="102"/>
                    <a:pt x="292" y="102"/>
                  </a:cubicBezTo>
                  <a:cubicBezTo>
                    <a:pt x="292" y="102"/>
                    <a:pt x="292" y="102"/>
                    <a:pt x="292" y="103"/>
                  </a:cubicBezTo>
                  <a:cubicBezTo>
                    <a:pt x="291" y="103"/>
                    <a:pt x="291" y="103"/>
                    <a:pt x="291" y="103"/>
                  </a:cubicBezTo>
                  <a:cubicBezTo>
                    <a:pt x="290" y="104"/>
                    <a:pt x="290" y="104"/>
                    <a:pt x="290" y="104"/>
                  </a:cubicBezTo>
                  <a:cubicBezTo>
                    <a:pt x="290" y="105"/>
                    <a:pt x="290" y="105"/>
                    <a:pt x="290" y="106"/>
                  </a:cubicBezTo>
                  <a:cubicBezTo>
                    <a:pt x="290" y="106"/>
                    <a:pt x="291" y="106"/>
                    <a:pt x="291" y="106"/>
                  </a:cubicBezTo>
                  <a:cubicBezTo>
                    <a:pt x="291" y="106"/>
                    <a:pt x="291" y="106"/>
                    <a:pt x="291" y="107"/>
                  </a:cubicBezTo>
                  <a:cubicBezTo>
                    <a:pt x="292" y="107"/>
                    <a:pt x="292" y="108"/>
                    <a:pt x="292" y="108"/>
                  </a:cubicBezTo>
                  <a:cubicBezTo>
                    <a:pt x="292" y="108"/>
                    <a:pt x="292" y="109"/>
                    <a:pt x="291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90" y="109"/>
                    <a:pt x="289" y="109"/>
                    <a:pt x="289" y="109"/>
                  </a:cubicBezTo>
                  <a:cubicBezTo>
                    <a:pt x="288" y="109"/>
                    <a:pt x="288" y="108"/>
                    <a:pt x="288" y="108"/>
                  </a:cubicBezTo>
                  <a:cubicBezTo>
                    <a:pt x="288" y="107"/>
                    <a:pt x="288" y="107"/>
                    <a:pt x="288" y="107"/>
                  </a:cubicBezTo>
                  <a:cubicBezTo>
                    <a:pt x="288" y="107"/>
                    <a:pt x="287" y="107"/>
                    <a:pt x="287" y="107"/>
                  </a:cubicBezTo>
                  <a:cubicBezTo>
                    <a:pt x="287" y="107"/>
                    <a:pt x="287" y="108"/>
                    <a:pt x="286" y="108"/>
                  </a:cubicBezTo>
                  <a:cubicBezTo>
                    <a:pt x="286" y="108"/>
                    <a:pt x="286" y="108"/>
                    <a:pt x="286" y="107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6" y="107"/>
                    <a:pt x="286" y="106"/>
                    <a:pt x="285" y="106"/>
                  </a:cubicBezTo>
                  <a:cubicBezTo>
                    <a:pt x="285" y="106"/>
                    <a:pt x="285" y="106"/>
                    <a:pt x="284" y="106"/>
                  </a:cubicBezTo>
                  <a:cubicBezTo>
                    <a:pt x="283" y="106"/>
                    <a:pt x="282" y="106"/>
                    <a:pt x="282" y="106"/>
                  </a:cubicBezTo>
                  <a:cubicBezTo>
                    <a:pt x="282" y="106"/>
                    <a:pt x="282" y="106"/>
                    <a:pt x="281" y="106"/>
                  </a:cubicBezTo>
                  <a:cubicBezTo>
                    <a:pt x="281" y="106"/>
                    <a:pt x="281" y="106"/>
                    <a:pt x="281" y="106"/>
                  </a:cubicBezTo>
                  <a:cubicBezTo>
                    <a:pt x="281" y="107"/>
                    <a:pt x="281" y="107"/>
                    <a:pt x="282" y="108"/>
                  </a:cubicBezTo>
                  <a:cubicBezTo>
                    <a:pt x="282" y="108"/>
                    <a:pt x="282" y="109"/>
                    <a:pt x="283" y="109"/>
                  </a:cubicBezTo>
                  <a:cubicBezTo>
                    <a:pt x="283" y="109"/>
                    <a:pt x="284" y="109"/>
                    <a:pt x="284" y="109"/>
                  </a:cubicBezTo>
                  <a:cubicBezTo>
                    <a:pt x="285" y="110"/>
                    <a:pt x="285" y="110"/>
                    <a:pt x="285" y="110"/>
                  </a:cubicBezTo>
                  <a:cubicBezTo>
                    <a:pt x="285" y="110"/>
                    <a:pt x="285" y="110"/>
                    <a:pt x="285" y="110"/>
                  </a:cubicBezTo>
                  <a:cubicBezTo>
                    <a:pt x="285" y="111"/>
                    <a:pt x="285" y="111"/>
                    <a:pt x="285" y="112"/>
                  </a:cubicBezTo>
                  <a:cubicBezTo>
                    <a:pt x="285" y="112"/>
                    <a:pt x="284" y="113"/>
                    <a:pt x="284" y="113"/>
                  </a:cubicBezTo>
                  <a:cubicBezTo>
                    <a:pt x="284" y="113"/>
                    <a:pt x="283" y="112"/>
                    <a:pt x="283" y="112"/>
                  </a:cubicBezTo>
                  <a:cubicBezTo>
                    <a:pt x="282" y="112"/>
                    <a:pt x="282" y="112"/>
                    <a:pt x="281" y="111"/>
                  </a:cubicBezTo>
                  <a:cubicBezTo>
                    <a:pt x="281" y="111"/>
                    <a:pt x="280" y="111"/>
                    <a:pt x="279" y="111"/>
                  </a:cubicBezTo>
                  <a:cubicBezTo>
                    <a:pt x="279" y="111"/>
                    <a:pt x="279" y="110"/>
                    <a:pt x="278" y="110"/>
                  </a:cubicBezTo>
                  <a:cubicBezTo>
                    <a:pt x="278" y="110"/>
                    <a:pt x="278" y="109"/>
                    <a:pt x="278" y="109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6" y="108"/>
                    <a:pt x="276" y="108"/>
                    <a:pt x="276" y="108"/>
                  </a:cubicBezTo>
                  <a:cubicBezTo>
                    <a:pt x="275" y="108"/>
                    <a:pt x="275" y="107"/>
                    <a:pt x="275" y="107"/>
                  </a:cubicBezTo>
                  <a:cubicBezTo>
                    <a:pt x="275" y="106"/>
                    <a:pt x="275" y="105"/>
                    <a:pt x="276" y="105"/>
                  </a:cubicBezTo>
                  <a:cubicBezTo>
                    <a:pt x="276" y="104"/>
                    <a:pt x="276" y="104"/>
                    <a:pt x="277" y="103"/>
                  </a:cubicBezTo>
                  <a:cubicBezTo>
                    <a:pt x="277" y="103"/>
                    <a:pt x="277" y="103"/>
                    <a:pt x="277" y="102"/>
                  </a:cubicBezTo>
                  <a:cubicBezTo>
                    <a:pt x="277" y="102"/>
                    <a:pt x="277" y="101"/>
                    <a:pt x="277" y="101"/>
                  </a:cubicBezTo>
                  <a:cubicBezTo>
                    <a:pt x="277" y="101"/>
                    <a:pt x="277" y="100"/>
                    <a:pt x="277" y="10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276" y="100"/>
                    <a:pt x="276" y="100"/>
                    <a:pt x="275" y="100"/>
                  </a:cubicBezTo>
                  <a:cubicBezTo>
                    <a:pt x="275" y="99"/>
                    <a:pt x="274" y="99"/>
                    <a:pt x="274" y="99"/>
                  </a:cubicBezTo>
                  <a:cubicBezTo>
                    <a:pt x="274" y="98"/>
                    <a:pt x="274" y="98"/>
                    <a:pt x="273" y="98"/>
                  </a:cubicBezTo>
                  <a:cubicBezTo>
                    <a:pt x="273" y="97"/>
                    <a:pt x="273" y="97"/>
                    <a:pt x="272" y="96"/>
                  </a:cubicBezTo>
                  <a:cubicBezTo>
                    <a:pt x="272" y="96"/>
                    <a:pt x="272" y="95"/>
                    <a:pt x="272" y="95"/>
                  </a:cubicBezTo>
                  <a:cubicBezTo>
                    <a:pt x="272" y="94"/>
                    <a:pt x="272" y="94"/>
                    <a:pt x="272" y="93"/>
                  </a:cubicBezTo>
                  <a:cubicBezTo>
                    <a:pt x="272" y="93"/>
                    <a:pt x="273" y="93"/>
                    <a:pt x="273" y="93"/>
                  </a:cubicBezTo>
                  <a:cubicBezTo>
                    <a:pt x="274" y="93"/>
                    <a:pt x="274" y="93"/>
                    <a:pt x="275" y="94"/>
                  </a:cubicBezTo>
                  <a:cubicBezTo>
                    <a:pt x="275" y="94"/>
                    <a:pt x="276" y="94"/>
                    <a:pt x="276" y="95"/>
                  </a:cubicBezTo>
                  <a:cubicBezTo>
                    <a:pt x="277" y="96"/>
                    <a:pt x="278" y="97"/>
                    <a:pt x="279" y="98"/>
                  </a:cubicBezTo>
                  <a:cubicBezTo>
                    <a:pt x="279" y="98"/>
                    <a:pt x="280" y="98"/>
                    <a:pt x="280" y="98"/>
                  </a:cubicBezTo>
                  <a:cubicBezTo>
                    <a:pt x="280" y="99"/>
                    <a:pt x="281" y="99"/>
                    <a:pt x="281" y="99"/>
                  </a:cubicBezTo>
                  <a:cubicBezTo>
                    <a:pt x="281" y="99"/>
                    <a:pt x="282" y="99"/>
                    <a:pt x="282" y="99"/>
                  </a:cubicBezTo>
                  <a:cubicBezTo>
                    <a:pt x="283" y="99"/>
                    <a:pt x="284" y="100"/>
                    <a:pt x="284" y="100"/>
                  </a:cubicBezTo>
                  <a:cubicBezTo>
                    <a:pt x="285" y="100"/>
                    <a:pt x="285" y="100"/>
                    <a:pt x="286" y="100"/>
                  </a:cubicBezTo>
                  <a:cubicBezTo>
                    <a:pt x="287" y="100"/>
                    <a:pt x="289" y="100"/>
                    <a:pt x="291" y="101"/>
                  </a:cubicBezTo>
                  <a:cubicBezTo>
                    <a:pt x="291" y="101"/>
                    <a:pt x="292" y="101"/>
                    <a:pt x="293" y="100"/>
                  </a:cubicBezTo>
                  <a:cubicBezTo>
                    <a:pt x="293" y="100"/>
                    <a:pt x="294" y="99"/>
                    <a:pt x="294" y="99"/>
                  </a:cubicBezTo>
                  <a:cubicBezTo>
                    <a:pt x="294" y="98"/>
                    <a:pt x="294" y="97"/>
                    <a:pt x="294" y="97"/>
                  </a:cubicBezTo>
                  <a:cubicBezTo>
                    <a:pt x="293" y="96"/>
                    <a:pt x="293" y="96"/>
                    <a:pt x="293" y="95"/>
                  </a:cubicBezTo>
                  <a:cubicBezTo>
                    <a:pt x="293" y="94"/>
                    <a:pt x="293" y="94"/>
                    <a:pt x="293" y="93"/>
                  </a:cubicBezTo>
                  <a:cubicBezTo>
                    <a:pt x="293" y="93"/>
                    <a:pt x="292" y="92"/>
                    <a:pt x="292" y="92"/>
                  </a:cubicBezTo>
                  <a:cubicBezTo>
                    <a:pt x="291" y="91"/>
                    <a:pt x="290" y="91"/>
                    <a:pt x="290" y="90"/>
                  </a:cubicBezTo>
                  <a:cubicBezTo>
                    <a:pt x="289" y="90"/>
                    <a:pt x="288" y="90"/>
                    <a:pt x="288" y="90"/>
                  </a:cubicBezTo>
                  <a:cubicBezTo>
                    <a:pt x="287" y="89"/>
                    <a:pt x="286" y="87"/>
                    <a:pt x="284" y="87"/>
                  </a:cubicBezTo>
                  <a:cubicBezTo>
                    <a:pt x="283" y="86"/>
                    <a:pt x="281" y="86"/>
                    <a:pt x="280" y="85"/>
                  </a:cubicBezTo>
                  <a:cubicBezTo>
                    <a:pt x="280" y="84"/>
                    <a:pt x="279" y="84"/>
                    <a:pt x="279" y="84"/>
                  </a:cubicBezTo>
                  <a:cubicBezTo>
                    <a:pt x="278" y="84"/>
                    <a:pt x="278" y="84"/>
                    <a:pt x="277" y="84"/>
                  </a:cubicBezTo>
                  <a:cubicBezTo>
                    <a:pt x="276" y="84"/>
                    <a:pt x="275" y="83"/>
                    <a:pt x="274" y="82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3" y="82"/>
                    <a:pt x="273" y="81"/>
                    <a:pt x="272" y="82"/>
                  </a:cubicBezTo>
                  <a:cubicBezTo>
                    <a:pt x="272" y="82"/>
                    <a:pt x="271" y="82"/>
                    <a:pt x="271" y="82"/>
                  </a:cubicBezTo>
                  <a:cubicBezTo>
                    <a:pt x="270" y="82"/>
                    <a:pt x="270" y="81"/>
                    <a:pt x="270" y="81"/>
                  </a:cubicBezTo>
                  <a:cubicBezTo>
                    <a:pt x="270" y="80"/>
                    <a:pt x="270" y="80"/>
                    <a:pt x="271" y="80"/>
                  </a:cubicBezTo>
                  <a:cubicBezTo>
                    <a:pt x="271" y="80"/>
                    <a:pt x="272" y="80"/>
                    <a:pt x="272" y="80"/>
                  </a:cubicBezTo>
                  <a:cubicBezTo>
                    <a:pt x="273" y="79"/>
                    <a:pt x="273" y="79"/>
                    <a:pt x="274" y="79"/>
                  </a:cubicBezTo>
                  <a:cubicBezTo>
                    <a:pt x="274" y="78"/>
                    <a:pt x="274" y="77"/>
                    <a:pt x="273" y="77"/>
                  </a:cubicBezTo>
                  <a:cubicBezTo>
                    <a:pt x="272" y="77"/>
                    <a:pt x="272" y="77"/>
                    <a:pt x="271" y="77"/>
                  </a:cubicBezTo>
                  <a:cubicBezTo>
                    <a:pt x="270" y="77"/>
                    <a:pt x="270" y="77"/>
                    <a:pt x="269" y="77"/>
                  </a:cubicBezTo>
                  <a:cubicBezTo>
                    <a:pt x="269" y="77"/>
                    <a:pt x="268" y="78"/>
                    <a:pt x="268" y="77"/>
                  </a:cubicBezTo>
                  <a:cubicBezTo>
                    <a:pt x="268" y="77"/>
                    <a:pt x="268" y="76"/>
                    <a:pt x="268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70" y="75"/>
                    <a:pt x="269" y="75"/>
                    <a:pt x="268" y="75"/>
                  </a:cubicBezTo>
                  <a:cubicBezTo>
                    <a:pt x="268" y="75"/>
                    <a:pt x="267" y="75"/>
                    <a:pt x="267" y="75"/>
                  </a:cubicBezTo>
                  <a:cubicBezTo>
                    <a:pt x="266" y="76"/>
                    <a:pt x="266" y="76"/>
                    <a:pt x="266" y="77"/>
                  </a:cubicBezTo>
                  <a:cubicBezTo>
                    <a:pt x="265" y="77"/>
                    <a:pt x="265" y="78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4" y="76"/>
                    <a:pt x="263" y="76"/>
                    <a:pt x="263" y="77"/>
                  </a:cubicBezTo>
                  <a:cubicBezTo>
                    <a:pt x="263" y="78"/>
                    <a:pt x="262" y="79"/>
                    <a:pt x="261" y="78"/>
                  </a:cubicBezTo>
                  <a:cubicBezTo>
                    <a:pt x="261" y="78"/>
                    <a:pt x="261" y="77"/>
                    <a:pt x="262" y="77"/>
                  </a:cubicBezTo>
                  <a:cubicBezTo>
                    <a:pt x="263" y="76"/>
                    <a:pt x="264" y="76"/>
                    <a:pt x="264" y="75"/>
                  </a:cubicBezTo>
                  <a:cubicBezTo>
                    <a:pt x="262" y="75"/>
                    <a:pt x="261" y="75"/>
                    <a:pt x="260" y="77"/>
                  </a:cubicBezTo>
                  <a:cubicBezTo>
                    <a:pt x="259" y="77"/>
                    <a:pt x="259" y="78"/>
                    <a:pt x="258" y="78"/>
                  </a:cubicBezTo>
                  <a:cubicBezTo>
                    <a:pt x="258" y="78"/>
                    <a:pt x="258" y="77"/>
                    <a:pt x="257" y="77"/>
                  </a:cubicBezTo>
                  <a:cubicBezTo>
                    <a:pt x="257" y="77"/>
                    <a:pt x="257" y="77"/>
                    <a:pt x="256" y="77"/>
                  </a:cubicBezTo>
                  <a:cubicBezTo>
                    <a:pt x="256" y="77"/>
                    <a:pt x="256" y="78"/>
                    <a:pt x="256" y="78"/>
                  </a:cubicBezTo>
                  <a:cubicBezTo>
                    <a:pt x="256" y="79"/>
                    <a:pt x="255" y="79"/>
                    <a:pt x="254" y="79"/>
                  </a:cubicBezTo>
                  <a:cubicBezTo>
                    <a:pt x="254" y="78"/>
                    <a:pt x="254" y="77"/>
                    <a:pt x="254" y="77"/>
                  </a:cubicBezTo>
                  <a:cubicBezTo>
                    <a:pt x="253" y="77"/>
                    <a:pt x="253" y="78"/>
                    <a:pt x="253" y="78"/>
                  </a:cubicBezTo>
                  <a:cubicBezTo>
                    <a:pt x="253" y="79"/>
                    <a:pt x="252" y="79"/>
                    <a:pt x="251" y="78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0" y="78"/>
                    <a:pt x="250" y="79"/>
                    <a:pt x="250" y="80"/>
                  </a:cubicBezTo>
                  <a:cubicBezTo>
                    <a:pt x="250" y="80"/>
                    <a:pt x="249" y="79"/>
                    <a:pt x="249" y="79"/>
                  </a:cubicBezTo>
                  <a:cubicBezTo>
                    <a:pt x="248" y="79"/>
                    <a:pt x="246" y="79"/>
                    <a:pt x="245" y="80"/>
                  </a:cubicBezTo>
                  <a:cubicBezTo>
                    <a:pt x="245" y="80"/>
                    <a:pt x="244" y="81"/>
                    <a:pt x="244" y="81"/>
                  </a:cubicBezTo>
                  <a:cubicBezTo>
                    <a:pt x="244" y="81"/>
                    <a:pt x="244" y="82"/>
                    <a:pt x="244" y="82"/>
                  </a:cubicBezTo>
                  <a:cubicBezTo>
                    <a:pt x="243" y="82"/>
                    <a:pt x="243" y="83"/>
                    <a:pt x="243" y="83"/>
                  </a:cubicBezTo>
                  <a:cubicBezTo>
                    <a:pt x="242" y="83"/>
                    <a:pt x="242" y="83"/>
                    <a:pt x="242" y="82"/>
                  </a:cubicBezTo>
                  <a:cubicBezTo>
                    <a:pt x="242" y="82"/>
                    <a:pt x="242" y="82"/>
                    <a:pt x="241" y="82"/>
                  </a:cubicBezTo>
                  <a:cubicBezTo>
                    <a:pt x="241" y="82"/>
                    <a:pt x="240" y="82"/>
                    <a:pt x="240" y="82"/>
                  </a:cubicBezTo>
                  <a:cubicBezTo>
                    <a:pt x="240" y="83"/>
                    <a:pt x="240" y="83"/>
                    <a:pt x="240" y="84"/>
                  </a:cubicBezTo>
                  <a:cubicBezTo>
                    <a:pt x="240" y="84"/>
                    <a:pt x="240" y="84"/>
                    <a:pt x="239" y="84"/>
                  </a:cubicBezTo>
                  <a:cubicBezTo>
                    <a:pt x="239" y="84"/>
                    <a:pt x="239" y="84"/>
                    <a:pt x="238" y="84"/>
                  </a:cubicBezTo>
                  <a:cubicBezTo>
                    <a:pt x="238" y="84"/>
                    <a:pt x="238" y="83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6" y="86"/>
                    <a:pt x="236" y="86"/>
                    <a:pt x="236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2" y="87"/>
                    <a:pt x="231" y="86"/>
                    <a:pt x="231" y="86"/>
                  </a:cubicBezTo>
                  <a:cubicBezTo>
                    <a:pt x="231" y="87"/>
                    <a:pt x="231" y="87"/>
                    <a:pt x="231" y="88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30" y="89"/>
                    <a:pt x="230" y="89"/>
                    <a:pt x="229" y="89"/>
                  </a:cubicBezTo>
                  <a:cubicBezTo>
                    <a:pt x="229" y="89"/>
                    <a:pt x="229" y="90"/>
                    <a:pt x="228" y="90"/>
                  </a:cubicBezTo>
                  <a:cubicBezTo>
                    <a:pt x="228" y="91"/>
                    <a:pt x="227" y="90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5" y="93"/>
                    <a:pt x="224" y="93"/>
                    <a:pt x="224" y="93"/>
                  </a:cubicBezTo>
                  <a:cubicBezTo>
                    <a:pt x="222" y="94"/>
                    <a:pt x="221" y="94"/>
                    <a:pt x="219" y="94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18" y="95"/>
                    <a:pt x="219" y="96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6" y="96"/>
                    <a:pt x="215" y="97"/>
                    <a:pt x="214" y="97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13" y="99"/>
                    <a:pt x="213" y="99"/>
                    <a:pt x="214" y="99"/>
                  </a:cubicBezTo>
                  <a:cubicBezTo>
                    <a:pt x="214" y="100"/>
                    <a:pt x="214" y="99"/>
                    <a:pt x="215" y="99"/>
                  </a:cubicBezTo>
                  <a:cubicBezTo>
                    <a:pt x="215" y="99"/>
                    <a:pt x="216" y="100"/>
                    <a:pt x="216" y="100"/>
                  </a:cubicBezTo>
                  <a:cubicBezTo>
                    <a:pt x="216" y="100"/>
                    <a:pt x="216" y="100"/>
                    <a:pt x="216" y="101"/>
                  </a:cubicBezTo>
                  <a:cubicBezTo>
                    <a:pt x="216" y="101"/>
                    <a:pt x="215" y="101"/>
                    <a:pt x="214" y="101"/>
                  </a:cubicBezTo>
                  <a:cubicBezTo>
                    <a:pt x="214" y="101"/>
                    <a:pt x="213" y="101"/>
                    <a:pt x="213" y="101"/>
                  </a:cubicBezTo>
                  <a:cubicBezTo>
                    <a:pt x="212" y="100"/>
                    <a:pt x="211" y="99"/>
                    <a:pt x="210" y="99"/>
                  </a:cubicBezTo>
                  <a:cubicBezTo>
                    <a:pt x="209" y="99"/>
                    <a:pt x="208" y="100"/>
                    <a:pt x="207" y="100"/>
                  </a:cubicBezTo>
                  <a:cubicBezTo>
                    <a:pt x="207" y="100"/>
                    <a:pt x="206" y="100"/>
                    <a:pt x="205" y="100"/>
                  </a:cubicBezTo>
                  <a:cubicBezTo>
                    <a:pt x="205" y="100"/>
                    <a:pt x="205" y="101"/>
                    <a:pt x="205" y="101"/>
                  </a:cubicBezTo>
                  <a:cubicBezTo>
                    <a:pt x="205" y="102"/>
                    <a:pt x="204" y="102"/>
                    <a:pt x="20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3"/>
                  </a:cubicBezTo>
                  <a:cubicBezTo>
                    <a:pt x="199" y="103"/>
                    <a:pt x="197" y="104"/>
                    <a:pt x="195" y="105"/>
                  </a:cubicBezTo>
                  <a:cubicBezTo>
                    <a:pt x="195" y="105"/>
                    <a:pt x="194" y="106"/>
                    <a:pt x="194" y="106"/>
                  </a:cubicBezTo>
                  <a:cubicBezTo>
                    <a:pt x="194" y="106"/>
                    <a:pt x="195" y="106"/>
                    <a:pt x="195" y="106"/>
                  </a:cubicBezTo>
                  <a:cubicBezTo>
                    <a:pt x="195" y="107"/>
                    <a:pt x="196" y="107"/>
                    <a:pt x="197" y="107"/>
                  </a:cubicBezTo>
                  <a:cubicBezTo>
                    <a:pt x="198" y="107"/>
                    <a:pt x="199" y="107"/>
                    <a:pt x="200" y="107"/>
                  </a:cubicBezTo>
                  <a:cubicBezTo>
                    <a:pt x="200" y="107"/>
                    <a:pt x="201" y="107"/>
                    <a:pt x="201" y="108"/>
                  </a:cubicBezTo>
                  <a:cubicBezTo>
                    <a:pt x="201" y="109"/>
                    <a:pt x="201" y="109"/>
                    <a:pt x="200" y="109"/>
                  </a:cubicBezTo>
                  <a:cubicBezTo>
                    <a:pt x="199" y="110"/>
                    <a:pt x="199" y="110"/>
                    <a:pt x="198" y="110"/>
                  </a:cubicBezTo>
                  <a:cubicBezTo>
                    <a:pt x="196" y="109"/>
                    <a:pt x="195" y="109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ubicBezTo>
                    <a:pt x="193" y="108"/>
                    <a:pt x="192" y="109"/>
                    <a:pt x="192" y="109"/>
                  </a:cubicBezTo>
                  <a:cubicBezTo>
                    <a:pt x="192" y="109"/>
                    <a:pt x="192" y="110"/>
                    <a:pt x="192" y="110"/>
                  </a:cubicBezTo>
                  <a:cubicBezTo>
                    <a:pt x="193" y="110"/>
                    <a:pt x="193" y="110"/>
                    <a:pt x="193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4" y="112"/>
                    <a:pt x="193" y="112"/>
                    <a:pt x="192" y="112"/>
                  </a:cubicBezTo>
                  <a:cubicBezTo>
                    <a:pt x="192" y="112"/>
                    <a:pt x="191" y="112"/>
                    <a:pt x="191" y="112"/>
                  </a:cubicBezTo>
                  <a:cubicBezTo>
                    <a:pt x="191" y="113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5"/>
                  </a:cubicBezTo>
                  <a:cubicBezTo>
                    <a:pt x="191" y="115"/>
                    <a:pt x="190" y="115"/>
                    <a:pt x="190" y="116"/>
                  </a:cubicBezTo>
                  <a:cubicBezTo>
                    <a:pt x="189" y="116"/>
                    <a:pt x="189" y="116"/>
                    <a:pt x="188" y="116"/>
                  </a:cubicBezTo>
                  <a:cubicBezTo>
                    <a:pt x="188" y="116"/>
                    <a:pt x="188" y="116"/>
                    <a:pt x="187" y="116"/>
                  </a:cubicBezTo>
                  <a:cubicBezTo>
                    <a:pt x="187" y="116"/>
                    <a:pt x="187" y="116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7" y="119"/>
                    <a:pt x="187" y="119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7" y="120"/>
                    <a:pt x="187" y="120"/>
                  </a:cubicBezTo>
                  <a:cubicBezTo>
                    <a:pt x="187" y="121"/>
                    <a:pt x="187" y="122"/>
                    <a:pt x="188" y="122"/>
                  </a:cubicBezTo>
                  <a:cubicBezTo>
                    <a:pt x="188" y="123"/>
                    <a:pt x="189" y="123"/>
                    <a:pt x="190" y="124"/>
                  </a:cubicBezTo>
                  <a:cubicBezTo>
                    <a:pt x="191" y="124"/>
                    <a:pt x="191" y="124"/>
                    <a:pt x="192" y="124"/>
                  </a:cubicBezTo>
                  <a:cubicBezTo>
                    <a:pt x="193" y="124"/>
                    <a:pt x="193" y="124"/>
                    <a:pt x="194" y="123"/>
                  </a:cubicBezTo>
                  <a:cubicBezTo>
                    <a:pt x="195" y="123"/>
                    <a:pt x="196" y="122"/>
                    <a:pt x="197" y="122"/>
                  </a:cubicBezTo>
                  <a:cubicBezTo>
                    <a:pt x="197" y="121"/>
                    <a:pt x="197" y="121"/>
                    <a:pt x="198" y="120"/>
                  </a:cubicBezTo>
                  <a:cubicBezTo>
                    <a:pt x="198" y="120"/>
                    <a:pt x="200" y="120"/>
                    <a:pt x="200" y="119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200" y="118"/>
                    <a:pt x="201" y="118"/>
                    <a:pt x="201" y="118"/>
                  </a:cubicBezTo>
                  <a:cubicBezTo>
                    <a:pt x="202" y="118"/>
                    <a:pt x="202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9"/>
                    <a:pt x="204" y="120"/>
                    <a:pt x="203" y="120"/>
                  </a:cubicBezTo>
                  <a:cubicBezTo>
                    <a:pt x="203" y="121"/>
                    <a:pt x="202" y="121"/>
                    <a:pt x="202" y="121"/>
                  </a:cubicBezTo>
                  <a:cubicBezTo>
                    <a:pt x="201" y="122"/>
                    <a:pt x="201" y="123"/>
                    <a:pt x="201" y="124"/>
                  </a:cubicBezTo>
                  <a:cubicBezTo>
                    <a:pt x="201" y="126"/>
                    <a:pt x="201" y="128"/>
                    <a:pt x="200" y="130"/>
                  </a:cubicBezTo>
                  <a:cubicBezTo>
                    <a:pt x="200" y="130"/>
                    <a:pt x="200" y="131"/>
                    <a:pt x="200" y="131"/>
                  </a:cubicBezTo>
                  <a:cubicBezTo>
                    <a:pt x="200" y="131"/>
                    <a:pt x="200" y="131"/>
                    <a:pt x="199" y="132"/>
                  </a:cubicBezTo>
                  <a:cubicBezTo>
                    <a:pt x="199" y="132"/>
                    <a:pt x="200" y="133"/>
                    <a:pt x="199" y="134"/>
                  </a:cubicBezTo>
                  <a:cubicBezTo>
                    <a:pt x="199" y="135"/>
                    <a:pt x="198" y="13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7"/>
                    <a:pt x="199" y="137"/>
                    <a:pt x="198" y="138"/>
                  </a:cubicBezTo>
                  <a:cubicBezTo>
                    <a:pt x="198" y="138"/>
                    <a:pt x="197" y="138"/>
                    <a:pt x="197" y="138"/>
                  </a:cubicBezTo>
                  <a:cubicBezTo>
                    <a:pt x="197" y="138"/>
                    <a:pt x="196" y="139"/>
                    <a:pt x="196" y="139"/>
                  </a:cubicBezTo>
                  <a:cubicBezTo>
                    <a:pt x="195" y="139"/>
                    <a:pt x="194" y="139"/>
                    <a:pt x="194" y="139"/>
                  </a:cubicBezTo>
                  <a:cubicBezTo>
                    <a:pt x="193" y="138"/>
                    <a:pt x="192" y="138"/>
                    <a:pt x="192" y="138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40"/>
                    <a:pt x="191" y="140"/>
                    <a:pt x="191" y="140"/>
                  </a:cubicBezTo>
                  <a:cubicBezTo>
                    <a:pt x="190" y="139"/>
                    <a:pt x="189" y="138"/>
                    <a:pt x="188" y="139"/>
                  </a:cubicBezTo>
                  <a:cubicBezTo>
                    <a:pt x="188" y="139"/>
                    <a:pt x="188" y="140"/>
                    <a:pt x="189" y="141"/>
                  </a:cubicBezTo>
                  <a:cubicBezTo>
                    <a:pt x="189" y="141"/>
                    <a:pt x="189" y="142"/>
                    <a:pt x="189" y="142"/>
                  </a:cubicBezTo>
                  <a:cubicBezTo>
                    <a:pt x="189" y="142"/>
                    <a:pt x="190" y="142"/>
                    <a:pt x="190" y="142"/>
                  </a:cubicBezTo>
                  <a:cubicBezTo>
                    <a:pt x="191" y="141"/>
                    <a:pt x="191" y="141"/>
                    <a:pt x="192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3" y="141"/>
                    <a:pt x="193" y="142"/>
                    <a:pt x="193" y="142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5" y="141"/>
                    <a:pt x="195" y="141"/>
                    <a:pt x="196" y="141"/>
                  </a:cubicBezTo>
                  <a:cubicBezTo>
                    <a:pt x="196" y="140"/>
                    <a:pt x="197" y="140"/>
                    <a:pt x="197" y="141"/>
                  </a:cubicBezTo>
                  <a:cubicBezTo>
                    <a:pt x="198" y="142"/>
                    <a:pt x="197" y="142"/>
                    <a:pt x="198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200" y="142"/>
                    <a:pt x="201" y="142"/>
                  </a:cubicBezTo>
                  <a:cubicBezTo>
                    <a:pt x="201" y="141"/>
                    <a:pt x="201" y="141"/>
                    <a:pt x="202" y="140"/>
                  </a:cubicBezTo>
                  <a:cubicBezTo>
                    <a:pt x="202" y="140"/>
                    <a:pt x="203" y="139"/>
                    <a:pt x="204" y="139"/>
                  </a:cubicBezTo>
                  <a:cubicBezTo>
                    <a:pt x="205" y="140"/>
                    <a:pt x="205" y="141"/>
                    <a:pt x="206" y="141"/>
                  </a:cubicBezTo>
                  <a:cubicBezTo>
                    <a:pt x="206" y="141"/>
                    <a:pt x="206" y="140"/>
                    <a:pt x="207" y="140"/>
                  </a:cubicBezTo>
                  <a:cubicBezTo>
                    <a:pt x="207" y="140"/>
                    <a:pt x="208" y="140"/>
                    <a:pt x="208" y="140"/>
                  </a:cubicBezTo>
                  <a:cubicBezTo>
                    <a:pt x="209" y="139"/>
                    <a:pt x="209" y="138"/>
                    <a:pt x="210" y="138"/>
                  </a:cubicBezTo>
                  <a:cubicBezTo>
                    <a:pt x="211" y="137"/>
                    <a:pt x="211" y="136"/>
                    <a:pt x="212" y="135"/>
                  </a:cubicBezTo>
                  <a:cubicBezTo>
                    <a:pt x="212" y="134"/>
                    <a:pt x="213" y="133"/>
                    <a:pt x="214" y="132"/>
                  </a:cubicBezTo>
                  <a:cubicBezTo>
                    <a:pt x="214" y="131"/>
                    <a:pt x="215" y="131"/>
                    <a:pt x="215" y="130"/>
                  </a:cubicBezTo>
                  <a:cubicBezTo>
                    <a:pt x="215" y="129"/>
                    <a:pt x="215" y="129"/>
                    <a:pt x="215" y="12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17" y="128"/>
                    <a:pt x="219" y="128"/>
                    <a:pt x="220" y="127"/>
                  </a:cubicBezTo>
                  <a:cubicBezTo>
                    <a:pt x="220" y="127"/>
                    <a:pt x="220" y="127"/>
                    <a:pt x="220" y="127"/>
                  </a:cubicBezTo>
                  <a:cubicBezTo>
                    <a:pt x="220" y="127"/>
                    <a:pt x="220" y="127"/>
                    <a:pt x="220" y="126"/>
                  </a:cubicBezTo>
                  <a:cubicBezTo>
                    <a:pt x="220" y="126"/>
                    <a:pt x="219" y="126"/>
                    <a:pt x="219" y="126"/>
                  </a:cubicBezTo>
                  <a:cubicBezTo>
                    <a:pt x="218" y="125"/>
                    <a:pt x="218" y="125"/>
                    <a:pt x="218" y="124"/>
                  </a:cubicBezTo>
                  <a:cubicBezTo>
                    <a:pt x="219" y="124"/>
                    <a:pt x="219" y="124"/>
                    <a:pt x="220" y="124"/>
                  </a:cubicBezTo>
                  <a:cubicBezTo>
                    <a:pt x="221" y="125"/>
                    <a:pt x="222" y="126"/>
                    <a:pt x="223" y="125"/>
                  </a:cubicBezTo>
                  <a:cubicBezTo>
                    <a:pt x="224" y="125"/>
                    <a:pt x="224" y="124"/>
                    <a:pt x="224" y="123"/>
                  </a:cubicBezTo>
                  <a:cubicBezTo>
                    <a:pt x="224" y="123"/>
                    <a:pt x="224" y="122"/>
                    <a:pt x="224" y="122"/>
                  </a:cubicBezTo>
                  <a:cubicBezTo>
                    <a:pt x="224" y="121"/>
                    <a:pt x="223" y="121"/>
                    <a:pt x="222" y="121"/>
                  </a:cubicBezTo>
                  <a:cubicBezTo>
                    <a:pt x="222" y="121"/>
                    <a:pt x="221" y="121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9" y="121"/>
                    <a:pt x="219" y="121"/>
                    <a:pt x="219" y="121"/>
                  </a:cubicBezTo>
                  <a:cubicBezTo>
                    <a:pt x="219" y="120"/>
                    <a:pt x="219" y="120"/>
                    <a:pt x="220" y="120"/>
                  </a:cubicBezTo>
                  <a:cubicBezTo>
                    <a:pt x="220" y="120"/>
                    <a:pt x="221" y="120"/>
                    <a:pt x="222" y="120"/>
                  </a:cubicBezTo>
                  <a:cubicBezTo>
                    <a:pt x="222" y="120"/>
                    <a:pt x="223" y="120"/>
                    <a:pt x="223" y="119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3" y="117"/>
                    <a:pt x="223" y="115"/>
                    <a:pt x="224" y="114"/>
                  </a:cubicBezTo>
                  <a:cubicBezTo>
                    <a:pt x="224" y="114"/>
                    <a:pt x="224" y="113"/>
                    <a:pt x="224" y="113"/>
                  </a:cubicBezTo>
                  <a:cubicBezTo>
                    <a:pt x="225" y="113"/>
                    <a:pt x="225" y="113"/>
                    <a:pt x="226" y="113"/>
                  </a:cubicBezTo>
                  <a:cubicBezTo>
                    <a:pt x="226" y="112"/>
                    <a:pt x="226" y="111"/>
                    <a:pt x="227" y="111"/>
                  </a:cubicBezTo>
                  <a:cubicBezTo>
                    <a:pt x="227" y="111"/>
                    <a:pt x="227" y="110"/>
                    <a:pt x="228" y="110"/>
                  </a:cubicBezTo>
                  <a:cubicBezTo>
                    <a:pt x="228" y="110"/>
                    <a:pt x="228" y="110"/>
                    <a:pt x="228" y="110"/>
                  </a:cubicBezTo>
                  <a:cubicBezTo>
                    <a:pt x="228" y="109"/>
                    <a:pt x="228" y="109"/>
                    <a:pt x="228" y="109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0" y="108"/>
                    <a:pt x="230" y="108"/>
                    <a:pt x="231" y="108"/>
                  </a:cubicBezTo>
                  <a:cubicBezTo>
                    <a:pt x="231" y="107"/>
                    <a:pt x="232" y="107"/>
                    <a:pt x="232" y="107"/>
                  </a:cubicBezTo>
                  <a:cubicBezTo>
                    <a:pt x="233" y="107"/>
                    <a:pt x="234" y="106"/>
                    <a:pt x="235" y="106"/>
                  </a:cubicBezTo>
                  <a:cubicBezTo>
                    <a:pt x="236" y="106"/>
                    <a:pt x="237" y="106"/>
                    <a:pt x="237" y="106"/>
                  </a:cubicBezTo>
                  <a:cubicBezTo>
                    <a:pt x="238" y="106"/>
                    <a:pt x="238" y="106"/>
                    <a:pt x="238" y="106"/>
                  </a:cubicBezTo>
                  <a:cubicBezTo>
                    <a:pt x="239" y="106"/>
                    <a:pt x="238" y="105"/>
                    <a:pt x="239" y="105"/>
                  </a:cubicBezTo>
                  <a:cubicBezTo>
                    <a:pt x="239" y="105"/>
                    <a:pt x="239" y="104"/>
                    <a:pt x="240" y="104"/>
                  </a:cubicBezTo>
                  <a:cubicBezTo>
                    <a:pt x="241" y="104"/>
                    <a:pt x="241" y="103"/>
                    <a:pt x="241" y="102"/>
                  </a:cubicBezTo>
                  <a:cubicBezTo>
                    <a:pt x="242" y="101"/>
                    <a:pt x="243" y="101"/>
                    <a:pt x="244" y="100"/>
                  </a:cubicBezTo>
                  <a:cubicBezTo>
                    <a:pt x="244" y="100"/>
                    <a:pt x="244" y="99"/>
                    <a:pt x="244" y="99"/>
                  </a:cubicBezTo>
                  <a:cubicBezTo>
                    <a:pt x="245" y="98"/>
                    <a:pt x="245" y="98"/>
                    <a:pt x="246" y="97"/>
                  </a:cubicBezTo>
                  <a:cubicBezTo>
                    <a:pt x="246" y="97"/>
                    <a:pt x="247" y="97"/>
                    <a:pt x="247" y="96"/>
                  </a:cubicBezTo>
                  <a:cubicBezTo>
                    <a:pt x="248" y="96"/>
                    <a:pt x="248" y="96"/>
                    <a:pt x="249" y="96"/>
                  </a:cubicBezTo>
                  <a:cubicBezTo>
                    <a:pt x="250" y="96"/>
                    <a:pt x="250" y="96"/>
                    <a:pt x="251" y="96"/>
                  </a:cubicBezTo>
                  <a:cubicBezTo>
                    <a:pt x="252" y="97"/>
                    <a:pt x="254" y="98"/>
                    <a:pt x="254" y="99"/>
                  </a:cubicBezTo>
                  <a:cubicBezTo>
                    <a:pt x="254" y="100"/>
                    <a:pt x="254" y="101"/>
                    <a:pt x="254" y="101"/>
                  </a:cubicBezTo>
                  <a:cubicBezTo>
                    <a:pt x="253" y="102"/>
                    <a:pt x="253" y="102"/>
                    <a:pt x="252" y="102"/>
                  </a:cubicBezTo>
                  <a:cubicBezTo>
                    <a:pt x="251" y="102"/>
                    <a:pt x="250" y="103"/>
                    <a:pt x="250" y="104"/>
                  </a:cubicBezTo>
                  <a:cubicBezTo>
                    <a:pt x="250" y="104"/>
                    <a:pt x="250" y="104"/>
                    <a:pt x="249" y="105"/>
                  </a:cubicBezTo>
                  <a:cubicBezTo>
                    <a:pt x="249" y="105"/>
                    <a:pt x="249" y="105"/>
                    <a:pt x="249" y="105"/>
                  </a:cubicBezTo>
                  <a:cubicBezTo>
                    <a:pt x="247" y="106"/>
                    <a:pt x="245" y="107"/>
                    <a:pt x="243" y="108"/>
                  </a:cubicBezTo>
                  <a:cubicBezTo>
                    <a:pt x="242" y="108"/>
                    <a:pt x="241" y="109"/>
                    <a:pt x="241" y="110"/>
                  </a:cubicBezTo>
                  <a:cubicBezTo>
                    <a:pt x="241" y="110"/>
                    <a:pt x="240" y="110"/>
                    <a:pt x="240" y="110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8" y="111"/>
                    <a:pt x="237" y="111"/>
                    <a:pt x="237" y="111"/>
                  </a:cubicBezTo>
                  <a:cubicBezTo>
                    <a:pt x="237" y="112"/>
                    <a:pt x="237" y="112"/>
                    <a:pt x="237" y="112"/>
                  </a:cubicBezTo>
                  <a:cubicBezTo>
                    <a:pt x="237" y="113"/>
                    <a:pt x="237" y="113"/>
                    <a:pt x="236" y="113"/>
                  </a:cubicBezTo>
                  <a:cubicBezTo>
                    <a:pt x="236" y="114"/>
                    <a:pt x="237" y="115"/>
                    <a:pt x="237" y="115"/>
                  </a:cubicBezTo>
                  <a:cubicBezTo>
                    <a:pt x="236" y="116"/>
                    <a:pt x="236" y="117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5" y="118"/>
                    <a:pt x="235" y="119"/>
                    <a:pt x="235" y="119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34" y="121"/>
                    <a:pt x="234" y="121"/>
                    <a:pt x="234" y="121"/>
                  </a:cubicBezTo>
                  <a:cubicBezTo>
                    <a:pt x="234" y="121"/>
                    <a:pt x="234" y="122"/>
                    <a:pt x="234" y="122"/>
                  </a:cubicBezTo>
                  <a:cubicBezTo>
                    <a:pt x="234" y="122"/>
                    <a:pt x="234" y="122"/>
                    <a:pt x="235" y="122"/>
                  </a:cubicBezTo>
                  <a:cubicBezTo>
                    <a:pt x="235" y="122"/>
                    <a:pt x="236" y="122"/>
                    <a:pt x="236" y="123"/>
                  </a:cubicBezTo>
                  <a:cubicBezTo>
                    <a:pt x="237" y="123"/>
                    <a:pt x="236" y="124"/>
                    <a:pt x="237" y="125"/>
                  </a:cubicBezTo>
                  <a:cubicBezTo>
                    <a:pt x="237" y="125"/>
                    <a:pt x="238" y="125"/>
                    <a:pt x="238" y="125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8" y="126"/>
                    <a:pt x="239" y="126"/>
                    <a:pt x="239" y="126"/>
                  </a:cubicBezTo>
                  <a:cubicBezTo>
                    <a:pt x="241" y="126"/>
                    <a:pt x="242" y="126"/>
                    <a:pt x="243" y="126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4" y="126"/>
                    <a:pt x="244" y="126"/>
                    <a:pt x="245" y="125"/>
                  </a:cubicBezTo>
                  <a:cubicBezTo>
                    <a:pt x="245" y="125"/>
                    <a:pt x="245" y="125"/>
                    <a:pt x="246" y="125"/>
                  </a:cubicBezTo>
                  <a:cubicBezTo>
                    <a:pt x="246" y="125"/>
                    <a:pt x="246" y="125"/>
                    <a:pt x="246" y="125"/>
                  </a:cubicBezTo>
                  <a:cubicBezTo>
                    <a:pt x="247" y="125"/>
                    <a:pt x="248" y="125"/>
                    <a:pt x="248" y="125"/>
                  </a:cubicBezTo>
                  <a:cubicBezTo>
                    <a:pt x="249" y="125"/>
                    <a:pt x="249" y="125"/>
                    <a:pt x="250" y="125"/>
                  </a:cubicBezTo>
                  <a:cubicBezTo>
                    <a:pt x="250" y="125"/>
                    <a:pt x="251" y="125"/>
                    <a:pt x="251" y="126"/>
                  </a:cubicBezTo>
                  <a:cubicBezTo>
                    <a:pt x="251" y="126"/>
                    <a:pt x="251" y="126"/>
                    <a:pt x="252" y="126"/>
                  </a:cubicBezTo>
                  <a:cubicBezTo>
                    <a:pt x="252" y="126"/>
                    <a:pt x="252" y="126"/>
                    <a:pt x="253" y="126"/>
                  </a:cubicBezTo>
                  <a:cubicBezTo>
                    <a:pt x="254" y="125"/>
                    <a:pt x="255" y="126"/>
                    <a:pt x="255" y="127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6" y="128"/>
                    <a:pt x="258" y="128"/>
                    <a:pt x="258" y="129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6" y="131"/>
                    <a:pt x="254" y="130"/>
                    <a:pt x="253" y="131"/>
                  </a:cubicBezTo>
                  <a:cubicBezTo>
                    <a:pt x="252" y="131"/>
                    <a:pt x="251" y="132"/>
                    <a:pt x="250" y="131"/>
                  </a:cubicBezTo>
                  <a:cubicBezTo>
                    <a:pt x="249" y="131"/>
                    <a:pt x="248" y="131"/>
                    <a:pt x="248" y="13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1"/>
                    <a:pt x="246" y="130"/>
                    <a:pt x="246" y="130"/>
                  </a:cubicBezTo>
                  <a:cubicBezTo>
                    <a:pt x="245" y="130"/>
                    <a:pt x="243" y="130"/>
                    <a:pt x="242" y="130"/>
                  </a:cubicBezTo>
                  <a:cubicBezTo>
                    <a:pt x="240" y="130"/>
                    <a:pt x="238" y="130"/>
                    <a:pt x="237" y="130"/>
                  </a:cubicBezTo>
                  <a:cubicBezTo>
                    <a:pt x="237" y="130"/>
                    <a:pt x="237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2"/>
                    <a:pt x="237" y="133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5"/>
                    <a:pt x="238" y="135"/>
                  </a:cubicBezTo>
                  <a:cubicBezTo>
                    <a:pt x="238" y="135"/>
                    <a:pt x="238" y="136"/>
                    <a:pt x="238" y="136"/>
                  </a:cubicBezTo>
                  <a:cubicBezTo>
                    <a:pt x="238" y="136"/>
                    <a:pt x="238" y="137"/>
                    <a:pt x="238" y="137"/>
                  </a:cubicBezTo>
                  <a:cubicBezTo>
                    <a:pt x="238" y="137"/>
                    <a:pt x="237" y="137"/>
                    <a:pt x="237" y="137"/>
                  </a:cubicBezTo>
                  <a:cubicBezTo>
                    <a:pt x="237" y="138"/>
                    <a:pt x="237" y="139"/>
                    <a:pt x="237" y="139"/>
                  </a:cubicBezTo>
                  <a:cubicBezTo>
                    <a:pt x="237" y="139"/>
                    <a:pt x="237" y="139"/>
                    <a:pt x="236" y="140"/>
                  </a:cubicBezTo>
                  <a:cubicBezTo>
                    <a:pt x="236" y="140"/>
                    <a:pt x="236" y="141"/>
                    <a:pt x="236" y="141"/>
                  </a:cubicBezTo>
                  <a:cubicBezTo>
                    <a:pt x="235" y="141"/>
                    <a:pt x="235" y="142"/>
                    <a:pt x="234" y="143"/>
                  </a:cubicBezTo>
                  <a:cubicBezTo>
                    <a:pt x="233" y="143"/>
                    <a:pt x="233" y="143"/>
                    <a:pt x="232" y="142"/>
                  </a:cubicBezTo>
                  <a:cubicBezTo>
                    <a:pt x="232" y="141"/>
                    <a:pt x="231" y="140"/>
                    <a:pt x="231" y="139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31" y="138"/>
                    <a:pt x="231" y="138"/>
                    <a:pt x="230" y="138"/>
                  </a:cubicBezTo>
                  <a:cubicBezTo>
                    <a:pt x="230" y="138"/>
                    <a:pt x="229" y="138"/>
                    <a:pt x="228" y="138"/>
                  </a:cubicBezTo>
                  <a:cubicBezTo>
                    <a:pt x="227" y="139"/>
                    <a:pt x="226" y="139"/>
                    <a:pt x="226" y="140"/>
                  </a:cubicBezTo>
                  <a:cubicBezTo>
                    <a:pt x="226" y="141"/>
                    <a:pt x="226" y="142"/>
                    <a:pt x="226" y="143"/>
                  </a:cubicBezTo>
                  <a:cubicBezTo>
                    <a:pt x="226" y="143"/>
                    <a:pt x="225" y="143"/>
                    <a:pt x="225" y="143"/>
                  </a:cubicBezTo>
                  <a:cubicBezTo>
                    <a:pt x="225" y="143"/>
                    <a:pt x="224" y="143"/>
                    <a:pt x="224" y="143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45"/>
                    <a:pt x="224" y="146"/>
                    <a:pt x="224" y="146"/>
                  </a:cubicBezTo>
                  <a:cubicBezTo>
                    <a:pt x="223" y="147"/>
                    <a:pt x="223" y="147"/>
                    <a:pt x="223" y="147"/>
                  </a:cubicBezTo>
                  <a:cubicBezTo>
                    <a:pt x="223" y="148"/>
                    <a:pt x="222" y="149"/>
                    <a:pt x="222" y="149"/>
                  </a:cubicBezTo>
                  <a:cubicBezTo>
                    <a:pt x="222" y="150"/>
                    <a:pt x="222" y="150"/>
                    <a:pt x="221" y="151"/>
                  </a:cubicBezTo>
                  <a:cubicBezTo>
                    <a:pt x="221" y="151"/>
                    <a:pt x="220" y="151"/>
                    <a:pt x="220" y="151"/>
                  </a:cubicBezTo>
                  <a:cubicBezTo>
                    <a:pt x="220" y="151"/>
                    <a:pt x="219" y="151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18" y="150"/>
                    <a:pt x="217" y="150"/>
                    <a:pt x="217" y="151"/>
                  </a:cubicBezTo>
                  <a:cubicBezTo>
                    <a:pt x="216" y="151"/>
                    <a:pt x="215" y="152"/>
                    <a:pt x="215" y="153"/>
                  </a:cubicBezTo>
                  <a:cubicBezTo>
                    <a:pt x="215" y="153"/>
                    <a:pt x="215" y="153"/>
                    <a:pt x="215" y="154"/>
                  </a:cubicBezTo>
                  <a:cubicBezTo>
                    <a:pt x="215" y="154"/>
                    <a:pt x="215" y="154"/>
                    <a:pt x="214" y="154"/>
                  </a:cubicBezTo>
                  <a:cubicBezTo>
                    <a:pt x="214" y="154"/>
                    <a:pt x="213" y="154"/>
                    <a:pt x="213" y="154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1" y="152"/>
                    <a:pt x="211" y="152"/>
                    <a:pt x="211" y="151"/>
                  </a:cubicBezTo>
                  <a:cubicBezTo>
                    <a:pt x="211" y="150"/>
                    <a:pt x="211" y="150"/>
                    <a:pt x="211" y="150"/>
                  </a:cubicBezTo>
                  <a:cubicBezTo>
                    <a:pt x="210" y="150"/>
                    <a:pt x="210" y="149"/>
                    <a:pt x="210" y="149"/>
                  </a:cubicBezTo>
                  <a:cubicBezTo>
                    <a:pt x="209" y="149"/>
                    <a:pt x="209" y="149"/>
                    <a:pt x="208" y="149"/>
                  </a:cubicBezTo>
                  <a:cubicBezTo>
                    <a:pt x="207" y="149"/>
                    <a:pt x="207" y="149"/>
                    <a:pt x="207" y="150"/>
                  </a:cubicBezTo>
                  <a:cubicBezTo>
                    <a:pt x="206" y="150"/>
                    <a:pt x="207" y="150"/>
                    <a:pt x="206" y="151"/>
                  </a:cubicBezTo>
                  <a:cubicBezTo>
                    <a:pt x="206" y="151"/>
                    <a:pt x="205" y="151"/>
                    <a:pt x="205" y="151"/>
                  </a:cubicBezTo>
                  <a:cubicBezTo>
                    <a:pt x="204" y="151"/>
                    <a:pt x="204" y="151"/>
                    <a:pt x="203" y="151"/>
                  </a:cubicBezTo>
                  <a:cubicBezTo>
                    <a:pt x="202" y="151"/>
                    <a:pt x="201" y="152"/>
                    <a:pt x="200" y="151"/>
                  </a:cubicBezTo>
                  <a:cubicBezTo>
                    <a:pt x="200" y="151"/>
                    <a:pt x="199" y="151"/>
                    <a:pt x="199" y="151"/>
                  </a:cubicBezTo>
                  <a:cubicBezTo>
                    <a:pt x="199" y="151"/>
                    <a:pt x="199" y="151"/>
                    <a:pt x="198" y="152"/>
                  </a:cubicBezTo>
                  <a:cubicBezTo>
                    <a:pt x="198" y="152"/>
                    <a:pt x="197" y="152"/>
                    <a:pt x="197" y="152"/>
                  </a:cubicBezTo>
                  <a:cubicBezTo>
                    <a:pt x="196" y="152"/>
                    <a:pt x="196" y="152"/>
                    <a:pt x="196" y="151"/>
                  </a:cubicBezTo>
                  <a:cubicBezTo>
                    <a:pt x="196" y="151"/>
                    <a:pt x="196" y="150"/>
                    <a:pt x="196" y="150"/>
                  </a:cubicBezTo>
                  <a:cubicBezTo>
                    <a:pt x="195" y="150"/>
                    <a:pt x="195" y="149"/>
                    <a:pt x="194" y="149"/>
                  </a:cubicBezTo>
                  <a:cubicBezTo>
                    <a:pt x="194" y="149"/>
                    <a:pt x="193" y="147"/>
                    <a:pt x="192" y="147"/>
                  </a:cubicBezTo>
                  <a:cubicBezTo>
                    <a:pt x="191" y="147"/>
                    <a:pt x="190" y="148"/>
                    <a:pt x="189" y="148"/>
                  </a:cubicBezTo>
                  <a:cubicBezTo>
                    <a:pt x="189" y="148"/>
                    <a:pt x="188" y="147"/>
                    <a:pt x="188" y="147"/>
                  </a:cubicBezTo>
                  <a:cubicBezTo>
                    <a:pt x="188" y="147"/>
                    <a:pt x="187" y="147"/>
                    <a:pt x="187" y="148"/>
                  </a:cubicBezTo>
                  <a:cubicBezTo>
                    <a:pt x="187" y="148"/>
                    <a:pt x="186" y="147"/>
                    <a:pt x="186" y="147"/>
                  </a:cubicBezTo>
                  <a:cubicBezTo>
                    <a:pt x="186" y="147"/>
                    <a:pt x="186" y="147"/>
                    <a:pt x="187" y="146"/>
                  </a:cubicBezTo>
                  <a:cubicBezTo>
                    <a:pt x="187" y="146"/>
                    <a:pt x="188" y="146"/>
                    <a:pt x="188" y="146"/>
                  </a:cubicBezTo>
                  <a:cubicBezTo>
                    <a:pt x="188" y="146"/>
                    <a:pt x="188" y="145"/>
                    <a:pt x="188" y="145"/>
                  </a:cubicBezTo>
                  <a:cubicBezTo>
                    <a:pt x="187" y="145"/>
                    <a:pt x="187" y="145"/>
                    <a:pt x="186" y="145"/>
                  </a:cubicBezTo>
                  <a:cubicBezTo>
                    <a:pt x="186" y="145"/>
                    <a:pt x="186" y="144"/>
                    <a:pt x="186" y="144"/>
                  </a:cubicBezTo>
                  <a:cubicBezTo>
                    <a:pt x="186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6" y="142"/>
                    <a:pt x="186" y="142"/>
                    <a:pt x="186" y="141"/>
                  </a:cubicBezTo>
                  <a:cubicBezTo>
                    <a:pt x="186" y="141"/>
                    <a:pt x="186" y="139"/>
                    <a:pt x="187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8" y="138"/>
                    <a:pt x="188" y="138"/>
                    <a:pt x="188" y="137"/>
                  </a:cubicBezTo>
                  <a:cubicBezTo>
                    <a:pt x="188" y="137"/>
                    <a:pt x="189" y="137"/>
                    <a:pt x="189" y="136"/>
                  </a:cubicBezTo>
                  <a:cubicBezTo>
                    <a:pt x="191" y="136"/>
                    <a:pt x="192" y="136"/>
                    <a:pt x="193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4"/>
                    <a:pt x="194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4"/>
                    <a:pt x="192" y="133"/>
                    <a:pt x="193" y="132"/>
                  </a:cubicBezTo>
                  <a:cubicBezTo>
                    <a:pt x="193" y="132"/>
                    <a:pt x="194" y="131"/>
                    <a:pt x="195" y="131"/>
                  </a:cubicBezTo>
                  <a:cubicBezTo>
                    <a:pt x="195" y="130"/>
                    <a:pt x="196" y="130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5" y="128"/>
                    <a:pt x="194" y="128"/>
                    <a:pt x="193" y="128"/>
                  </a:cubicBezTo>
                  <a:cubicBezTo>
                    <a:pt x="193" y="128"/>
                    <a:pt x="193" y="128"/>
                    <a:pt x="193" y="129"/>
                  </a:cubicBezTo>
                  <a:cubicBezTo>
                    <a:pt x="192" y="129"/>
                    <a:pt x="192" y="129"/>
                    <a:pt x="191" y="129"/>
                  </a:cubicBezTo>
                  <a:cubicBezTo>
                    <a:pt x="190" y="129"/>
                    <a:pt x="190" y="129"/>
                    <a:pt x="189" y="130"/>
                  </a:cubicBezTo>
                  <a:cubicBezTo>
                    <a:pt x="189" y="130"/>
                    <a:pt x="189" y="130"/>
                    <a:pt x="188" y="130"/>
                  </a:cubicBezTo>
                  <a:cubicBezTo>
                    <a:pt x="188" y="131"/>
                    <a:pt x="188" y="131"/>
                    <a:pt x="187" y="131"/>
                  </a:cubicBezTo>
                  <a:cubicBezTo>
                    <a:pt x="187" y="131"/>
                    <a:pt x="186" y="131"/>
                    <a:pt x="186" y="132"/>
                  </a:cubicBezTo>
                  <a:cubicBezTo>
                    <a:pt x="185" y="133"/>
                    <a:pt x="186" y="134"/>
                    <a:pt x="185" y="135"/>
                  </a:cubicBezTo>
                  <a:cubicBezTo>
                    <a:pt x="184" y="135"/>
                    <a:pt x="184" y="136"/>
                    <a:pt x="183" y="136"/>
                  </a:cubicBezTo>
                  <a:cubicBezTo>
                    <a:pt x="183" y="137"/>
                    <a:pt x="183" y="138"/>
                    <a:pt x="184" y="139"/>
                  </a:cubicBezTo>
                  <a:cubicBezTo>
                    <a:pt x="184" y="139"/>
                    <a:pt x="184" y="140"/>
                    <a:pt x="184" y="140"/>
                  </a:cubicBezTo>
                  <a:cubicBezTo>
                    <a:pt x="184" y="140"/>
                    <a:pt x="183" y="141"/>
                    <a:pt x="183" y="141"/>
                  </a:cubicBezTo>
                  <a:cubicBezTo>
                    <a:pt x="183" y="142"/>
                    <a:pt x="182" y="142"/>
                    <a:pt x="182" y="143"/>
                  </a:cubicBezTo>
                  <a:cubicBezTo>
                    <a:pt x="181" y="144"/>
                    <a:pt x="181" y="145"/>
                    <a:pt x="180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0" y="146"/>
                    <a:pt x="180" y="146"/>
                    <a:pt x="180" y="147"/>
                  </a:cubicBezTo>
                  <a:cubicBezTo>
                    <a:pt x="180" y="147"/>
                    <a:pt x="179" y="147"/>
                    <a:pt x="179" y="148"/>
                  </a:cubicBezTo>
                  <a:cubicBezTo>
                    <a:pt x="178" y="148"/>
                    <a:pt x="178" y="147"/>
                    <a:pt x="178" y="147"/>
                  </a:cubicBezTo>
                  <a:cubicBezTo>
                    <a:pt x="178" y="147"/>
                    <a:pt x="178" y="146"/>
                    <a:pt x="178" y="146"/>
                  </a:cubicBezTo>
                  <a:cubicBezTo>
                    <a:pt x="178" y="146"/>
                    <a:pt x="177" y="146"/>
                    <a:pt x="177" y="146"/>
                  </a:cubicBezTo>
                  <a:cubicBezTo>
                    <a:pt x="176" y="145"/>
                    <a:pt x="175" y="146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6"/>
                    <a:pt x="173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1" y="145"/>
                    <a:pt x="169" y="145"/>
                    <a:pt x="168" y="146"/>
                  </a:cubicBezTo>
                  <a:cubicBezTo>
                    <a:pt x="168" y="146"/>
                    <a:pt x="167" y="147"/>
                    <a:pt x="167" y="147"/>
                  </a:cubicBezTo>
                  <a:cubicBezTo>
                    <a:pt x="167" y="148"/>
                    <a:pt x="168" y="149"/>
                    <a:pt x="167" y="149"/>
                  </a:cubicBezTo>
                  <a:cubicBezTo>
                    <a:pt x="167" y="149"/>
                    <a:pt x="167" y="150"/>
                    <a:pt x="166" y="150"/>
                  </a:cubicBezTo>
                  <a:cubicBezTo>
                    <a:pt x="166" y="150"/>
                    <a:pt x="165" y="150"/>
                    <a:pt x="165" y="149"/>
                  </a:cubicBezTo>
                  <a:cubicBezTo>
                    <a:pt x="165" y="149"/>
                    <a:pt x="165" y="148"/>
                    <a:pt x="165" y="147"/>
                  </a:cubicBezTo>
                  <a:cubicBezTo>
                    <a:pt x="165" y="147"/>
                    <a:pt x="164" y="147"/>
                    <a:pt x="164" y="147"/>
                  </a:cubicBezTo>
                  <a:cubicBezTo>
                    <a:pt x="163" y="147"/>
                    <a:pt x="163" y="149"/>
                    <a:pt x="163" y="150"/>
                  </a:cubicBezTo>
                  <a:cubicBezTo>
                    <a:pt x="162" y="151"/>
                    <a:pt x="162" y="152"/>
                    <a:pt x="161" y="152"/>
                  </a:cubicBezTo>
                  <a:cubicBezTo>
                    <a:pt x="161" y="153"/>
                    <a:pt x="159" y="153"/>
                    <a:pt x="159" y="154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59" y="155"/>
                    <a:pt x="158" y="155"/>
                    <a:pt x="158" y="155"/>
                  </a:cubicBezTo>
                  <a:cubicBezTo>
                    <a:pt x="157" y="154"/>
                    <a:pt x="157" y="154"/>
                    <a:pt x="156" y="153"/>
                  </a:cubicBezTo>
                  <a:cubicBezTo>
                    <a:pt x="155" y="153"/>
                    <a:pt x="155" y="153"/>
                    <a:pt x="154" y="153"/>
                  </a:cubicBezTo>
                  <a:cubicBezTo>
                    <a:pt x="153" y="153"/>
                    <a:pt x="152" y="153"/>
                    <a:pt x="151" y="153"/>
                  </a:cubicBezTo>
                  <a:cubicBezTo>
                    <a:pt x="151" y="153"/>
                    <a:pt x="150" y="153"/>
                    <a:pt x="150" y="154"/>
                  </a:cubicBezTo>
                  <a:cubicBezTo>
                    <a:pt x="150" y="154"/>
                    <a:pt x="150" y="155"/>
                    <a:pt x="150" y="155"/>
                  </a:cubicBezTo>
                  <a:cubicBezTo>
                    <a:pt x="149" y="155"/>
                    <a:pt x="149" y="156"/>
                    <a:pt x="149" y="156"/>
                  </a:cubicBezTo>
                  <a:cubicBezTo>
                    <a:pt x="148" y="156"/>
                    <a:pt x="148" y="156"/>
                    <a:pt x="147" y="156"/>
                  </a:cubicBezTo>
                  <a:cubicBezTo>
                    <a:pt x="147" y="157"/>
                    <a:pt x="145" y="157"/>
                    <a:pt x="145" y="157"/>
                  </a:cubicBezTo>
                  <a:cubicBezTo>
                    <a:pt x="144" y="156"/>
                    <a:pt x="143" y="157"/>
                    <a:pt x="143" y="157"/>
                  </a:cubicBezTo>
                  <a:cubicBezTo>
                    <a:pt x="142" y="158"/>
                    <a:pt x="142" y="158"/>
                    <a:pt x="142" y="159"/>
                  </a:cubicBezTo>
                  <a:cubicBezTo>
                    <a:pt x="142" y="159"/>
                    <a:pt x="141" y="159"/>
                    <a:pt x="141" y="159"/>
                  </a:cubicBezTo>
                  <a:cubicBezTo>
                    <a:pt x="141" y="159"/>
                    <a:pt x="140" y="159"/>
                    <a:pt x="140" y="159"/>
                  </a:cubicBezTo>
                  <a:cubicBezTo>
                    <a:pt x="139" y="159"/>
                    <a:pt x="138" y="159"/>
                    <a:pt x="138" y="158"/>
                  </a:cubicBezTo>
                  <a:cubicBezTo>
                    <a:pt x="138" y="158"/>
                    <a:pt x="137" y="158"/>
                    <a:pt x="137" y="157"/>
                  </a:cubicBezTo>
                  <a:cubicBezTo>
                    <a:pt x="137" y="157"/>
                    <a:pt x="137" y="156"/>
                    <a:pt x="138" y="156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55"/>
                    <a:pt x="136" y="155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5" y="157"/>
                    <a:pt x="135" y="158"/>
                    <a:pt x="135" y="159"/>
                  </a:cubicBezTo>
                  <a:cubicBezTo>
                    <a:pt x="135" y="159"/>
                    <a:pt x="135" y="160"/>
                    <a:pt x="135" y="160"/>
                  </a:cubicBezTo>
                  <a:cubicBezTo>
                    <a:pt x="135" y="160"/>
                    <a:pt x="135" y="161"/>
                    <a:pt x="135" y="161"/>
                  </a:cubicBezTo>
                  <a:cubicBezTo>
                    <a:pt x="134" y="161"/>
                    <a:pt x="134" y="161"/>
                    <a:pt x="134" y="160"/>
                  </a:cubicBezTo>
                  <a:cubicBezTo>
                    <a:pt x="134" y="160"/>
                    <a:pt x="133" y="160"/>
                    <a:pt x="133" y="160"/>
                  </a:cubicBezTo>
                  <a:cubicBezTo>
                    <a:pt x="133" y="159"/>
                    <a:pt x="132" y="159"/>
                    <a:pt x="132" y="158"/>
                  </a:cubicBezTo>
                  <a:cubicBezTo>
                    <a:pt x="132" y="158"/>
                    <a:pt x="132" y="158"/>
                    <a:pt x="132" y="157"/>
                  </a:cubicBezTo>
                  <a:cubicBezTo>
                    <a:pt x="132" y="157"/>
                    <a:pt x="131" y="157"/>
                    <a:pt x="130" y="156"/>
                  </a:cubicBezTo>
                  <a:cubicBezTo>
                    <a:pt x="129" y="156"/>
                    <a:pt x="128" y="156"/>
                    <a:pt x="127" y="156"/>
                  </a:cubicBezTo>
                  <a:cubicBezTo>
                    <a:pt x="126" y="156"/>
                    <a:pt x="125" y="156"/>
                    <a:pt x="124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3" y="156"/>
                    <a:pt x="123" y="157"/>
                    <a:pt x="123" y="157"/>
                  </a:cubicBezTo>
                  <a:cubicBezTo>
                    <a:pt x="123" y="158"/>
                    <a:pt x="123" y="159"/>
                    <a:pt x="123" y="159"/>
                  </a:cubicBezTo>
                  <a:cubicBezTo>
                    <a:pt x="123" y="160"/>
                    <a:pt x="124" y="161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5" y="163"/>
                    <a:pt x="126" y="163"/>
                    <a:pt x="127" y="164"/>
                  </a:cubicBezTo>
                  <a:cubicBezTo>
                    <a:pt x="127" y="164"/>
                    <a:pt x="127" y="164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6"/>
                    <a:pt x="129" y="166"/>
                    <a:pt x="128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27" y="167"/>
                    <a:pt x="127" y="167"/>
                    <a:pt x="127" y="168"/>
                  </a:cubicBezTo>
                  <a:cubicBezTo>
                    <a:pt x="126" y="168"/>
                    <a:pt x="127" y="169"/>
                    <a:pt x="127" y="169"/>
                  </a:cubicBezTo>
                  <a:cubicBezTo>
                    <a:pt x="127" y="170"/>
                    <a:pt x="127" y="170"/>
                    <a:pt x="127" y="171"/>
                  </a:cubicBezTo>
                  <a:cubicBezTo>
                    <a:pt x="127" y="171"/>
                    <a:pt x="127" y="171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7" y="175"/>
                    <a:pt x="127" y="175"/>
                  </a:cubicBezTo>
                  <a:cubicBezTo>
                    <a:pt x="126" y="176"/>
                    <a:pt x="126" y="176"/>
                    <a:pt x="125" y="176"/>
                  </a:cubicBezTo>
                  <a:cubicBezTo>
                    <a:pt x="124" y="176"/>
                    <a:pt x="124" y="177"/>
                    <a:pt x="123" y="177"/>
                  </a:cubicBezTo>
                  <a:cubicBezTo>
                    <a:pt x="123" y="178"/>
                    <a:pt x="123" y="178"/>
                    <a:pt x="123" y="179"/>
                  </a:cubicBezTo>
                  <a:cubicBezTo>
                    <a:pt x="123" y="180"/>
                    <a:pt x="123" y="182"/>
                    <a:pt x="122" y="183"/>
                  </a:cubicBezTo>
                  <a:cubicBezTo>
                    <a:pt x="122" y="184"/>
                    <a:pt x="120" y="185"/>
                    <a:pt x="119" y="186"/>
                  </a:cubicBezTo>
                  <a:cubicBezTo>
                    <a:pt x="119" y="187"/>
                    <a:pt x="119" y="187"/>
                    <a:pt x="118" y="187"/>
                  </a:cubicBezTo>
                  <a:cubicBezTo>
                    <a:pt x="118" y="187"/>
                    <a:pt x="118" y="187"/>
                    <a:pt x="117" y="187"/>
                  </a:cubicBezTo>
                  <a:cubicBezTo>
                    <a:pt x="117" y="187"/>
                    <a:pt x="116" y="187"/>
                    <a:pt x="115" y="186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5" y="184"/>
                    <a:pt x="112" y="185"/>
                    <a:pt x="111" y="184"/>
                  </a:cubicBezTo>
                  <a:cubicBezTo>
                    <a:pt x="110" y="184"/>
                    <a:pt x="110" y="183"/>
                    <a:pt x="109" y="183"/>
                  </a:cubicBezTo>
                  <a:cubicBezTo>
                    <a:pt x="107" y="180"/>
                    <a:pt x="103" y="178"/>
                    <a:pt x="100" y="176"/>
                  </a:cubicBezTo>
                  <a:cubicBezTo>
                    <a:pt x="99" y="176"/>
                    <a:pt x="98" y="176"/>
                    <a:pt x="98" y="175"/>
                  </a:cubicBezTo>
                  <a:cubicBezTo>
                    <a:pt x="96" y="175"/>
                    <a:pt x="94" y="176"/>
                    <a:pt x="93" y="178"/>
                  </a:cubicBezTo>
                  <a:cubicBezTo>
                    <a:pt x="93" y="179"/>
                    <a:pt x="92" y="181"/>
                    <a:pt x="92" y="182"/>
                  </a:cubicBezTo>
                  <a:cubicBezTo>
                    <a:pt x="92" y="184"/>
                    <a:pt x="92" y="186"/>
                    <a:pt x="91" y="187"/>
                  </a:cubicBezTo>
                  <a:cubicBezTo>
                    <a:pt x="89" y="188"/>
                    <a:pt x="87" y="188"/>
                    <a:pt x="86" y="189"/>
                  </a:cubicBezTo>
                  <a:cubicBezTo>
                    <a:pt x="86" y="189"/>
                    <a:pt x="85" y="190"/>
                    <a:pt x="85" y="191"/>
                  </a:cubicBezTo>
                  <a:cubicBezTo>
                    <a:pt x="84" y="193"/>
                    <a:pt x="83" y="195"/>
                    <a:pt x="81" y="197"/>
                  </a:cubicBezTo>
                  <a:cubicBezTo>
                    <a:pt x="80" y="197"/>
                    <a:pt x="80" y="198"/>
                    <a:pt x="79" y="198"/>
                  </a:cubicBezTo>
                  <a:cubicBezTo>
                    <a:pt x="79" y="199"/>
                    <a:pt x="79" y="199"/>
                    <a:pt x="79" y="200"/>
                  </a:cubicBezTo>
                  <a:cubicBezTo>
                    <a:pt x="79" y="200"/>
                    <a:pt x="80" y="200"/>
                    <a:pt x="80" y="201"/>
                  </a:cubicBezTo>
                  <a:cubicBezTo>
                    <a:pt x="81" y="202"/>
                    <a:pt x="80" y="202"/>
                    <a:pt x="79" y="203"/>
                  </a:cubicBezTo>
                  <a:cubicBezTo>
                    <a:pt x="78" y="204"/>
                    <a:pt x="77" y="206"/>
                    <a:pt x="77" y="208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7" y="209"/>
                    <a:pt x="78" y="209"/>
                    <a:pt x="78" y="209"/>
                  </a:cubicBezTo>
                  <a:cubicBezTo>
                    <a:pt x="79" y="209"/>
                    <a:pt x="80" y="209"/>
                    <a:pt x="81" y="210"/>
                  </a:cubicBezTo>
                  <a:cubicBezTo>
                    <a:pt x="83" y="211"/>
                    <a:pt x="83" y="213"/>
                    <a:pt x="84" y="215"/>
                  </a:cubicBezTo>
                  <a:cubicBezTo>
                    <a:pt x="84" y="216"/>
                    <a:pt x="83" y="218"/>
                    <a:pt x="83" y="218"/>
                  </a:cubicBezTo>
                  <a:cubicBezTo>
                    <a:pt x="84" y="220"/>
                    <a:pt x="86" y="220"/>
                    <a:pt x="87" y="219"/>
                  </a:cubicBezTo>
                  <a:cubicBezTo>
                    <a:pt x="88" y="218"/>
                    <a:pt x="90" y="217"/>
                    <a:pt x="91" y="218"/>
                  </a:cubicBezTo>
                  <a:cubicBezTo>
                    <a:pt x="91" y="219"/>
                    <a:pt x="92" y="219"/>
                    <a:pt x="92" y="220"/>
                  </a:cubicBezTo>
                  <a:cubicBezTo>
                    <a:pt x="93" y="220"/>
                    <a:pt x="94" y="219"/>
                    <a:pt x="95" y="220"/>
                  </a:cubicBezTo>
                  <a:cubicBezTo>
                    <a:pt x="95" y="220"/>
                    <a:pt x="96" y="220"/>
                    <a:pt x="96" y="220"/>
                  </a:cubicBezTo>
                  <a:cubicBezTo>
                    <a:pt x="97" y="221"/>
                    <a:pt x="97" y="220"/>
                    <a:pt x="98" y="220"/>
                  </a:cubicBezTo>
                  <a:cubicBezTo>
                    <a:pt x="99" y="219"/>
                    <a:pt x="100" y="220"/>
                    <a:pt x="101" y="220"/>
                  </a:cubicBezTo>
                  <a:cubicBezTo>
                    <a:pt x="103" y="219"/>
                    <a:pt x="103" y="217"/>
                    <a:pt x="105" y="216"/>
                  </a:cubicBezTo>
                  <a:cubicBezTo>
                    <a:pt x="106" y="216"/>
                    <a:pt x="107" y="216"/>
                    <a:pt x="107" y="216"/>
                  </a:cubicBezTo>
                  <a:cubicBezTo>
                    <a:pt x="109" y="216"/>
                    <a:pt x="109" y="214"/>
                    <a:pt x="109" y="213"/>
                  </a:cubicBezTo>
                  <a:cubicBezTo>
                    <a:pt x="110" y="212"/>
                    <a:pt x="110" y="210"/>
                    <a:pt x="111" y="209"/>
                  </a:cubicBezTo>
                  <a:cubicBezTo>
                    <a:pt x="112" y="207"/>
                    <a:pt x="116" y="208"/>
                    <a:pt x="117" y="206"/>
                  </a:cubicBezTo>
                  <a:cubicBezTo>
                    <a:pt x="117" y="206"/>
                    <a:pt x="118" y="205"/>
                    <a:pt x="118" y="205"/>
                  </a:cubicBezTo>
                  <a:cubicBezTo>
                    <a:pt x="119" y="204"/>
                    <a:pt x="121" y="204"/>
                    <a:pt x="122" y="204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8" y="200"/>
                    <a:pt x="128" y="199"/>
                    <a:pt x="129" y="199"/>
                  </a:cubicBezTo>
                  <a:cubicBezTo>
                    <a:pt x="129" y="198"/>
                    <a:pt x="129" y="198"/>
                    <a:pt x="130" y="198"/>
                  </a:cubicBezTo>
                  <a:cubicBezTo>
                    <a:pt x="131" y="198"/>
                    <a:pt x="132" y="196"/>
                    <a:pt x="134" y="195"/>
                  </a:cubicBezTo>
                  <a:cubicBezTo>
                    <a:pt x="135" y="194"/>
                    <a:pt x="137" y="194"/>
                    <a:pt x="138" y="195"/>
                  </a:cubicBezTo>
                  <a:cubicBezTo>
                    <a:pt x="138" y="195"/>
                    <a:pt x="138" y="196"/>
                    <a:pt x="139" y="196"/>
                  </a:cubicBezTo>
                  <a:cubicBezTo>
                    <a:pt x="140" y="198"/>
                    <a:pt x="143" y="199"/>
                    <a:pt x="145" y="199"/>
                  </a:cubicBezTo>
                  <a:cubicBezTo>
                    <a:pt x="146" y="198"/>
                    <a:pt x="146" y="198"/>
                    <a:pt x="147" y="198"/>
                  </a:cubicBezTo>
                  <a:cubicBezTo>
                    <a:pt x="148" y="198"/>
                    <a:pt x="149" y="199"/>
                    <a:pt x="150" y="199"/>
                  </a:cubicBezTo>
                  <a:cubicBezTo>
                    <a:pt x="150" y="199"/>
                    <a:pt x="151" y="199"/>
                    <a:pt x="151" y="199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2" y="197"/>
                    <a:pt x="152" y="197"/>
                    <a:pt x="153" y="197"/>
                  </a:cubicBezTo>
                  <a:cubicBezTo>
                    <a:pt x="153" y="197"/>
                    <a:pt x="154" y="197"/>
                    <a:pt x="154" y="196"/>
                  </a:cubicBezTo>
                  <a:cubicBezTo>
                    <a:pt x="155" y="196"/>
                    <a:pt x="155" y="196"/>
                    <a:pt x="156" y="196"/>
                  </a:cubicBezTo>
                  <a:cubicBezTo>
                    <a:pt x="156" y="196"/>
                    <a:pt x="157" y="197"/>
                    <a:pt x="157" y="198"/>
                  </a:cubicBezTo>
                  <a:cubicBezTo>
                    <a:pt x="157" y="198"/>
                    <a:pt x="157" y="198"/>
                    <a:pt x="157" y="199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58" y="201"/>
                    <a:pt x="158" y="202"/>
                    <a:pt x="158" y="202"/>
                  </a:cubicBezTo>
                  <a:cubicBezTo>
                    <a:pt x="158" y="203"/>
                    <a:pt x="158" y="203"/>
                    <a:pt x="158" y="204"/>
                  </a:cubicBezTo>
                  <a:cubicBezTo>
                    <a:pt x="158" y="205"/>
                    <a:pt x="158" y="205"/>
                    <a:pt x="158" y="206"/>
                  </a:cubicBezTo>
                  <a:cubicBezTo>
                    <a:pt x="158" y="206"/>
                    <a:pt x="158" y="207"/>
                    <a:pt x="158" y="207"/>
                  </a:cubicBezTo>
                  <a:cubicBezTo>
                    <a:pt x="158" y="208"/>
                    <a:pt x="158" y="208"/>
                    <a:pt x="158" y="209"/>
                  </a:cubicBezTo>
                  <a:cubicBezTo>
                    <a:pt x="158" y="210"/>
                    <a:pt x="158" y="211"/>
                    <a:pt x="158" y="211"/>
                  </a:cubicBezTo>
                  <a:cubicBezTo>
                    <a:pt x="159" y="213"/>
                    <a:pt x="160" y="214"/>
                    <a:pt x="161" y="215"/>
                  </a:cubicBezTo>
                  <a:cubicBezTo>
                    <a:pt x="161" y="215"/>
                    <a:pt x="161" y="216"/>
                    <a:pt x="161" y="216"/>
                  </a:cubicBezTo>
                  <a:cubicBezTo>
                    <a:pt x="161" y="217"/>
                    <a:pt x="162" y="217"/>
                    <a:pt x="162" y="218"/>
                  </a:cubicBezTo>
                  <a:cubicBezTo>
                    <a:pt x="162" y="218"/>
                    <a:pt x="163" y="219"/>
                    <a:pt x="163" y="219"/>
                  </a:cubicBezTo>
                  <a:cubicBezTo>
                    <a:pt x="163" y="220"/>
                    <a:pt x="164" y="221"/>
                    <a:pt x="165" y="221"/>
                  </a:cubicBezTo>
                  <a:cubicBezTo>
                    <a:pt x="165" y="221"/>
                    <a:pt x="165" y="221"/>
                    <a:pt x="166" y="222"/>
                  </a:cubicBezTo>
                  <a:cubicBezTo>
                    <a:pt x="166" y="222"/>
                    <a:pt x="166" y="223"/>
                    <a:pt x="166" y="223"/>
                  </a:cubicBezTo>
                  <a:cubicBezTo>
                    <a:pt x="166" y="224"/>
                    <a:pt x="167" y="224"/>
                    <a:pt x="167" y="224"/>
                  </a:cubicBezTo>
                  <a:cubicBezTo>
                    <a:pt x="167" y="225"/>
                    <a:pt x="167" y="225"/>
                    <a:pt x="168" y="226"/>
                  </a:cubicBezTo>
                  <a:cubicBezTo>
                    <a:pt x="168" y="226"/>
                    <a:pt x="168" y="226"/>
                    <a:pt x="169" y="226"/>
                  </a:cubicBezTo>
                  <a:cubicBezTo>
                    <a:pt x="169" y="227"/>
                    <a:pt x="169" y="227"/>
                    <a:pt x="169" y="228"/>
                  </a:cubicBezTo>
                  <a:cubicBezTo>
                    <a:pt x="169" y="228"/>
                    <a:pt x="169" y="229"/>
                    <a:pt x="170" y="229"/>
                  </a:cubicBezTo>
                  <a:cubicBezTo>
                    <a:pt x="171" y="229"/>
                    <a:pt x="171" y="231"/>
                    <a:pt x="171" y="232"/>
                  </a:cubicBezTo>
                  <a:cubicBezTo>
                    <a:pt x="171" y="233"/>
                    <a:pt x="171" y="234"/>
                    <a:pt x="171" y="235"/>
                  </a:cubicBezTo>
                  <a:cubicBezTo>
                    <a:pt x="171" y="235"/>
                    <a:pt x="171" y="235"/>
                    <a:pt x="171" y="236"/>
                  </a:cubicBezTo>
                  <a:cubicBezTo>
                    <a:pt x="170" y="236"/>
                    <a:pt x="171" y="237"/>
                    <a:pt x="170" y="237"/>
                  </a:cubicBezTo>
                  <a:cubicBezTo>
                    <a:pt x="170" y="237"/>
                    <a:pt x="170" y="238"/>
                    <a:pt x="170" y="238"/>
                  </a:cubicBezTo>
                  <a:cubicBezTo>
                    <a:pt x="170" y="238"/>
                    <a:pt x="170" y="239"/>
                    <a:pt x="170" y="239"/>
                  </a:cubicBezTo>
                  <a:cubicBezTo>
                    <a:pt x="170" y="239"/>
                    <a:pt x="169" y="239"/>
                    <a:pt x="169" y="240"/>
                  </a:cubicBezTo>
                  <a:cubicBezTo>
                    <a:pt x="168" y="240"/>
                    <a:pt x="168" y="240"/>
                    <a:pt x="167" y="241"/>
                  </a:cubicBezTo>
                  <a:cubicBezTo>
                    <a:pt x="167" y="240"/>
                    <a:pt x="166" y="240"/>
                    <a:pt x="165" y="240"/>
                  </a:cubicBezTo>
                  <a:cubicBezTo>
                    <a:pt x="165" y="239"/>
                    <a:pt x="164" y="240"/>
                    <a:pt x="163" y="240"/>
                  </a:cubicBezTo>
                  <a:cubicBezTo>
                    <a:pt x="161" y="240"/>
                    <a:pt x="160" y="239"/>
                    <a:pt x="159" y="239"/>
                  </a:cubicBezTo>
                  <a:cubicBezTo>
                    <a:pt x="158" y="238"/>
                    <a:pt x="156" y="238"/>
                    <a:pt x="155" y="238"/>
                  </a:cubicBezTo>
                  <a:cubicBezTo>
                    <a:pt x="154" y="238"/>
                    <a:pt x="153" y="238"/>
                    <a:pt x="153" y="238"/>
                  </a:cubicBezTo>
                  <a:cubicBezTo>
                    <a:pt x="153" y="239"/>
                    <a:pt x="153" y="239"/>
                    <a:pt x="153" y="239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4" y="240"/>
                    <a:pt x="154" y="241"/>
                    <a:pt x="154" y="241"/>
                  </a:cubicBezTo>
                  <a:cubicBezTo>
                    <a:pt x="154" y="241"/>
                    <a:pt x="155" y="241"/>
                    <a:pt x="155" y="241"/>
                  </a:cubicBezTo>
                  <a:cubicBezTo>
                    <a:pt x="155" y="241"/>
                    <a:pt x="156" y="241"/>
                    <a:pt x="157" y="242"/>
                  </a:cubicBezTo>
                  <a:cubicBezTo>
                    <a:pt x="157" y="243"/>
                    <a:pt x="158" y="244"/>
                    <a:pt x="158" y="245"/>
                  </a:cubicBezTo>
                  <a:cubicBezTo>
                    <a:pt x="159" y="246"/>
                    <a:pt x="160" y="248"/>
                    <a:pt x="161" y="248"/>
                  </a:cubicBezTo>
                  <a:cubicBezTo>
                    <a:pt x="161" y="249"/>
                    <a:pt x="161" y="249"/>
                    <a:pt x="162" y="249"/>
                  </a:cubicBezTo>
                  <a:cubicBezTo>
                    <a:pt x="162" y="249"/>
                    <a:pt x="163" y="249"/>
                    <a:pt x="163" y="249"/>
                  </a:cubicBezTo>
                  <a:cubicBezTo>
                    <a:pt x="164" y="248"/>
                    <a:pt x="163" y="247"/>
                    <a:pt x="163" y="246"/>
                  </a:cubicBezTo>
                  <a:cubicBezTo>
                    <a:pt x="163" y="244"/>
                    <a:pt x="165" y="242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7" y="241"/>
                    <a:pt x="168" y="241"/>
                    <a:pt x="168" y="241"/>
                  </a:cubicBezTo>
                  <a:cubicBezTo>
                    <a:pt x="168" y="242"/>
                    <a:pt x="169" y="242"/>
                    <a:pt x="170" y="242"/>
                  </a:cubicBezTo>
                  <a:cubicBezTo>
                    <a:pt x="170" y="241"/>
                    <a:pt x="171" y="241"/>
                    <a:pt x="172" y="240"/>
                  </a:cubicBezTo>
                  <a:cubicBezTo>
                    <a:pt x="172" y="240"/>
                    <a:pt x="172" y="240"/>
                    <a:pt x="172" y="239"/>
                  </a:cubicBezTo>
                  <a:cubicBezTo>
                    <a:pt x="172" y="239"/>
                    <a:pt x="172" y="239"/>
                    <a:pt x="173" y="238"/>
                  </a:cubicBezTo>
                  <a:cubicBezTo>
                    <a:pt x="173" y="238"/>
                    <a:pt x="174" y="238"/>
                    <a:pt x="175" y="237"/>
                  </a:cubicBezTo>
                  <a:cubicBezTo>
                    <a:pt x="176" y="237"/>
                    <a:pt x="176" y="235"/>
                    <a:pt x="175" y="235"/>
                  </a:cubicBezTo>
                  <a:cubicBezTo>
                    <a:pt x="175" y="234"/>
                    <a:pt x="174" y="233"/>
                    <a:pt x="174" y="232"/>
                  </a:cubicBezTo>
                  <a:cubicBezTo>
                    <a:pt x="174" y="231"/>
                    <a:pt x="175" y="231"/>
                    <a:pt x="175" y="230"/>
                  </a:cubicBezTo>
                  <a:cubicBezTo>
                    <a:pt x="176" y="230"/>
                    <a:pt x="176" y="229"/>
                    <a:pt x="177" y="229"/>
                  </a:cubicBezTo>
                  <a:cubicBezTo>
                    <a:pt x="177" y="229"/>
                    <a:pt x="178" y="229"/>
                    <a:pt x="179" y="230"/>
                  </a:cubicBezTo>
                  <a:cubicBezTo>
                    <a:pt x="179" y="230"/>
                    <a:pt x="179" y="231"/>
                    <a:pt x="180" y="231"/>
                  </a:cubicBezTo>
                  <a:cubicBezTo>
                    <a:pt x="180" y="231"/>
                    <a:pt x="181" y="231"/>
                    <a:pt x="181" y="232"/>
                  </a:cubicBezTo>
                  <a:cubicBezTo>
                    <a:pt x="181" y="232"/>
                    <a:pt x="181" y="232"/>
                    <a:pt x="181" y="233"/>
                  </a:cubicBezTo>
                  <a:cubicBezTo>
                    <a:pt x="182" y="233"/>
                    <a:pt x="183" y="233"/>
                    <a:pt x="183" y="233"/>
                  </a:cubicBezTo>
                  <a:cubicBezTo>
                    <a:pt x="183" y="232"/>
                    <a:pt x="183" y="232"/>
                    <a:pt x="183" y="231"/>
                  </a:cubicBezTo>
                  <a:cubicBezTo>
                    <a:pt x="183" y="229"/>
                    <a:pt x="181" y="228"/>
                    <a:pt x="180" y="227"/>
                  </a:cubicBezTo>
                  <a:cubicBezTo>
                    <a:pt x="179" y="227"/>
                    <a:pt x="179" y="227"/>
                    <a:pt x="179" y="227"/>
                  </a:cubicBezTo>
                  <a:cubicBezTo>
                    <a:pt x="179" y="226"/>
                    <a:pt x="178" y="226"/>
                    <a:pt x="178" y="226"/>
                  </a:cubicBezTo>
                  <a:cubicBezTo>
                    <a:pt x="178" y="225"/>
                    <a:pt x="179" y="225"/>
                    <a:pt x="178" y="225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6" y="224"/>
                    <a:pt x="176" y="223"/>
                    <a:pt x="175" y="222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5" y="221"/>
                    <a:pt x="176" y="221"/>
                    <a:pt x="176" y="221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76" y="220"/>
                    <a:pt x="176" y="219"/>
                    <a:pt x="175" y="219"/>
                  </a:cubicBezTo>
                  <a:cubicBezTo>
                    <a:pt x="174" y="219"/>
                    <a:pt x="173" y="219"/>
                    <a:pt x="172" y="218"/>
                  </a:cubicBezTo>
                  <a:cubicBezTo>
                    <a:pt x="172" y="218"/>
                    <a:pt x="172" y="217"/>
                    <a:pt x="171" y="217"/>
                  </a:cubicBezTo>
                  <a:cubicBezTo>
                    <a:pt x="171" y="216"/>
                    <a:pt x="170" y="216"/>
                    <a:pt x="170" y="215"/>
                  </a:cubicBezTo>
                  <a:cubicBezTo>
                    <a:pt x="170" y="215"/>
                    <a:pt x="170" y="215"/>
                    <a:pt x="170" y="214"/>
                  </a:cubicBezTo>
                  <a:cubicBezTo>
                    <a:pt x="170" y="213"/>
                    <a:pt x="170" y="213"/>
                    <a:pt x="169" y="212"/>
                  </a:cubicBezTo>
                  <a:cubicBezTo>
                    <a:pt x="169" y="212"/>
                    <a:pt x="169" y="211"/>
                    <a:pt x="169" y="211"/>
                  </a:cubicBezTo>
                  <a:cubicBezTo>
                    <a:pt x="169" y="211"/>
                    <a:pt x="169" y="211"/>
                    <a:pt x="170" y="210"/>
                  </a:cubicBezTo>
                  <a:cubicBezTo>
                    <a:pt x="170" y="210"/>
                    <a:pt x="170" y="209"/>
                    <a:pt x="170" y="209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0" y="207"/>
                    <a:pt x="170" y="207"/>
                    <a:pt x="169" y="207"/>
                  </a:cubicBezTo>
                  <a:cubicBezTo>
                    <a:pt x="169" y="206"/>
                    <a:pt x="169" y="206"/>
                    <a:pt x="168" y="206"/>
                  </a:cubicBezTo>
                  <a:cubicBezTo>
                    <a:pt x="168" y="205"/>
                    <a:pt x="168" y="205"/>
                    <a:pt x="167" y="205"/>
                  </a:cubicBezTo>
                  <a:cubicBezTo>
                    <a:pt x="167" y="205"/>
                    <a:pt x="167" y="204"/>
                    <a:pt x="167" y="204"/>
                  </a:cubicBezTo>
                  <a:cubicBezTo>
                    <a:pt x="167" y="203"/>
                    <a:pt x="166" y="203"/>
                    <a:pt x="166" y="203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7" y="200"/>
                    <a:pt x="167" y="199"/>
                    <a:pt x="168" y="199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8"/>
                    <a:pt x="168" y="197"/>
                    <a:pt x="168" y="197"/>
                  </a:cubicBezTo>
                  <a:cubicBezTo>
                    <a:pt x="169" y="196"/>
                    <a:pt x="170" y="194"/>
                    <a:pt x="171" y="195"/>
                  </a:cubicBezTo>
                  <a:cubicBezTo>
                    <a:pt x="171" y="195"/>
                    <a:pt x="171" y="195"/>
                    <a:pt x="172" y="195"/>
                  </a:cubicBezTo>
                  <a:cubicBezTo>
                    <a:pt x="172" y="195"/>
                    <a:pt x="173" y="194"/>
                    <a:pt x="174" y="194"/>
                  </a:cubicBezTo>
                  <a:cubicBezTo>
                    <a:pt x="175" y="194"/>
                    <a:pt x="175" y="195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4" y="197"/>
                    <a:pt x="174" y="199"/>
                    <a:pt x="174" y="200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176" y="200"/>
                    <a:pt x="176" y="200"/>
                    <a:pt x="177" y="199"/>
                  </a:cubicBezTo>
                  <a:cubicBezTo>
                    <a:pt x="177" y="199"/>
                    <a:pt x="177" y="198"/>
                    <a:pt x="178" y="198"/>
                  </a:cubicBezTo>
                  <a:cubicBezTo>
                    <a:pt x="178" y="198"/>
                    <a:pt x="178" y="199"/>
                    <a:pt x="178" y="199"/>
                  </a:cubicBezTo>
                  <a:cubicBezTo>
                    <a:pt x="179" y="200"/>
                    <a:pt x="178" y="201"/>
                    <a:pt x="178" y="202"/>
                  </a:cubicBezTo>
                  <a:cubicBezTo>
                    <a:pt x="178" y="203"/>
                    <a:pt x="179" y="203"/>
                    <a:pt x="178" y="20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7" y="205"/>
                    <a:pt x="177" y="206"/>
                    <a:pt x="178" y="207"/>
                  </a:cubicBezTo>
                  <a:cubicBezTo>
                    <a:pt x="178" y="208"/>
                    <a:pt x="178" y="208"/>
                    <a:pt x="179" y="209"/>
                  </a:cubicBezTo>
                  <a:cubicBezTo>
                    <a:pt x="180" y="210"/>
                    <a:pt x="181" y="212"/>
                    <a:pt x="182" y="213"/>
                  </a:cubicBezTo>
                  <a:cubicBezTo>
                    <a:pt x="182" y="214"/>
                    <a:pt x="183" y="214"/>
                    <a:pt x="183" y="215"/>
                  </a:cubicBezTo>
                  <a:cubicBezTo>
                    <a:pt x="183" y="215"/>
                    <a:pt x="184" y="216"/>
                    <a:pt x="184" y="216"/>
                  </a:cubicBezTo>
                  <a:cubicBezTo>
                    <a:pt x="185" y="217"/>
                    <a:pt x="185" y="218"/>
                    <a:pt x="186" y="219"/>
                  </a:cubicBezTo>
                  <a:cubicBezTo>
                    <a:pt x="186" y="219"/>
                    <a:pt x="187" y="219"/>
                    <a:pt x="188" y="219"/>
                  </a:cubicBezTo>
                  <a:cubicBezTo>
                    <a:pt x="188" y="220"/>
                    <a:pt x="188" y="221"/>
                    <a:pt x="189" y="222"/>
                  </a:cubicBezTo>
                  <a:cubicBezTo>
                    <a:pt x="189" y="222"/>
                    <a:pt x="189" y="223"/>
                    <a:pt x="190" y="223"/>
                  </a:cubicBezTo>
                  <a:cubicBezTo>
                    <a:pt x="190" y="224"/>
                    <a:pt x="190" y="225"/>
                    <a:pt x="190" y="225"/>
                  </a:cubicBezTo>
                  <a:cubicBezTo>
                    <a:pt x="190" y="226"/>
                    <a:pt x="190" y="226"/>
                    <a:pt x="190" y="227"/>
                  </a:cubicBezTo>
                  <a:cubicBezTo>
                    <a:pt x="189" y="227"/>
                    <a:pt x="189" y="228"/>
                    <a:pt x="189" y="228"/>
                  </a:cubicBezTo>
                  <a:cubicBezTo>
                    <a:pt x="188" y="230"/>
                    <a:pt x="187" y="233"/>
                    <a:pt x="188" y="235"/>
                  </a:cubicBezTo>
                  <a:cubicBezTo>
                    <a:pt x="189" y="235"/>
                    <a:pt x="189" y="235"/>
                    <a:pt x="189" y="236"/>
                  </a:cubicBezTo>
                  <a:cubicBezTo>
                    <a:pt x="189" y="237"/>
                    <a:pt x="189" y="237"/>
                    <a:pt x="189" y="238"/>
                  </a:cubicBezTo>
                  <a:cubicBezTo>
                    <a:pt x="189" y="239"/>
                    <a:pt x="190" y="239"/>
                    <a:pt x="190" y="240"/>
                  </a:cubicBezTo>
                  <a:cubicBezTo>
                    <a:pt x="190" y="240"/>
                    <a:pt x="190" y="240"/>
                    <a:pt x="190" y="241"/>
                  </a:cubicBezTo>
                  <a:cubicBezTo>
                    <a:pt x="190" y="241"/>
                    <a:pt x="191" y="241"/>
                    <a:pt x="191" y="241"/>
                  </a:cubicBezTo>
                  <a:cubicBezTo>
                    <a:pt x="191" y="241"/>
                    <a:pt x="192" y="242"/>
                    <a:pt x="192" y="243"/>
                  </a:cubicBezTo>
                  <a:cubicBezTo>
                    <a:pt x="192" y="243"/>
                    <a:pt x="192" y="243"/>
                    <a:pt x="192" y="244"/>
                  </a:cubicBezTo>
                  <a:cubicBezTo>
                    <a:pt x="192" y="244"/>
                    <a:pt x="192" y="244"/>
                    <a:pt x="191" y="245"/>
                  </a:cubicBezTo>
                  <a:cubicBezTo>
                    <a:pt x="191" y="245"/>
                    <a:pt x="192" y="246"/>
                    <a:pt x="192" y="246"/>
                  </a:cubicBezTo>
                  <a:cubicBezTo>
                    <a:pt x="193" y="246"/>
                    <a:pt x="193" y="246"/>
                    <a:pt x="194" y="246"/>
                  </a:cubicBezTo>
                  <a:cubicBezTo>
                    <a:pt x="194" y="246"/>
                    <a:pt x="195" y="246"/>
                    <a:pt x="195" y="246"/>
                  </a:cubicBezTo>
                  <a:cubicBezTo>
                    <a:pt x="196" y="246"/>
                    <a:pt x="196" y="247"/>
                    <a:pt x="197" y="247"/>
                  </a:cubicBezTo>
                  <a:cubicBezTo>
                    <a:pt x="198" y="247"/>
                    <a:pt x="198" y="247"/>
                    <a:pt x="199" y="247"/>
                  </a:cubicBezTo>
                  <a:cubicBezTo>
                    <a:pt x="199" y="247"/>
                    <a:pt x="200" y="248"/>
                    <a:pt x="200" y="248"/>
                  </a:cubicBezTo>
                  <a:cubicBezTo>
                    <a:pt x="200" y="249"/>
                    <a:pt x="200" y="249"/>
                    <a:pt x="200" y="250"/>
                  </a:cubicBezTo>
                  <a:cubicBezTo>
                    <a:pt x="200" y="250"/>
                    <a:pt x="201" y="250"/>
                    <a:pt x="201" y="250"/>
                  </a:cubicBezTo>
                  <a:cubicBezTo>
                    <a:pt x="201" y="250"/>
                    <a:pt x="202" y="250"/>
                    <a:pt x="202" y="250"/>
                  </a:cubicBezTo>
                  <a:cubicBezTo>
                    <a:pt x="203" y="250"/>
                    <a:pt x="203" y="250"/>
                    <a:pt x="203" y="250"/>
                  </a:cubicBezTo>
                  <a:cubicBezTo>
                    <a:pt x="204" y="251"/>
                    <a:pt x="204" y="251"/>
                    <a:pt x="204" y="251"/>
                  </a:cubicBezTo>
                  <a:cubicBezTo>
                    <a:pt x="204" y="251"/>
                    <a:pt x="204" y="250"/>
                    <a:pt x="204" y="250"/>
                  </a:cubicBezTo>
                  <a:cubicBezTo>
                    <a:pt x="204" y="249"/>
                    <a:pt x="203" y="249"/>
                    <a:pt x="203" y="249"/>
                  </a:cubicBezTo>
                  <a:cubicBezTo>
                    <a:pt x="202" y="248"/>
                    <a:pt x="201" y="247"/>
                    <a:pt x="201" y="245"/>
                  </a:cubicBezTo>
                  <a:cubicBezTo>
                    <a:pt x="203" y="246"/>
                    <a:pt x="204" y="247"/>
                    <a:pt x="204" y="249"/>
                  </a:cubicBezTo>
                  <a:cubicBezTo>
                    <a:pt x="205" y="248"/>
                    <a:pt x="205" y="247"/>
                    <a:pt x="204" y="246"/>
                  </a:cubicBezTo>
                  <a:cubicBezTo>
                    <a:pt x="203" y="245"/>
                    <a:pt x="202" y="245"/>
                    <a:pt x="202" y="244"/>
                  </a:cubicBezTo>
                  <a:cubicBezTo>
                    <a:pt x="201" y="244"/>
                    <a:pt x="201" y="243"/>
                    <a:pt x="201" y="243"/>
                  </a:cubicBezTo>
                  <a:cubicBezTo>
                    <a:pt x="201" y="243"/>
                    <a:pt x="202" y="243"/>
                    <a:pt x="202" y="243"/>
                  </a:cubicBezTo>
                  <a:cubicBezTo>
                    <a:pt x="202" y="242"/>
                    <a:pt x="202" y="241"/>
                    <a:pt x="202" y="241"/>
                  </a:cubicBezTo>
                  <a:cubicBezTo>
                    <a:pt x="201" y="240"/>
                    <a:pt x="201" y="240"/>
                    <a:pt x="201" y="239"/>
                  </a:cubicBezTo>
                  <a:cubicBezTo>
                    <a:pt x="201" y="238"/>
                    <a:pt x="201" y="238"/>
                    <a:pt x="201" y="237"/>
                  </a:cubicBezTo>
                  <a:cubicBezTo>
                    <a:pt x="201" y="237"/>
                    <a:pt x="201" y="237"/>
                    <a:pt x="201" y="236"/>
                  </a:cubicBezTo>
                  <a:cubicBezTo>
                    <a:pt x="201" y="235"/>
                    <a:pt x="202" y="235"/>
                    <a:pt x="203" y="235"/>
                  </a:cubicBezTo>
                  <a:cubicBezTo>
                    <a:pt x="203" y="234"/>
                    <a:pt x="204" y="234"/>
                    <a:pt x="205" y="235"/>
                  </a:cubicBezTo>
                  <a:cubicBezTo>
                    <a:pt x="205" y="235"/>
                    <a:pt x="205" y="236"/>
                    <a:pt x="205" y="236"/>
                  </a:cubicBezTo>
                  <a:cubicBezTo>
                    <a:pt x="206" y="237"/>
                    <a:pt x="206" y="237"/>
                    <a:pt x="206" y="236"/>
                  </a:cubicBezTo>
                  <a:cubicBezTo>
                    <a:pt x="207" y="236"/>
                    <a:pt x="207" y="236"/>
                    <a:pt x="207" y="235"/>
                  </a:cubicBezTo>
                  <a:cubicBezTo>
                    <a:pt x="208" y="234"/>
                    <a:pt x="210" y="234"/>
                    <a:pt x="212" y="23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2" y="234"/>
                    <a:pt x="213" y="234"/>
                    <a:pt x="213" y="234"/>
                  </a:cubicBezTo>
                  <a:cubicBezTo>
                    <a:pt x="213" y="234"/>
                    <a:pt x="214" y="234"/>
                    <a:pt x="215" y="234"/>
                  </a:cubicBezTo>
                  <a:cubicBezTo>
                    <a:pt x="215" y="235"/>
                    <a:pt x="216" y="235"/>
                    <a:pt x="216" y="235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9" y="235"/>
                    <a:pt x="218" y="236"/>
                    <a:pt x="219" y="237"/>
                  </a:cubicBezTo>
                  <a:cubicBezTo>
                    <a:pt x="219" y="238"/>
                    <a:pt x="221" y="238"/>
                    <a:pt x="222" y="237"/>
                  </a:cubicBezTo>
                  <a:cubicBezTo>
                    <a:pt x="222" y="236"/>
                    <a:pt x="222" y="235"/>
                    <a:pt x="223" y="235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25" y="236"/>
                    <a:pt x="227" y="236"/>
                    <a:pt x="228" y="235"/>
                  </a:cubicBezTo>
                  <a:cubicBezTo>
                    <a:pt x="229" y="235"/>
                    <a:pt x="230" y="234"/>
                    <a:pt x="231" y="234"/>
                  </a:cubicBezTo>
                  <a:cubicBezTo>
                    <a:pt x="230" y="234"/>
                    <a:pt x="229" y="234"/>
                    <a:pt x="229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28" y="233"/>
                    <a:pt x="228" y="232"/>
                    <a:pt x="228" y="232"/>
                  </a:cubicBezTo>
                  <a:cubicBezTo>
                    <a:pt x="228" y="231"/>
                    <a:pt x="227" y="230"/>
                    <a:pt x="227" y="229"/>
                  </a:cubicBezTo>
                  <a:cubicBezTo>
                    <a:pt x="226" y="228"/>
                    <a:pt x="226" y="227"/>
                    <a:pt x="227" y="226"/>
                  </a:cubicBezTo>
                  <a:cubicBezTo>
                    <a:pt x="227" y="226"/>
                    <a:pt x="228" y="225"/>
                    <a:pt x="228" y="225"/>
                  </a:cubicBezTo>
                  <a:cubicBezTo>
                    <a:pt x="228" y="224"/>
                    <a:pt x="228" y="224"/>
                    <a:pt x="228" y="223"/>
                  </a:cubicBezTo>
                  <a:cubicBezTo>
                    <a:pt x="228" y="222"/>
                    <a:pt x="228" y="222"/>
                    <a:pt x="229" y="221"/>
                  </a:cubicBezTo>
                  <a:cubicBezTo>
                    <a:pt x="229" y="221"/>
                    <a:pt x="230" y="221"/>
                    <a:pt x="230" y="221"/>
                  </a:cubicBezTo>
                  <a:cubicBezTo>
                    <a:pt x="231" y="221"/>
                    <a:pt x="231" y="221"/>
                    <a:pt x="231" y="220"/>
                  </a:cubicBezTo>
                  <a:cubicBezTo>
                    <a:pt x="232" y="219"/>
                    <a:pt x="233" y="217"/>
                    <a:pt x="233" y="215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4" y="213"/>
                    <a:pt x="237" y="215"/>
                    <a:pt x="238" y="214"/>
                  </a:cubicBezTo>
                  <a:cubicBezTo>
                    <a:pt x="239" y="213"/>
                    <a:pt x="238" y="211"/>
                    <a:pt x="239" y="211"/>
                  </a:cubicBezTo>
                  <a:cubicBezTo>
                    <a:pt x="239" y="210"/>
                    <a:pt x="238" y="209"/>
                    <a:pt x="239" y="208"/>
                  </a:cubicBezTo>
                  <a:cubicBezTo>
                    <a:pt x="239" y="208"/>
                    <a:pt x="239" y="208"/>
                    <a:pt x="239" y="208"/>
                  </a:cubicBezTo>
                  <a:cubicBezTo>
                    <a:pt x="241" y="208"/>
                    <a:pt x="243" y="206"/>
                    <a:pt x="245" y="205"/>
                  </a:cubicBezTo>
                  <a:cubicBezTo>
                    <a:pt x="245" y="204"/>
                    <a:pt x="246" y="204"/>
                    <a:pt x="246" y="204"/>
                  </a:cubicBezTo>
                  <a:cubicBezTo>
                    <a:pt x="247" y="204"/>
                    <a:pt x="248" y="204"/>
                    <a:pt x="248" y="204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6"/>
                    <a:pt x="251" y="207"/>
                    <a:pt x="252" y="208"/>
                  </a:cubicBezTo>
                  <a:cubicBezTo>
                    <a:pt x="252" y="208"/>
                    <a:pt x="253" y="208"/>
                    <a:pt x="253" y="208"/>
                  </a:cubicBezTo>
                  <a:cubicBezTo>
                    <a:pt x="254" y="208"/>
                    <a:pt x="254" y="208"/>
                    <a:pt x="255" y="208"/>
                  </a:cubicBezTo>
                  <a:cubicBezTo>
                    <a:pt x="256" y="208"/>
                    <a:pt x="257" y="208"/>
                    <a:pt x="258" y="208"/>
                  </a:cubicBezTo>
                  <a:cubicBezTo>
                    <a:pt x="259" y="208"/>
                    <a:pt x="261" y="208"/>
                    <a:pt x="262" y="207"/>
                  </a:cubicBezTo>
                  <a:cubicBezTo>
                    <a:pt x="262" y="207"/>
                    <a:pt x="263" y="206"/>
                    <a:pt x="263" y="206"/>
                  </a:cubicBezTo>
                  <a:cubicBezTo>
                    <a:pt x="264" y="206"/>
                    <a:pt x="265" y="206"/>
                    <a:pt x="265" y="206"/>
                  </a:cubicBezTo>
                  <a:cubicBezTo>
                    <a:pt x="266" y="206"/>
                    <a:pt x="266" y="206"/>
                    <a:pt x="267" y="206"/>
                  </a:cubicBezTo>
                  <a:cubicBezTo>
                    <a:pt x="268" y="205"/>
                    <a:pt x="270" y="205"/>
                    <a:pt x="272" y="204"/>
                  </a:cubicBezTo>
                  <a:cubicBezTo>
                    <a:pt x="272" y="203"/>
                    <a:pt x="273" y="203"/>
                    <a:pt x="273" y="203"/>
                  </a:cubicBezTo>
                  <a:cubicBezTo>
                    <a:pt x="274" y="204"/>
                    <a:pt x="275" y="203"/>
                    <a:pt x="277" y="203"/>
                  </a:cubicBezTo>
                  <a:cubicBezTo>
                    <a:pt x="278" y="203"/>
                    <a:pt x="279" y="202"/>
                    <a:pt x="280" y="203"/>
                  </a:cubicBezTo>
                  <a:cubicBezTo>
                    <a:pt x="281" y="203"/>
                    <a:pt x="282" y="205"/>
                    <a:pt x="281" y="206"/>
                  </a:cubicBezTo>
                  <a:cubicBezTo>
                    <a:pt x="279" y="206"/>
                    <a:pt x="277" y="206"/>
                    <a:pt x="275" y="206"/>
                  </a:cubicBezTo>
                  <a:cubicBezTo>
                    <a:pt x="274" y="206"/>
                    <a:pt x="274" y="206"/>
                    <a:pt x="273" y="206"/>
                  </a:cubicBezTo>
                  <a:cubicBezTo>
                    <a:pt x="273" y="207"/>
                    <a:pt x="273" y="207"/>
                    <a:pt x="273" y="207"/>
                  </a:cubicBezTo>
                  <a:cubicBezTo>
                    <a:pt x="274" y="208"/>
                    <a:pt x="275" y="209"/>
                    <a:pt x="275" y="209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3" y="211"/>
                    <a:pt x="272" y="212"/>
                    <a:pt x="273" y="213"/>
                  </a:cubicBezTo>
                  <a:cubicBezTo>
                    <a:pt x="271" y="213"/>
                    <a:pt x="268" y="213"/>
                    <a:pt x="268" y="215"/>
                  </a:cubicBezTo>
                  <a:cubicBezTo>
                    <a:pt x="268" y="217"/>
                    <a:pt x="270" y="218"/>
                    <a:pt x="271" y="219"/>
                  </a:cubicBezTo>
                  <a:cubicBezTo>
                    <a:pt x="274" y="220"/>
                    <a:pt x="277" y="222"/>
                    <a:pt x="280" y="224"/>
                  </a:cubicBezTo>
                  <a:cubicBezTo>
                    <a:pt x="281" y="224"/>
                    <a:pt x="281" y="224"/>
                    <a:pt x="282" y="225"/>
                  </a:cubicBezTo>
                  <a:cubicBezTo>
                    <a:pt x="282" y="225"/>
                    <a:pt x="282" y="226"/>
                    <a:pt x="282" y="226"/>
                  </a:cubicBezTo>
                  <a:cubicBezTo>
                    <a:pt x="283" y="228"/>
                    <a:pt x="284" y="229"/>
                    <a:pt x="285" y="231"/>
                  </a:cubicBezTo>
                  <a:cubicBezTo>
                    <a:pt x="287" y="233"/>
                    <a:pt x="287" y="235"/>
                    <a:pt x="287" y="237"/>
                  </a:cubicBezTo>
                  <a:cubicBezTo>
                    <a:pt x="286" y="237"/>
                    <a:pt x="285" y="238"/>
                    <a:pt x="284" y="239"/>
                  </a:cubicBezTo>
                  <a:cubicBezTo>
                    <a:pt x="282" y="240"/>
                    <a:pt x="280" y="240"/>
                    <a:pt x="278" y="240"/>
                  </a:cubicBezTo>
                  <a:cubicBezTo>
                    <a:pt x="277" y="240"/>
                    <a:pt x="276" y="240"/>
                    <a:pt x="275" y="240"/>
                  </a:cubicBezTo>
                  <a:cubicBezTo>
                    <a:pt x="275" y="241"/>
                    <a:pt x="275" y="241"/>
                    <a:pt x="274" y="241"/>
                  </a:cubicBezTo>
                  <a:cubicBezTo>
                    <a:pt x="274" y="241"/>
                    <a:pt x="274" y="241"/>
                    <a:pt x="273" y="241"/>
                  </a:cubicBezTo>
                  <a:cubicBezTo>
                    <a:pt x="270" y="241"/>
                    <a:pt x="268" y="240"/>
                    <a:pt x="265" y="238"/>
                  </a:cubicBezTo>
                  <a:cubicBezTo>
                    <a:pt x="264" y="238"/>
                    <a:pt x="263" y="237"/>
                    <a:pt x="262" y="237"/>
                  </a:cubicBezTo>
                  <a:cubicBezTo>
                    <a:pt x="262" y="237"/>
                    <a:pt x="261" y="237"/>
                    <a:pt x="261" y="236"/>
                  </a:cubicBezTo>
                  <a:cubicBezTo>
                    <a:pt x="260" y="236"/>
                    <a:pt x="260" y="236"/>
                    <a:pt x="260" y="235"/>
                  </a:cubicBezTo>
                  <a:cubicBezTo>
                    <a:pt x="258" y="233"/>
                    <a:pt x="255" y="232"/>
                    <a:pt x="253" y="233"/>
                  </a:cubicBezTo>
                  <a:cubicBezTo>
                    <a:pt x="252" y="232"/>
                    <a:pt x="251" y="232"/>
                    <a:pt x="250" y="233"/>
                  </a:cubicBezTo>
                  <a:cubicBezTo>
                    <a:pt x="249" y="233"/>
                    <a:pt x="248" y="234"/>
                    <a:pt x="247" y="235"/>
                  </a:cubicBezTo>
                  <a:cubicBezTo>
                    <a:pt x="245" y="236"/>
                    <a:pt x="242" y="236"/>
                    <a:pt x="240" y="236"/>
                  </a:cubicBezTo>
                  <a:cubicBezTo>
                    <a:pt x="238" y="236"/>
                    <a:pt x="237" y="236"/>
                    <a:pt x="236" y="236"/>
                  </a:cubicBezTo>
                  <a:cubicBezTo>
                    <a:pt x="235" y="236"/>
                    <a:pt x="234" y="235"/>
                    <a:pt x="233" y="235"/>
                  </a:cubicBezTo>
                  <a:cubicBezTo>
                    <a:pt x="232" y="235"/>
                    <a:pt x="231" y="236"/>
                    <a:pt x="231" y="236"/>
                  </a:cubicBezTo>
                  <a:cubicBezTo>
                    <a:pt x="230" y="237"/>
                    <a:pt x="231" y="238"/>
                    <a:pt x="232" y="238"/>
                  </a:cubicBezTo>
                  <a:cubicBezTo>
                    <a:pt x="229" y="239"/>
                    <a:pt x="226" y="240"/>
                    <a:pt x="224" y="239"/>
                  </a:cubicBezTo>
                  <a:cubicBezTo>
                    <a:pt x="222" y="239"/>
                    <a:pt x="221" y="238"/>
                    <a:pt x="219" y="238"/>
                  </a:cubicBezTo>
                  <a:cubicBezTo>
                    <a:pt x="217" y="238"/>
                    <a:pt x="216" y="240"/>
                    <a:pt x="216" y="241"/>
                  </a:cubicBezTo>
                  <a:cubicBezTo>
                    <a:pt x="217" y="241"/>
                    <a:pt x="217" y="242"/>
                    <a:pt x="218" y="243"/>
                  </a:cubicBezTo>
                  <a:cubicBezTo>
                    <a:pt x="217" y="243"/>
                    <a:pt x="217" y="243"/>
                    <a:pt x="216" y="243"/>
                  </a:cubicBezTo>
                  <a:cubicBezTo>
                    <a:pt x="217" y="243"/>
                    <a:pt x="218" y="243"/>
                    <a:pt x="218" y="244"/>
                  </a:cubicBezTo>
                  <a:cubicBezTo>
                    <a:pt x="219" y="244"/>
                    <a:pt x="219" y="245"/>
                    <a:pt x="219" y="245"/>
                  </a:cubicBezTo>
                  <a:cubicBezTo>
                    <a:pt x="219" y="246"/>
                    <a:pt x="218" y="246"/>
                    <a:pt x="218" y="246"/>
                  </a:cubicBezTo>
                  <a:cubicBezTo>
                    <a:pt x="217" y="247"/>
                    <a:pt x="218" y="248"/>
                    <a:pt x="218" y="249"/>
                  </a:cubicBezTo>
                  <a:cubicBezTo>
                    <a:pt x="217" y="250"/>
                    <a:pt x="217" y="250"/>
                    <a:pt x="216" y="250"/>
                  </a:cubicBezTo>
                  <a:cubicBezTo>
                    <a:pt x="215" y="250"/>
                    <a:pt x="215" y="250"/>
                    <a:pt x="214" y="250"/>
                  </a:cubicBezTo>
                  <a:cubicBezTo>
                    <a:pt x="214" y="250"/>
                    <a:pt x="214" y="251"/>
                    <a:pt x="214" y="251"/>
                  </a:cubicBezTo>
                  <a:cubicBezTo>
                    <a:pt x="215" y="251"/>
                    <a:pt x="216" y="251"/>
                    <a:pt x="216" y="252"/>
                  </a:cubicBezTo>
                  <a:cubicBezTo>
                    <a:pt x="217" y="252"/>
                    <a:pt x="217" y="255"/>
                    <a:pt x="219" y="255"/>
                  </a:cubicBezTo>
                  <a:cubicBezTo>
                    <a:pt x="219" y="255"/>
                    <a:pt x="220" y="255"/>
                    <a:pt x="220" y="256"/>
                  </a:cubicBezTo>
                  <a:cubicBezTo>
                    <a:pt x="220" y="256"/>
                    <a:pt x="219" y="257"/>
                    <a:pt x="219" y="257"/>
                  </a:cubicBezTo>
                  <a:cubicBezTo>
                    <a:pt x="219" y="258"/>
                    <a:pt x="219" y="258"/>
                    <a:pt x="219" y="259"/>
                  </a:cubicBezTo>
                  <a:cubicBezTo>
                    <a:pt x="219" y="259"/>
                    <a:pt x="220" y="260"/>
                    <a:pt x="221" y="260"/>
                  </a:cubicBezTo>
                  <a:cubicBezTo>
                    <a:pt x="221" y="260"/>
                    <a:pt x="221" y="260"/>
                    <a:pt x="221" y="260"/>
                  </a:cubicBezTo>
                  <a:cubicBezTo>
                    <a:pt x="222" y="259"/>
                    <a:pt x="222" y="259"/>
                    <a:pt x="222" y="260"/>
                  </a:cubicBezTo>
                  <a:cubicBezTo>
                    <a:pt x="222" y="260"/>
                    <a:pt x="222" y="260"/>
                    <a:pt x="223" y="260"/>
                  </a:cubicBezTo>
                  <a:cubicBezTo>
                    <a:pt x="223" y="261"/>
                    <a:pt x="223" y="261"/>
                    <a:pt x="224" y="262"/>
                  </a:cubicBezTo>
                  <a:cubicBezTo>
                    <a:pt x="224" y="262"/>
                    <a:pt x="225" y="262"/>
                    <a:pt x="225" y="262"/>
                  </a:cubicBezTo>
                  <a:cubicBezTo>
                    <a:pt x="225" y="263"/>
                    <a:pt x="225" y="263"/>
                    <a:pt x="225" y="263"/>
                  </a:cubicBezTo>
                  <a:cubicBezTo>
                    <a:pt x="226" y="263"/>
                    <a:pt x="226" y="263"/>
                    <a:pt x="226" y="263"/>
                  </a:cubicBezTo>
                  <a:cubicBezTo>
                    <a:pt x="227" y="263"/>
                    <a:pt x="227" y="264"/>
                    <a:pt x="227" y="264"/>
                  </a:cubicBezTo>
                  <a:cubicBezTo>
                    <a:pt x="227" y="265"/>
                    <a:pt x="228" y="266"/>
                    <a:pt x="229" y="266"/>
                  </a:cubicBezTo>
                  <a:cubicBezTo>
                    <a:pt x="230" y="266"/>
                    <a:pt x="231" y="266"/>
                    <a:pt x="232" y="266"/>
                  </a:cubicBezTo>
                  <a:cubicBezTo>
                    <a:pt x="232" y="266"/>
                    <a:pt x="232" y="266"/>
                    <a:pt x="232" y="266"/>
                  </a:cubicBezTo>
                  <a:cubicBezTo>
                    <a:pt x="233" y="265"/>
                    <a:pt x="233" y="265"/>
                    <a:pt x="233" y="265"/>
                  </a:cubicBezTo>
                  <a:cubicBezTo>
                    <a:pt x="233" y="265"/>
                    <a:pt x="232" y="264"/>
                    <a:pt x="233" y="264"/>
                  </a:cubicBezTo>
                  <a:cubicBezTo>
                    <a:pt x="233" y="263"/>
                    <a:pt x="233" y="263"/>
                    <a:pt x="234" y="262"/>
                  </a:cubicBezTo>
                  <a:cubicBezTo>
                    <a:pt x="234" y="262"/>
                    <a:pt x="235" y="262"/>
                    <a:pt x="236" y="262"/>
                  </a:cubicBezTo>
                  <a:cubicBezTo>
                    <a:pt x="236" y="262"/>
                    <a:pt x="236" y="262"/>
                    <a:pt x="236" y="263"/>
                  </a:cubicBezTo>
                  <a:cubicBezTo>
                    <a:pt x="236" y="263"/>
                    <a:pt x="236" y="263"/>
                    <a:pt x="237" y="263"/>
                  </a:cubicBezTo>
                  <a:cubicBezTo>
                    <a:pt x="237" y="263"/>
                    <a:pt x="237" y="263"/>
                    <a:pt x="237" y="263"/>
                  </a:cubicBezTo>
                  <a:cubicBezTo>
                    <a:pt x="237" y="263"/>
                    <a:pt x="238" y="263"/>
                    <a:pt x="238" y="264"/>
                  </a:cubicBezTo>
                  <a:cubicBezTo>
                    <a:pt x="239" y="264"/>
                    <a:pt x="239" y="265"/>
                    <a:pt x="239" y="266"/>
                  </a:cubicBezTo>
                  <a:cubicBezTo>
                    <a:pt x="239" y="266"/>
                    <a:pt x="240" y="267"/>
                    <a:pt x="240" y="267"/>
                  </a:cubicBezTo>
                  <a:cubicBezTo>
                    <a:pt x="240" y="267"/>
                    <a:pt x="241" y="267"/>
                    <a:pt x="241" y="267"/>
                  </a:cubicBezTo>
                  <a:cubicBezTo>
                    <a:pt x="242" y="267"/>
                    <a:pt x="243" y="268"/>
                    <a:pt x="244" y="267"/>
                  </a:cubicBezTo>
                  <a:cubicBezTo>
                    <a:pt x="244" y="267"/>
                    <a:pt x="245" y="267"/>
                    <a:pt x="245" y="267"/>
                  </a:cubicBezTo>
                  <a:cubicBezTo>
                    <a:pt x="245" y="267"/>
                    <a:pt x="245" y="268"/>
                    <a:pt x="245" y="268"/>
                  </a:cubicBezTo>
                  <a:cubicBezTo>
                    <a:pt x="246" y="268"/>
                    <a:pt x="246" y="268"/>
                    <a:pt x="247" y="268"/>
                  </a:cubicBezTo>
                  <a:cubicBezTo>
                    <a:pt x="247" y="267"/>
                    <a:pt x="248" y="267"/>
                    <a:pt x="248" y="267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9" y="267"/>
                    <a:pt x="250" y="267"/>
                    <a:pt x="250" y="267"/>
                  </a:cubicBezTo>
                  <a:cubicBezTo>
                    <a:pt x="250" y="266"/>
                    <a:pt x="250" y="266"/>
                    <a:pt x="251" y="266"/>
                  </a:cubicBezTo>
                  <a:cubicBezTo>
                    <a:pt x="251" y="266"/>
                    <a:pt x="251" y="265"/>
                    <a:pt x="251" y="265"/>
                  </a:cubicBezTo>
                  <a:cubicBezTo>
                    <a:pt x="251" y="265"/>
                    <a:pt x="251" y="265"/>
                    <a:pt x="252" y="265"/>
                  </a:cubicBezTo>
                  <a:cubicBezTo>
                    <a:pt x="252" y="265"/>
                    <a:pt x="252" y="265"/>
                    <a:pt x="253" y="265"/>
                  </a:cubicBezTo>
                  <a:cubicBezTo>
                    <a:pt x="253" y="265"/>
                    <a:pt x="253" y="265"/>
                    <a:pt x="254" y="265"/>
                  </a:cubicBezTo>
                  <a:cubicBezTo>
                    <a:pt x="254" y="265"/>
                    <a:pt x="254" y="265"/>
                    <a:pt x="255" y="265"/>
                  </a:cubicBezTo>
                  <a:cubicBezTo>
                    <a:pt x="255" y="266"/>
                    <a:pt x="255" y="266"/>
                    <a:pt x="256" y="266"/>
                  </a:cubicBezTo>
                  <a:cubicBezTo>
                    <a:pt x="256" y="266"/>
                    <a:pt x="257" y="266"/>
                    <a:pt x="257" y="266"/>
                  </a:cubicBezTo>
                  <a:cubicBezTo>
                    <a:pt x="257" y="265"/>
                    <a:pt x="258" y="265"/>
                    <a:pt x="258" y="265"/>
                  </a:cubicBezTo>
                  <a:cubicBezTo>
                    <a:pt x="259" y="265"/>
                    <a:pt x="260" y="265"/>
                    <a:pt x="260" y="266"/>
                  </a:cubicBezTo>
                  <a:cubicBezTo>
                    <a:pt x="260" y="266"/>
                    <a:pt x="260" y="268"/>
                    <a:pt x="259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8" y="269"/>
                    <a:pt x="257" y="270"/>
                    <a:pt x="258" y="271"/>
                  </a:cubicBezTo>
                  <a:cubicBezTo>
                    <a:pt x="258" y="272"/>
                    <a:pt x="258" y="272"/>
                    <a:pt x="259" y="273"/>
                  </a:cubicBezTo>
                  <a:cubicBezTo>
                    <a:pt x="259" y="274"/>
                    <a:pt x="259" y="275"/>
                    <a:pt x="259" y="275"/>
                  </a:cubicBezTo>
                  <a:cubicBezTo>
                    <a:pt x="258" y="276"/>
                    <a:pt x="258" y="277"/>
                    <a:pt x="258" y="278"/>
                  </a:cubicBezTo>
                  <a:cubicBezTo>
                    <a:pt x="258" y="278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7" y="281"/>
                    <a:pt x="255" y="282"/>
                    <a:pt x="254" y="284"/>
                  </a:cubicBezTo>
                  <a:cubicBezTo>
                    <a:pt x="253" y="285"/>
                    <a:pt x="252" y="287"/>
                    <a:pt x="252" y="288"/>
                  </a:cubicBezTo>
                  <a:cubicBezTo>
                    <a:pt x="252" y="290"/>
                    <a:pt x="252" y="291"/>
                    <a:pt x="251" y="292"/>
                  </a:cubicBezTo>
                  <a:cubicBezTo>
                    <a:pt x="251" y="293"/>
                    <a:pt x="250" y="293"/>
                    <a:pt x="250" y="293"/>
                  </a:cubicBezTo>
                  <a:cubicBezTo>
                    <a:pt x="249" y="294"/>
                    <a:pt x="249" y="295"/>
                    <a:pt x="248" y="297"/>
                  </a:cubicBezTo>
                  <a:cubicBezTo>
                    <a:pt x="248" y="297"/>
                    <a:pt x="248" y="298"/>
                    <a:pt x="248" y="298"/>
                  </a:cubicBezTo>
                  <a:cubicBezTo>
                    <a:pt x="247" y="298"/>
                    <a:pt x="246" y="298"/>
                    <a:pt x="246" y="298"/>
                  </a:cubicBezTo>
                  <a:cubicBezTo>
                    <a:pt x="245" y="299"/>
                    <a:pt x="245" y="299"/>
                    <a:pt x="245" y="299"/>
                  </a:cubicBezTo>
                  <a:cubicBezTo>
                    <a:pt x="244" y="300"/>
                    <a:pt x="244" y="300"/>
                    <a:pt x="243" y="300"/>
                  </a:cubicBezTo>
                  <a:cubicBezTo>
                    <a:pt x="242" y="299"/>
                    <a:pt x="240" y="299"/>
                    <a:pt x="239" y="299"/>
                  </a:cubicBezTo>
                  <a:cubicBezTo>
                    <a:pt x="238" y="299"/>
                    <a:pt x="238" y="299"/>
                    <a:pt x="237" y="298"/>
                  </a:cubicBezTo>
                  <a:cubicBezTo>
                    <a:pt x="236" y="298"/>
                    <a:pt x="235" y="296"/>
                    <a:pt x="234" y="296"/>
                  </a:cubicBezTo>
                  <a:cubicBezTo>
                    <a:pt x="233" y="295"/>
                    <a:pt x="231" y="295"/>
                    <a:pt x="230" y="295"/>
                  </a:cubicBezTo>
                  <a:cubicBezTo>
                    <a:pt x="229" y="295"/>
                    <a:pt x="228" y="296"/>
                    <a:pt x="226" y="296"/>
                  </a:cubicBezTo>
                  <a:cubicBezTo>
                    <a:pt x="226" y="296"/>
                    <a:pt x="225" y="296"/>
                    <a:pt x="225" y="296"/>
                  </a:cubicBezTo>
                  <a:cubicBezTo>
                    <a:pt x="224" y="296"/>
                    <a:pt x="224" y="296"/>
                    <a:pt x="223" y="297"/>
                  </a:cubicBezTo>
                  <a:cubicBezTo>
                    <a:pt x="222" y="298"/>
                    <a:pt x="220" y="298"/>
                    <a:pt x="219" y="297"/>
                  </a:cubicBezTo>
                  <a:cubicBezTo>
                    <a:pt x="217" y="297"/>
                    <a:pt x="215" y="296"/>
                    <a:pt x="213" y="295"/>
                  </a:cubicBezTo>
                  <a:cubicBezTo>
                    <a:pt x="213" y="295"/>
                    <a:pt x="213" y="294"/>
                    <a:pt x="212" y="294"/>
                  </a:cubicBezTo>
                  <a:cubicBezTo>
                    <a:pt x="211" y="294"/>
                    <a:pt x="210" y="294"/>
                    <a:pt x="209" y="294"/>
                  </a:cubicBezTo>
                  <a:cubicBezTo>
                    <a:pt x="208" y="293"/>
                    <a:pt x="207" y="292"/>
                    <a:pt x="205" y="291"/>
                  </a:cubicBezTo>
                  <a:cubicBezTo>
                    <a:pt x="204" y="291"/>
                    <a:pt x="202" y="292"/>
                    <a:pt x="200" y="291"/>
                  </a:cubicBezTo>
                  <a:cubicBezTo>
                    <a:pt x="200" y="290"/>
                    <a:pt x="200" y="290"/>
                    <a:pt x="199" y="289"/>
                  </a:cubicBezTo>
                  <a:cubicBezTo>
                    <a:pt x="198" y="288"/>
                    <a:pt x="197" y="287"/>
                    <a:pt x="196" y="287"/>
                  </a:cubicBezTo>
                  <a:cubicBezTo>
                    <a:pt x="196" y="287"/>
                    <a:pt x="195" y="287"/>
                    <a:pt x="195" y="287"/>
                  </a:cubicBezTo>
                  <a:cubicBezTo>
                    <a:pt x="194" y="286"/>
                    <a:pt x="194" y="286"/>
                    <a:pt x="193" y="285"/>
                  </a:cubicBezTo>
                  <a:cubicBezTo>
                    <a:pt x="192" y="285"/>
                    <a:pt x="191" y="284"/>
                    <a:pt x="190" y="284"/>
                  </a:cubicBezTo>
                  <a:cubicBezTo>
                    <a:pt x="190" y="283"/>
                    <a:pt x="191" y="282"/>
                    <a:pt x="190" y="281"/>
                  </a:cubicBezTo>
                  <a:cubicBezTo>
                    <a:pt x="190" y="280"/>
                    <a:pt x="189" y="280"/>
                    <a:pt x="188" y="280"/>
                  </a:cubicBezTo>
                  <a:cubicBezTo>
                    <a:pt x="186" y="279"/>
                    <a:pt x="183" y="278"/>
                    <a:pt x="181" y="279"/>
                  </a:cubicBezTo>
                  <a:cubicBezTo>
                    <a:pt x="180" y="280"/>
                    <a:pt x="180" y="280"/>
                    <a:pt x="179" y="280"/>
                  </a:cubicBezTo>
                  <a:cubicBezTo>
                    <a:pt x="179" y="280"/>
                    <a:pt x="178" y="280"/>
                    <a:pt x="178" y="280"/>
                  </a:cubicBezTo>
                  <a:cubicBezTo>
                    <a:pt x="176" y="281"/>
                    <a:pt x="176" y="283"/>
                    <a:pt x="176" y="285"/>
                  </a:cubicBezTo>
                  <a:cubicBezTo>
                    <a:pt x="175" y="286"/>
                    <a:pt x="176" y="288"/>
                    <a:pt x="175" y="290"/>
                  </a:cubicBezTo>
                  <a:cubicBezTo>
                    <a:pt x="174" y="292"/>
                    <a:pt x="171" y="293"/>
                    <a:pt x="168" y="292"/>
                  </a:cubicBezTo>
                  <a:cubicBezTo>
                    <a:pt x="168" y="291"/>
                    <a:pt x="167" y="291"/>
                    <a:pt x="167" y="291"/>
                  </a:cubicBezTo>
                  <a:cubicBezTo>
                    <a:pt x="167" y="290"/>
                    <a:pt x="167" y="289"/>
                    <a:pt x="166" y="288"/>
                  </a:cubicBezTo>
                  <a:cubicBezTo>
                    <a:pt x="166" y="287"/>
                    <a:pt x="165" y="287"/>
                    <a:pt x="164" y="286"/>
                  </a:cubicBezTo>
                  <a:cubicBezTo>
                    <a:pt x="163" y="286"/>
                    <a:pt x="162" y="285"/>
                    <a:pt x="162" y="284"/>
                  </a:cubicBezTo>
                  <a:cubicBezTo>
                    <a:pt x="162" y="284"/>
                    <a:pt x="161" y="284"/>
                    <a:pt x="160" y="284"/>
                  </a:cubicBezTo>
                  <a:cubicBezTo>
                    <a:pt x="159" y="284"/>
                    <a:pt x="158" y="283"/>
                    <a:pt x="156" y="282"/>
                  </a:cubicBezTo>
                  <a:cubicBezTo>
                    <a:pt x="156" y="282"/>
                    <a:pt x="156" y="281"/>
                    <a:pt x="155" y="281"/>
                  </a:cubicBezTo>
                  <a:cubicBezTo>
                    <a:pt x="154" y="280"/>
                    <a:pt x="155" y="278"/>
                    <a:pt x="154" y="276"/>
                  </a:cubicBezTo>
                  <a:cubicBezTo>
                    <a:pt x="153" y="275"/>
                    <a:pt x="151" y="274"/>
                    <a:pt x="151" y="272"/>
                  </a:cubicBezTo>
                  <a:cubicBezTo>
                    <a:pt x="151" y="271"/>
                    <a:pt x="151" y="271"/>
                    <a:pt x="151" y="271"/>
                  </a:cubicBezTo>
                  <a:cubicBezTo>
                    <a:pt x="150" y="271"/>
                    <a:pt x="150" y="271"/>
                    <a:pt x="150" y="270"/>
                  </a:cubicBezTo>
                  <a:cubicBezTo>
                    <a:pt x="149" y="270"/>
                    <a:pt x="147" y="269"/>
                    <a:pt x="146" y="269"/>
                  </a:cubicBezTo>
                  <a:cubicBezTo>
                    <a:pt x="145" y="269"/>
                    <a:pt x="143" y="269"/>
                    <a:pt x="142" y="268"/>
                  </a:cubicBezTo>
                  <a:cubicBezTo>
                    <a:pt x="142" y="267"/>
                    <a:pt x="142" y="267"/>
                    <a:pt x="142" y="266"/>
                  </a:cubicBezTo>
                  <a:cubicBezTo>
                    <a:pt x="141" y="266"/>
                    <a:pt x="141" y="266"/>
                    <a:pt x="140" y="265"/>
                  </a:cubicBezTo>
                  <a:cubicBezTo>
                    <a:pt x="140" y="265"/>
                    <a:pt x="140" y="265"/>
                    <a:pt x="139" y="265"/>
                  </a:cubicBezTo>
                  <a:cubicBezTo>
                    <a:pt x="139" y="264"/>
                    <a:pt x="138" y="264"/>
                    <a:pt x="139" y="264"/>
                  </a:cubicBezTo>
                  <a:cubicBezTo>
                    <a:pt x="139" y="263"/>
                    <a:pt x="139" y="263"/>
                    <a:pt x="138" y="262"/>
                  </a:cubicBezTo>
                  <a:cubicBezTo>
                    <a:pt x="138" y="262"/>
                    <a:pt x="138" y="262"/>
                    <a:pt x="138" y="262"/>
                  </a:cubicBezTo>
                  <a:cubicBezTo>
                    <a:pt x="137" y="261"/>
                    <a:pt x="137" y="261"/>
                    <a:pt x="136" y="261"/>
                  </a:cubicBezTo>
                  <a:cubicBezTo>
                    <a:pt x="136" y="261"/>
                    <a:pt x="136" y="260"/>
                    <a:pt x="136" y="259"/>
                  </a:cubicBezTo>
                  <a:cubicBezTo>
                    <a:pt x="135" y="259"/>
                    <a:pt x="135" y="259"/>
                    <a:pt x="135" y="258"/>
                  </a:cubicBezTo>
                  <a:cubicBezTo>
                    <a:pt x="134" y="258"/>
                    <a:pt x="134" y="257"/>
                    <a:pt x="134" y="257"/>
                  </a:cubicBezTo>
                  <a:cubicBezTo>
                    <a:pt x="135" y="257"/>
                    <a:pt x="135" y="256"/>
                    <a:pt x="135" y="256"/>
                  </a:cubicBezTo>
                  <a:cubicBezTo>
                    <a:pt x="136" y="256"/>
                    <a:pt x="136" y="256"/>
                    <a:pt x="137" y="256"/>
                  </a:cubicBezTo>
                  <a:cubicBezTo>
                    <a:pt x="138" y="255"/>
                    <a:pt x="138" y="254"/>
                    <a:pt x="139" y="254"/>
                  </a:cubicBezTo>
                  <a:cubicBezTo>
                    <a:pt x="140" y="253"/>
                    <a:pt x="140" y="253"/>
                    <a:pt x="140" y="253"/>
                  </a:cubicBezTo>
                  <a:cubicBezTo>
                    <a:pt x="141" y="253"/>
                    <a:pt x="142" y="253"/>
                    <a:pt x="142" y="253"/>
                  </a:cubicBezTo>
                  <a:cubicBezTo>
                    <a:pt x="142" y="252"/>
                    <a:pt x="143" y="252"/>
                    <a:pt x="143" y="251"/>
                  </a:cubicBezTo>
                  <a:cubicBezTo>
                    <a:pt x="143" y="251"/>
                    <a:pt x="142" y="250"/>
                    <a:pt x="142" y="250"/>
                  </a:cubicBezTo>
                  <a:cubicBezTo>
                    <a:pt x="141" y="248"/>
                    <a:pt x="141" y="247"/>
                    <a:pt x="141" y="246"/>
                  </a:cubicBezTo>
                  <a:cubicBezTo>
                    <a:pt x="141" y="246"/>
                    <a:pt x="141" y="246"/>
                    <a:pt x="141" y="245"/>
                  </a:cubicBezTo>
                  <a:cubicBezTo>
                    <a:pt x="141" y="245"/>
                    <a:pt x="142" y="245"/>
                    <a:pt x="142" y="245"/>
                  </a:cubicBezTo>
                  <a:cubicBezTo>
                    <a:pt x="143" y="245"/>
                    <a:pt x="143" y="245"/>
                    <a:pt x="144" y="245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44"/>
                    <a:pt x="144" y="244"/>
                    <a:pt x="145" y="244"/>
                  </a:cubicBezTo>
                  <a:cubicBezTo>
                    <a:pt x="145" y="244"/>
                    <a:pt x="145" y="243"/>
                    <a:pt x="145" y="243"/>
                  </a:cubicBezTo>
                  <a:cubicBezTo>
                    <a:pt x="145" y="243"/>
                    <a:pt x="145" y="242"/>
                    <a:pt x="145" y="242"/>
                  </a:cubicBezTo>
                  <a:cubicBezTo>
                    <a:pt x="144" y="242"/>
                    <a:pt x="144" y="242"/>
                    <a:pt x="143" y="242"/>
                  </a:cubicBezTo>
                  <a:cubicBezTo>
                    <a:pt x="143" y="242"/>
                    <a:pt x="143" y="242"/>
                    <a:pt x="143" y="242"/>
                  </a:cubicBezTo>
                  <a:cubicBezTo>
                    <a:pt x="143" y="242"/>
                    <a:pt x="142" y="242"/>
                    <a:pt x="142" y="242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42" y="240"/>
                    <a:pt x="142" y="240"/>
                    <a:pt x="142" y="240"/>
                  </a:cubicBezTo>
                  <a:cubicBezTo>
                    <a:pt x="142" y="239"/>
                    <a:pt x="142" y="239"/>
                    <a:pt x="142" y="239"/>
                  </a:cubicBezTo>
                  <a:cubicBezTo>
                    <a:pt x="141" y="239"/>
                    <a:pt x="141" y="238"/>
                    <a:pt x="141" y="238"/>
                  </a:cubicBezTo>
                  <a:cubicBezTo>
                    <a:pt x="141" y="238"/>
                    <a:pt x="140" y="238"/>
                    <a:pt x="140" y="238"/>
                  </a:cubicBezTo>
                  <a:cubicBezTo>
                    <a:pt x="140" y="238"/>
                    <a:pt x="139" y="238"/>
                    <a:pt x="139" y="238"/>
                  </a:cubicBezTo>
                  <a:cubicBezTo>
                    <a:pt x="138" y="238"/>
                    <a:pt x="137" y="238"/>
                    <a:pt x="135" y="238"/>
                  </a:cubicBezTo>
                  <a:cubicBezTo>
                    <a:pt x="135" y="238"/>
                    <a:pt x="134" y="238"/>
                    <a:pt x="134" y="238"/>
                  </a:cubicBezTo>
                  <a:cubicBezTo>
                    <a:pt x="133" y="238"/>
                    <a:pt x="133" y="237"/>
                    <a:pt x="132" y="237"/>
                  </a:cubicBezTo>
                  <a:cubicBezTo>
                    <a:pt x="131" y="236"/>
                    <a:pt x="129" y="237"/>
                    <a:pt x="128" y="236"/>
                  </a:cubicBezTo>
                  <a:cubicBezTo>
                    <a:pt x="128" y="236"/>
                    <a:pt x="128" y="235"/>
                    <a:pt x="127" y="235"/>
                  </a:cubicBezTo>
                  <a:cubicBezTo>
                    <a:pt x="126" y="234"/>
                    <a:pt x="124" y="235"/>
                    <a:pt x="122" y="235"/>
                  </a:cubicBezTo>
                  <a:cubicBezTo>
                    <a:pt x="121" y="235"/>
                    <a:pt x="120" y="233"/>
                    <a:pt x="118" y="232"/>
                  </a:cubicBezTo>
                  <a:cubicBezTo>
                    <a:pt x="118" y="232"/>
                    <a:pt x="117" y="232"/>
                    <a:pt x="117" y="232"/>
                  </a:cubicBezTo>
                  <a:cubicBezTo>
                    <a:pt x="111" y="231"/>
                    <a:pt x="106" y="230"/>
                    <a:pt x="101" y="230"/>
                  </a:cubicBezTo>
                  <a:cubicBezTo>
                    <a:pt x="100" y="230"/>
                    <a:pt x="99" y="230"/>
                    <a:pt x="99" y="230"/>
                  </a:cubicBezTo>
                  <a:cubicBezTo>
                    <a:pt x="98" y="230"/>
                    <a:pt x="98" y="230"/>
                    <a:pt x="97" y="231"/>
                  </a:cubicBezTo>
                  <a:cubicBezTo>
                    <a:pt x="96" y="232"/>
                    <a:pt x="93" y="231"/>
                    <a:pt x="92" y="231"/>
                  </a:cubicBezTo>
                  <a:cubicBezTo>
                    <a:pt x="90" y="231"/>
                    <a:pt x="89" y="229"/>
                    <a:pt x="87" y="228"/>
                  </a:cubicBezTo>
                  <a:cubicBezTo>
                    <a:pt x="86" y="227"/>
                    <a:pt x="84" y="227"/>
                    <a:pt x="84" y="226"/>
                  </a:cubicBezTo>
                  <a:cubicBezTo>
                    <a:pt x="83" y="225"/>
                    <a:pt x="84" y="223"/>
                    <a:pt x="83" y="222"/>
                  </a:cubicBezTo>
                  <a:cubicBezTo>
                    <a:pt x="82" y="221"/>
                    <a:pt x="81" y="222"/>
                    <a:pt x="80" y="222"/>
                  </a:cubicBezTo>
                  <a:cubicBezTo>
                    <a:pt x="80" y="223"/>
                    <a:pt x="79" y="224"/>
                    <a:pt x="79" y="224"/>
                  </a:cubicBezTo>
                  <a:cubicBezTo>
                    <a:pt x="78" y="225"/>
                    <a:pt x="77" y="225"/>
                    <a:pt x="76" y="226"/>
                  </a:cubicBezTo>
                  <a:cubicBezTo>
                    <a:pt x="76" y="226"/>
                    <a:pt x="76" y="227"/>
                    <a:pt x="75" y="228"/>
                  </a:cubicBezTo>
                  <a:cubicBezTo>
                    <a:pt x="74" y="229"/>
                    <a:pt x="72" y="230"/>
                    <a:pt x="71" y="230"/>
                  </a:cubicBezTo>
                  <a:cubicBezTo>
                    <a:pt x="68" y="230"/>
                    <a:pt x="66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2" y="230"/>
                    <a:pt x="62" y="231"/>
                  </a:cubicBezTo>
                  <a:cubicBezTo>
                    <a:pt x="62" y="232"/>
                    <a:pt x="61" y="233"/>
                    <a:pt x="60" y="235"/>
                  </a:cubicBezTo>
                  <a:cubicBezTo>
                    <a:pt x="60" y="235"/>
                    <a:pt x="59" y="236"/>
                    <a:pt x="59" y="236"/>
                  </a:cubicBezTo>
                  <a:cubicBezTo>
                    <a:pt x="58" y="237"/>
                    <a:pt x="57" y="237"/>
                    <a:pt x="56" y="238"/>
                  </a:cubicBezTo>
                  <a:cubicBezTo>
                    <a:pt x="55" y="238"/>
                    <a:pt x="55" y="239"/>
                    <a:pt x="54" y="239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1"/>
                    <a:pt x="53" y="241"/>
                    <a:pt x="53" y="242"/>
                  </a:cubicBezTo>
                  <a:cubicBezTo>
                    <a:pt x="54" y="243"/>
                    <a:pt x="54" y="245"/>
                    <a:pt x="53" y="245"/>
                  </a:cubicBezTo>
                  <a:cubicBezTo>
                    <a:pt x="53" y="246"/>
                    <a:pt x="51" y="247"/>
                    <a:pt x="51" y="248"/>
                  </a:cubicBezTo>
                  <a:cubicBezTo>
                    <a:pt x="50" y="248"/>
                    <a:pt x="50" y="249"/>
                    <a:pt x="49" y="249"/>
                  </a:cubicBezTo>
                  <a:cubicBezTo>
                    <a:pt x="49" y="249"/>
                    <a:pt x="49" y="249"/>
                    <a:pt x="48" y="249"/>
                  </a:cubicBezTo>
                  <a:cubicBezTo>
                    <a:pt x="45" y="250"/>
                    <a:pt x="42" y="249"/>
                    <a:pt x="39" y="249"/>
                  </a:cubicBezTo>
                  <a:cubicBezTo>
                    <a:pt x="38" y="249"/>
                    <a:pt x="38" y="249"/>
                    <a:pt x="38" y="249"/>
                  </a:cubicBezTo>
                  <a:cubicBezTo>
                    <a:pt x="38" y="249"/>
                    <a:pt x="38" y="249"/>
                    <a:pt x="38" y="249"/>
                  </a:cubicBezTo>
                  <a:cubicBezTo>
                    <a:pt x="37" y="250"/>
                    <a:pt x="37" y="250"/>
                    <a:pt x="37" y="251"/>
                  </a:cubicBezTo>
                  <a:cubicBezTo>
                    <a:pt x="37" y="251"/>
                    <a:pt x="37" y="252"/>
                    <a:pt x="37" y="252"/>
                  </a:cubicBezTo>
                  <a:cubicBezTo>
                    <a:pt x="37" y="252"/>
                    <a:pt x="36" y="252"/>
                    <a:pt x="35" y="252"/>
                  </a:cubicBezTo>
                  <a:cubicBezTo>
                    <a:pt x="33" y="252"/>
                    <a:pt x="32" y="254"/>
                    <a:pt x="30" y="255"/>
                  </a:cubicBezTo>
                  <a:cubicBezTo>
                    <a:pt x="30" y="255"/>
                    <a:pt x="29" y="255"/>
                    <a:pt x="29" y="256"/>
                  </a:cubicBezTo>
                  <a:cubicBezTo>
                    <a:pt x="29" y="257"/>
                    <a:pt x="29" y="257"/>
                    <a:pt x="29" y="258"/>
                  </a:cubicBezTo>
                  <a:cubicBezTo>
                    <a:pt x="28" y="259"/>
                    <a:pt x="27" y="260"/>
                    <a:pt x="26" y="261"/>
                  </a:cubicBezTo>
                  <a:cubicBezTo>
                    <a:pt x="25" y="262"/>
                    <a:pt x="25" y="262"/>
                    <a:pt x="24" y="263"/>
                  </a:cubicBezTo>
                  <a:cubicBezTo>
                    <a:pt x="23" y="264"/>
                    <a:pt x="20" y="264"/>
                    <a:pt x="19" y="266"/>
                  </a:cubicBezTo>
                  <a:cubicBezTo>
                    <a:pt x="18" y="267"/>
                    <a:pt x="17" y="268"/>
                    <a:pt x="17" y="270"/>
                  </a:cubicBezTo>
                  <a:cubicBezTo>
                    <a:pt x="17" y="271"/>
                    <a:pt x="16" y="273"/>
                    <a:pt x="15" y="273"/>
                  </a:cubicBezTo>
                  <a:cubicBezTo>
                    <a:pt x="14" y="273"/>
                    <a:pt x="14" y="273"/>
                    <a:pt x="14" y="274"/>
                  </a:cubicBezTo>
                  <a:cubicBezTo>
                    <a:pt x="13" y="274"/>
                    <a:pt x="12" y="275"/>
                    <a:pt x="13" y="276"/>
                  </a:cubicBezTo>
                  <a:cubicBezTo>
                    <a:pt x="13" y="277"/>
                    <a:pt x="14" y="278"/>
                    <a:pt x="15" y="279"/>
                  </a:cubicBezTo>
                  <a:cubicBezTo>
                    <a:pt x="15" y="279"/>
                    <a:pt x="15" y="280"/>
                    <a:pt x="14" y="281"/>
                  </a:cubicBezTo>
                  <a:cubicBezTo>
                    <a:pt x="14" y="282"/>
                    <a:pt x="14" y="282"/>
                    <a:pt x="13" y="283"/>
                  </a:cubicBezTo>
                  <a:cubicBezTo>
                    <a:pt x="13" y="284"/>
                    <a:pt x="13" y="285"/>
                    <a:pt x="13" y="286"/>
                  </a:cubicBezTo>
                  <a:cubicBezTo>
                    <a:pt x="13" y="286"/>
                    <a:pt x="13" y="287"/>
                    <a:pt x="13" y="287"/>
                  </a:cubicBezTo>
                  <a:cubicBezTo>
                    <a:pt x="13" y="288"/>
                    <a:pt x="12" y="288"/>
                    <a:pt x="12" y="288"/>
                  </a:cubicBezTo>
                  <a:cubicBezTo>
                    <a:pt x="11" y="290"/>
                    <a:pt x="11" y="292"/>
                    <a:pt x="10" y="294"/>
                  </a:cubicBezTo>
                  <a:cubicBezTo>
                    <a:pt x="10" y="296"/>
                    <a:pt x="11" y="299"/>
                    <a:pt x="10" y="301"/>
                  </a:cubicBezTo>
                  <a:cubicBezTo>
                    <a:pt x="9" y="301"/>
                    <a:pt x="9" y="302"/>
                    <a:pt x="8" y="303"/>
                  </a:cubicBezTo>
                  <a:cubicBezTo>
                    <a:pt x="7" y="304"/>
                    <a:pt x="7" y="305"/>
                    <a:pt x="7" y="307"/>
                  </a:cubicBezTo>
                  <a:cubicBezTo>
                    <a:pt x="6" y="308"/>
                    <a:pt x="6" y="309"/>
                    <a:pt x="5" y="310"/>
                  </a:cubicBezTo>
                  <a:cubicBezTo>
                    <a:pt x="4" y="311"/>
                    <a:pt x="2" y="312"/>
                    <a:pt x="2" y="314"/>
                  </a:cubicBezTo>
                  <a:cubicBezTo>
                    <a:pt x="2" y="315"/>
                    <a:pt x="2" y="316"/>
                    <a:pt x="2" y="317"/>
                  </a:cubicBezTo>
                  <a:cubicBezTo>
                    <a:pt x="2" y="318"/>
                    <a:pt x="2" y="319"/>
                    <a:pt x="2" y="319"/>
                  </a:cubicBezTo>
                  <a:cubicBezTo>
                    <a:pt x="1" y="320"/>
                    <a:pt x="1" y="321"/>
                    <a:pt x="0" y="321"/>
                  </a:cubicBezTo>
                  <a:cubicBezTo>
                    <a:pt x="0" y="322"/>
                    <a:pt x="0" y="323"/>
                    <a:pt x="0" y="324"/>
                  </a:cubicBezTo>
                  <a:cubicBezTo>
                    <a:pt x="0" y="326"/>
                    <a:pt x="0" y="328"/>
                    <a:pt x="1" y="329"/>
                  </a:cubicBezTo>
                  <a:cubicBezTo>
                    <a:pt x="2" y="330"/>
                    <a:pt x="3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5" y="331"/>
                    <a:pt x="5" y="332"/>
                    <a:pt x="5" y="332"/>
                  </a:cubicBezTo>
                  <a:cubicBezTo>
                    <a:pt x="5" y="332"/>
                    <a:pt x="4" y="332"/>
                    <a:pt x="4" y="332"/>
                  </a:cubicBezTo>
                  <a:cubicBezTo>
                    <a:pt x="4" y="332"/>
                    <a:pt x="3" y="333"/>
                    <a:pt x="2" y="333"/>
                  </a:cubicBezTo>
                  <a:cubicBezTo>
                    <a:pt x="2" y="333"/>
                    <a:pt x="2" y="333"/>
                    <a:pt x="3" y="334"/>
                  </a:cubicBezTo>
                  <a:cubicBezTo>
                    <a:pt x="3" y="334"/>
                    <a:pt x="3" y="334"/>
                    <a:pt x="3" y="335"/>
                  </a:cubicBezTo>
                  <a:cubicBezTo>
                    <a:pt x="3" y="335"/>
                    <a:pt x="3" y="335"/>
                    <a:pt x="3" y="336"/>
                  </a:cubicBezTo>
                  <a:cubicBezTo>
                    <a:pt x="3" y="336"/>
                    <a:pt x="3" y="337"/>
                    <a:pt x="4" y="338"/>
                  </a:cubicBezTo>
                  <a:cubicBezTo>
                    <a:pt x="5" y="338"/>
                    <a:pt x="5" y="339"/>
                    <a:pt x="5" y="340"/>
                  </a:cubicBezTo>
                  <a:cubicBezTo>
                    <a:pt x="5" y="341"/>
                    <a:pt x="5" y="342"/>
                    <a:pt x="5" y="342"/>
                  </a:cubicBezTo>
                  <a:cubicBezTo>
                    <a:pt x="4" y="344"/>
                    <a:pt x="4" y="346"/>
                    <a:pt x="5" y="347"/>
                  </a:cubicBezTo>
                  <a:cubicBezTo>
                    <a:pt x="6" y="347"/>
                    <a:pt x="6" y="348"/>
                    <a:pt x="6" y="348"/>
                  </a:cubicBezTo>
                  <a:cubicBezTo>
                    <a:pt x="7" y="349"/>
                    <a:pt x="7" y="349"/>
                    <a:pt x="7" y="349"/>
                  </a:cubicBezTo>
                  <a:cubicBezTo>
                    <a:pt x="7" y="351"/>
                    <a:pt x="7" y="352"/>
                    <a:pt x="7" y="353"/>
                  </a:cubicBezTo>
                  <a:cubicBezTo>
                    <a:pt x="7" y="354"/>
                    <a:pt x="7" y="355"/>
                    <a:pt x="7" y="356"/>
                  </a:cubicBezTo>
                  <a:cubicBezTo>
                    <a:pt x="7" y="356"/>
                    <a:pt x="7" y="356"/>
                    <a:pt x="7" y="356"/>
                  </a:cubicBezTo>
                  <a:cubicBezTo>
                    <a:pt x="7" y="357"/>
                    <a:pt x="7" y="357"/>
                    <a:pt x="7" y="358"/>
                  </a:cubicBezTo>
                  <a:cubicBezTo>
                    <a:pt x="7" y="360"/>
                    <a:pt x="7" y="361"/>
                    <a:pt x="8" y="363"/>
                  </a:cubicBezTo>
                  <a:cubicBezTo>
                    <a:pt x="8" y="365"/>
                    <a:pt x="10" y="366"/>
                    <a:pt x="11" y="368"/>
                  </a:cubicBezTo>
                  <a:cubicBezTo>
                    <a:pt x="13" y="371"/>
                    <a:pt x="13" y="375"/>
                    <a:pt x="15" y="378"/>
                  </a:cubicBezTo>
                  <a:cubicBezTo>
                    <a:pt x="16" y="379"/>
                    <a:pt x="17" y="380"/>
                    <a:pt x="17" y="381"/>
                  </a:cubicBezTo>
                  <a:cubicBezTo>
                    <a:pt x="17" y="382"/>
                    <a:pt x="17" y="383"/>
                    <a:pt x="17" y="383"/>
                  </a:cubicBezTo>
                  <a:cubicBezTo>
                    <a:pt x="17" y="384"/>
                    <a:pt x="18" y="384"/>
                    <a:pt x="18" y="384"/>
                  </a:cubicBezTo>
                  <a:cubicBezTo>
                    <a:pt x="20" y="386"/>
                    <a:pt x="21" y="388"/>
                    <a:pt x="22" y="390"/>
                  </a:cubicBezTo>
                  <a:cubicBezTo>
                    <a:pt x="22" y="391"/>
                    <a:pt x="22" y="391"/>
                    <a:pt x="23" y="391"/>
                  </a:cubicBezTo>
                  <a:cubicBezTo>
                    <a:pt x="23" y="391"/>
                    <a:pt x="24" y="391"/>
                    <a:pt x="24" y="392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5" y="393"/>
                    <a:pt x="25" y="393"/>
                    <a:pt x="26" y="393"/>
                  </a:cubicBezTo>
                  <a:cubicBezTo>
                    <a:pt x="26" y="393"/>
                    <a:pt x="27" y="393"/>
                    <a:pt x="28" y="393"/>
                  </a:cubicBezTo>
                  <a:cubicBezTo>
                    <a:pt x="28" y="394"/>
                    <a:pt x="29" y="393"/>
                    <a:pt x="30" y="393"/>
                  </a:cubicBezTo>
                  <a:cubicBezTo>
                    <a:pt x="31" y="394"/>
                    <a:pt x="32" y="395"/>
                    <a:pt x="34" y="396"/>
                  </a:cubicBezTo>
                  <a:cubicBezTo>
                    <a:pt x="34" y="396"/>
                    <a:pt x="34" y="396"/>
                    <a:pt x="35" y="396"/>
                  </a:cubicBezTo>
                  <a:cubicBezTo>
                    <a:pt x="35" y="397"/>
                    <a:pt x="36" y="396"/>
                    <a:pt x="37" y="396"/>
                  </a:cubicBezTo>
                  <a:cubicBezTo>
                    <a:pt x="39" y="396"/>
                    <a:pt x="39" y="397"/>
                    <a:pt x="40" y="398"/>
                  </a:cubicBezTo>
                  <a:cubicBezTo>
                    <a:pt x="41" y="400"/>
                    <a:pt x="43" y="401"/>
                    <a:pt x="45" y="403"/>
                  </a:cubicBezTo>
                  <a:cubicBezTo>
                    <a:pt x="46" y="404"/>
                    <a:pt x="48" y="405"/>
                    <a:pt x="49" y="404"/>
                  </a:cubicBezTo>
                  <a:cubicBezTo>
                    <a:pt x="49" y="404"/>
                    <a:pt x="49" y="404"/>
                    <a:pt x="49" y="404"/>
                  </a:cubicBezTo>
                  <a:cubicBezTo>
                    <a:pt x="49" y="404"/>
                    <a:pt x="49" y="404"/>
                    <a:pt x="50" y="404"/>
                  </a:cubicBezTo>
                  <a:cubicBezTo>
                    <a:pt x="50" y="404"/>
                    <a:pt x="50" y="404"/>
                    <a:pt x="50" y="404"/>
                  </a:cubicBezTo>
                  <a:cubicBezTo>
                    <a:pt x="50" y="404"/>
                    <a:pt x="51" y="404"/>
                    <a:pt x="51" y="404"/>
                  </a:cubicBezTo>
                  <a:cubicBezTo>
                    <a:pt x="52" y="403"/>
                    <a:pt x="53" y="403"/>
                    <a:pt x="54" y="403"/>
                  </a:cubicBezTo>
                  <a:cubicBezTo>
                    <a:pt x="55" y="403"/>
                    <a:pt x="56" y="403"/>
                    <a:pt x="57" y="402"/>
                  </a:cubicBezTo>
                  <a:cubicBezTo>
                    <a:pt x="58" y="402"/>
                    <a:pt x="59" y="402"/>
                    <a:pt x="60" y="402"/>
                  </a:cubicBezTo>
                  <a:cubicBezTo>
                    <a:pt x="61" y="402"/>
                    <a:pt x="62" y="402"/>
                    <a:pt x="63" y="402"/>
                  </a:cubicBezTo>
                  <a:cubicBezTo>
                    <a:pt x="64" y="403"/>
                    <a:pt x="65" y="403"/>
                    <a:pt x="66" y="403"/>
                  </a:cubicBezTo>
                  <a:cubicBezTo>
                    <a:pt x="67" y="404"/>
                    <a:pt x="68" y="404"/>
                    <a:pt x="69" y="405"/>
                  </a:cubicBezTo>
                  <a:cubicBezTo>
                    <a:pt x="69" y="405"/>
                    <a:pt x="70" y="406"/>
                    <a:pt x="71" y="406"/>
                  </a:cubicBezTo>
                  <a:cubicBezTo>
                    <a:pt x="72" y="406"/>
                    <a:pt x="73" y="406"/>
                    <a:pt x="74" y="407"/>
                  </a:cubicBezTo>
                  <a:cubicBezTo>
                    <a:pt x="76" y="407"/>
                    <a:pt x="77" y="408"/>
                    <a:pt x="78" y="410"/>
                  </a:cubicBezTo>
                  <a:cubicBezTo>
                    <a:pt x="78" y="411"/>
                    <a:pt x="78" y="412"/>
                    <a:pt x="79" y="413"/>
                  </a:cubicBezTo>
                  <a:cubicBezTo>
                    <a:pt x="80" y="418"/>
                    <a:pt x="84" y="423"/>
                    <a:pt x="89" y="424"/>
                  </a:cubicBezTo>
                  <a:cubicBezTo>
                    <a:pt x="90" y="424"/>
                    <a:pt x="91" y="424"/>
                    <a:pt x="92" y="425"/>
                  </a:cubicBezTo>
                  <a:cubicBezTo>
                    <a:pt x="93" y="425"/>
                    <a:pt x="94" y="425"/>
                    <a:pt x="94" y="425"/>
                  </a:cubicBezTo>
                  <a:cubicBezTo>
                    <a:pt x="95" y="425"/>
                    <a:pt x="96" y="425"/>
                    <a:pt x="96" y="425"/>
                  </a:cubicBezTo>
                  <a:cubicBezTo>
                    <a:pt x="98" y="426"/>
                    <a:pt x="99" y="428"/>
                    <a:pt x="99" y="430"/>
                  </a:cubicBezTo>
                  <a:cubicBezTo>
                    <a:pt x="100" y="434"/>
                    <a:pt x="100" y="438"/>
                    <a:pt x="101" y="442"/>
                  </a:cubicBezTo>
                  <a:cubicBezTo>
                    <a:pt x="101" y="444"/>
                    <a:pt x="101" y="445"/>
                    <a:pt x="101" y="447"/>
                  </a:cubicBezTo>
                  <a:cubicBezTo>
                    <a:pt x="100" y="449"/>
                    <a:pt x="99" y="451"/>
                    <a:pt x="98" y="453"/>
                  </a:cubicBezTo>
                  <a:cubicBezTo>
                    <a:pt x="97" y="456"/>
                    <a:pt x="96" y="459"/>
                    <a:pt x="96" y="462"/>
                  </a:cubicBezTo>
                  <a:cubicBezTo>
                    <a:pt x="96" y="465"/>
                    <a:pt x="97" y="468"/>
                    <a:pt x="100" y="469"/>
                  </a:cubicBezTo>
                  <a:cubicBezTo>
                    <a:pt x="102" y="470"/>
                    <a:pt x="105" y="471"/>
                    <a:pt x="105" y="473"/>
                  </a:cubicBezTo>
                  <a:cubicBezTo>
                    <a:pt x="106" y="474"/>
                    <a:pt x="105" y="476"/>
                    <a:pt x="106" y="478"/>
                  </a:cubicBezTo>
                  <a:cubicBezTo>
                    <a:pt x="106" y="478"/>
                    <a:pt x="107" y="479"/>
                    <a:pt x="108" y="479"/>
                  </a:cubicBezTo>
                  <a:cubicBezTo>
                    <a:pt x="108" y="479"/>
                    <a:pt x="109" y="480"/>
                    <a:pt x="109" y="481"/>
                  </a:cubicBezTo>
                  <a:cubicBezTo>
                    <a:pt x="111" y="483"/>
                    <a:pt x="113" y="486"/>
                    <a:pt x="114" y="489"/>
                  </a:cubicBezTo>
                  <a:cubicBezTo>
                    <a:pt x="114" y="490"/>
                    <a:pt x="114" y="491"/>
                    <a:pt x="115" y="492"/>
                  </a:cubicBezTo>
                  <a:cubicBezTo>
                    <a:pt x="115" y="492"/>
                    <a:pt x="116" y="493"/>
                    <a:pt x="116" y="493"/>
                  </a:cubicBezTo>
                  <a:cubicBezTo>
                    <a:pt x="118" y="496"/>
                    <a:pt x="116" y="499"/>
                    <a:pt x="117" y="501"/>
                  </a:cubicBezTo>
                  <a:cubicBezTo>
                    <a:pt x="118" y="502"/>
                    <a:pt x="118" y="503"/>
                    <a:pt x="119" y="503"/>
                  </a:cubicBezTo>
                  <a:cubicBezTo>
                    <a:pt x="122" y="506"/>
                    <a:pt x="123" y="510"/>
                    <a:pt x="124" y="513"/>
                  </a:cubicBezTo>
                  <a:cubicBezTo>
                    <a:pt x="124" y="514"/>
                    <a:pt x="125" y="515"/>
                    <a:pt x="124" y="516"/>
                  </a:cubicBezTo>
                  <a:cubicBezTo>
                    <a:pt x="124" y="518"/>
                    <a:pt x="123" y="519"/>
                    <a:pt x="122" y="520"/>
                  </a:cubicBezTo>
                  <a:cubicBezTo>
                    <a:pt x="121" y="523"/>
                    <a:pt x="119" y="526"/>
                    <a:pt x="119" y="530"/>
                  </a:cubicBezTo>
                  <a:cubicBezTo>
                    <a:pt x="119" y="529"/>
                    <a:pt x="118" y="529"/>
                    <a:pt x="118" y="529"/>
                  </a:cubicBezTo>
                  <a:cubicBezTo>
                    <a:pt x="117" y="531"/>
                    <a:pt x="118" y="533"/>
                    <a:pt x="117" y="536"/>
                  </a:cubicBezTo>
                  <a:cubicBezTo>
                    <a:pt x="117" y="537"/>
                    <a:pt x="117" y="538"/>
                    <a:pt x="117" y="539"/>
                  </a:cubicBezTo>
                  <a:cubicBezTo>
                    <a:pt x="117" y="540"/>
                    <a:pt x="118" y="541"/>
                    <a:pt x="118" y="541"/>
                  </a:cubicBezTo>
                  <a:cubicBezTo>
                    <a:pt x="118" y="545"/>
                    <a:pt x="121" y="548"/>
                    <a:pt x="123" y="551"/>
                  </a:cubicBezTo>
                  <a:cubicBezTo>
                    <a:pt x="125" y="552"/>
                    <a:pt x="126" y="554"/>
                    <a:pt x="128" y="556"/>
                  </a:cubicBezTo>
                  <a:cubicBezTo>
                    <a:pt x="130" y="557"/>
                    <a:pt x="132" y="559"/>
                    <a:pt x="133" y="561"/>
                  </a:cubicBezTo>
                  <a:cubicBezTo>
                    <a:pt x="136" y="566"/>
                    <a:pt x="139" y="571"/>
                    <a:pt x="140" y="577"/>
                  </a:cubicBezTo>
                  <a:cubicBezTo>
                    <a:pt x="141" y="578"/>
                    <a:pt x="141" y="580"/>
                    <a:pt x="142" y="580"/>
                  </a:cubicBezTo>
                  <a:cubicBezTo>
                    <a:pt x="143" y="581"/>
                    <a:pt x="144" y="582"/>
                    <a:pt x="145" y="582"/>
                  </a:cubicBezTo>
                  <a:cubicBezTo>
                    <a:pt x="147" y="584"/>
                    <a:pt x="146" y="586"/>
                    <a:pt x="148" y="588"/>
                  </a:cubicBezTo>
                  <a:cubicBezTo>
                    <a:pt x="149" y="589"/>
                    <a:pt x="151" y="589"/>
                    <a:pt x="153" y="590"/>
                  </a:cubicBezTo>
                  <a:cubicBezTo>
                    <a:pt x="155" y="590"/>
                    <a:pt x="156" y="591"/>
                    <a:pt x="156" y="592"/>
                  </a:cubicBezTo>
                  <a:cubicBezTo>
                    <a:pt x="161" y="597"/>
                    <a:pt x="165" y="601"/>
                    <a:pt x="170" y="606"/>
                  </a:cubicBezTo>
                  <a:cubicBezTo>
                    <a:pt x="173" y="609"/>
                    <a:pt x="176" y="613"/>
                    <a:pt x="181" y="614"/>
                  </a:cubicBezTo>
                  <a:cubicBezTo>
                    <a:pt x="184" y="615"/>
                    <a:pt x="187" y="614"/>
                    <a:pt x="190" y="615"/>
                  </a:cubicBezTo>
                  <a:cubicBezTo>
                    <a:pt x="195" y="616"/>
                    <a:pt x="200" y="619"/>
                    <a:pt x="204" y="618"/>
                  </a:cubicBezTo>
                  <a:cubicBezTo>
                    <a:pt x="207" y="617"/>
                    <a:pt x="208" y="615"/>
                    <a:pt x="211" y="615"/>
                  </a:cubicBezTo>
                  <a:cubicBezTo>
                    <a:pt x="212" y="614"/>
                    <a:pt x="214" y="615"/>
                    <a:pt x="216" y="615"/>
                  </a:cubicBezTo>
                  <a:cubicBezTo>
                    <a:pt x="223" y="614"/>
                    <a:pt x="229" y="610"/>
                    <a:pt x="235" y="606"/>
                  </a:cubicBezTo>
                  <a:cubicBezTo>
                    <a:pt x="236" y="604"/>
                    <a:pt x="238" y="602"/>
                    <a:pt x="237" y="600"/>
                  </a:cubicBezTo>
                  <a:cubicBezTo>
                    <a:pt x="236" y="599"/>
                    <a:pt x="235" y="598"/>
                    <a:pt x="236" y="597"/>
                  </a:cubicBezTo>
                  <a:cubicBezTo>
                    <a:pt x="240" y="597"/>
                    <a:pt x="244" y="596"/>
                    <a:pt x="247" y="592"/>
                  </a:cubicBezTo>
                  <a:cubicBezTo>
                    <a:pt x="248" y="591"/>
                    <a:pt x="249" y="590"/>
                    <a:pt x="249" y="589"/>
                  </a:cubicBezTo>
                  <a:cubicBezTo>
                    <a:pt x="249" y="585"/>
                    <a:pt x="243" y="582"/>
                    <a:pt x="245" y="578"/>
                  </a:cubicBezTo>
                  <a:cubicBezTo>
                    <a:pt x="246" y="575"/>
                    <a:pt x="250" y="576"/>
                    <a:pt x="252" y="575"/>
                  </a:cubicBezTo>
                  <a:cubicBezTo>
                    <a:pt x="255" y="574"/>
                    <a:pt x="256" y="572"/>
                    <a:pt x="258" y="570"/>
                  </a:cubicBezTo>
                  <a:cubicBezTo>
                    <a:pt x="261" y="567"/>
                    <a:pt x="265" y="566"/>
                    <a:pt x="269" y="564"/>
                  </a:cubicBezTo>
                  <a:cubicBezTo>
                    <a:pt x="272" y="562"/>
                    <a:pt x="276" y="559"/>
                    <a:pt x="277" y="555"/>
                  </a:cubicBezTo>
                  <a:cubicBezTo>
                    <a:pt x="277" y="552"/>
                    <a:pt x="276" y="549"/>
                    <a:pt x="277" y="546"/>
                  </a:cubicBezTo>
                  <a:cubicBezTo>
                    <a:pt x="277" y="545"/>
                    <a:pt x="278" y="544"/>
                    <a:pt x="279" y="543"/>
                  </a:cubicBezTo>
                  <a:cubicBezTo>
                    <a:pt x="280" y="540"/>
                    <a:pt x="278" y="537"/>
                    <a:pt x="276" y="534"/>
                  </a:cubicBezTo>
                  <a:cubicBezTo>
                    <a:pt x="273" y="532"/>
                    <a:pt x="271" y="529"/>
                    <a:pt x="271" y="526"/>
                  </a:cubicBezTo>
                  <a:cubicBezTo>
                    <a:pt x="271" y="524"/>
                    <a:pt x="271" y="522"/>
                    <a:pt x="271" y="520"/>
                  </a:cubicBezTo>
                  <a:cubicBezTo>
                    <a:pt x="269" y="518"/>
                    <a:pt x="266" y="518"/>
                    <a:pt x="265" y="517"/>
                  </a:cubicBezTo>
                  <a:cubicBezTo>
                    <a:pt x="263" y="512"/>
                    <a:pt x="272" y="508"/>
                    <a:pt x="270" y="504"/>
                  </a:cubicBezTo>
                  <a:cubicBezTo>
                    <a:pt x="272" y="504"/>
                    <a:pt x="274" y="502"/>
                    <a:pt x="276" y="501"/>
                  </a:cubicBezTo>
                  <a:cubicBezTo>
                    <a:pt x="275" y="499"/>
                    <a:pt x="277" y="496"/>
                    <a:pt x="279" y="495"/>
                  </a:cubicBezTo>
                  <a:cubicBezTo>
                    <a:pt x="281" y="494"/>
                    <a:pt x="283" y="494"/>
                    <a:pt x="285" y="492"/>
                  </a:cubicBezTo>
                  <a:cubicBezTo>
                    <a:pt x="287" y="491"/>
                    <a:pt x="289" y="489"/>
                    <a:pt x="291" y="487"/>
                  </a:cubicBezTo>
                  <a:cubicBezTo>
                    <a:pt x="292" y="486"/>
                    <a:pt x="293" y="486"/>
                    <a:pt x="294" y="485"/>
                  </a:cubicBezTo>
                  <a:cubicBezTo>
                    <a:pt x="297" y="483"/>
                    <a:pt x="298" y="480"/>
                    <a:pt x="301" y="479"/>
                  </a:cubicBezTo>
                  <a:cubicBezTo>
                    <a:pt x="302" y="477"/>
                    <a:pt x="303" y="476"/>
                    <a:pt x="304" y="474"/>
                  </a:cubicBezTo>
                  <a:cubicBezTo>
                    <a:pt x="305" y="473"/>
                    <a:pt x="305" y="472"/>
                    <a:pt x="306" y="472"/>
                  </a:cubicBezTo>
                  <a:cubicBezTo>
                    <a:pt x="307" y="471"/>
                    <a:pt x="307" y="471"/>
                    <a:pt x="308" y="471"/>
                  </a:cubicBezTo>
                  <a:cubicBezTo>
                    <a:pt x="310" y="471"/>
                    <a:pt x="312" y="470"/>
                    <a:pt x="313" y="469"/>
                  </a:cubicBezTo>
                  <a:cubicBezTo>
                    <a:pt x="316" y="467"/>
                    <a:pt x="318" y="466"/>
                    <a:pt x="320" y="463"/>
                  </a:cubicBezTo>
                  <a:cubicBezTo>
                    <a:pt x="323" y="460"/>
                    <a:pt x="325" y="456"/>
                    <a:pt x="327" y="453"/>
                  </a:cubicBezTo>
                  <a:cubicBezTo>
                    <a:pt x="329" y="451"/>
                    <a:pt x="331" y="449"/>
                    <a:pt x="333" y="447"/>
                  </a:cubicBezTo>
                  <a:cubicBezTo>
                    <a:pt x="335" y="445"/>
                    <a:pt x="336" y="441"/>
                    <a:pt x="337" y="438"/>
                  </a:cubicBezTo>
                  <a:cubicBezTo>
                    <a:pt x="338" y="432"/>
                    <a:pt x="339" y="427"/>
                    <a:pt x="339" y="421"/>
                  </a:cubicBezTo>
                  <a:cubicBezTo>
                    <a:pt x="339" y="421"/>
                    <a:pt x="339" y="421"/>
                    <a:pt x="339" y="420"/>
                  </a:cubicBezTo>
                  <a:cubicBezTo>
                    <a:pt x="339" y="420"/>
                    <a:pt x="338" y="420"/>
                    <a:pt x="338" y="420"/>
                  </a:cubicBezTo>
                  <a:cubicBezTo>
                    <a:pt x="329" y="418"/>
                    <a:pt x="321" y="425"/>
                    <a:pt x="312" y="425"/>
                  </a:cubicBezTo>
                  <a:cubicBezTo>
                    <a:pt x="310" y="425"/>
                    <a:pt x="308" y="424"/>
                    <a:pt x="306" y="425"/>
                  </a:cubicBezTo>
                  <a:cubicBezTo>
                    <a:pt x="304" y="426"/>
                    <a:pt x="303" y="428"/>
                    <a:pt x="301" y="427"/>
                  </a:cubicBezTo>
                  <a:cubicBezTo>
                    <a:pt x="300" y="427"/>
                    <a:pt x="299" y="427"/>
                    <a:pt x="298" y="426"/>
                  </a:cubicBezTo>
                  <a:cubicBezTo>
                    <a:pt x="295" y="423"/>
                    <a:pt x="291" y="422"/>
                    <a:pt x="286" y="422"/>
                  </a:cubicBezTo>
                  <a:cubicBezTo>
                    <a:pt x="286" y="422"/>
                    <a:pt x="286" y="422"/>
                    <a:pt x="286" y="422"/>
                  </a:cubicBezTo>
                  <a:cubicBezTo>
                    <a:pt x="286" y="421"/>
                    <a:pt x="286" y="421"/>
                    <a:pt x="287" y="421"/>
                  </a:cubicBezTo>
                  <a:cubicBezTo>
                    <a:pt x="287" y="421"/>
                    <a:pt x="287" y="421"/>
                    <a:pt x="287" y="421"/>
                  </a:cubicBezTo>
                  <a:cubicBezTo>
                    <a:pt x="287" y="421"/>
                    <a:pt x="288" y="420"/>
                    <a:pt x="288" y="420"/>
                  </a:cubicBezTo>
                  <a:cubicBezTo>
                    <a:pt x="288" y="420"/>
                    <a:pt x="289" y="419"/>
                    <a:pt x="289" y="419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8"/>
                    <a:pt x="290" y="418"/>
                    <a:pt x="291" y="418"/>
                  </a:cubicBezTo>
                  <a:cubicBezTo>
                    <a:pt x="292" y="418"/>
                    <a:pt x="292" y="417"/>
                    <a:pt x="292" y="417"/>
                  </a:cubicBezTo>
                  <a:cubicBezTo>
                    <a:pt x="292" y="416"/>
                    <a:pt x="293" y="416"/>
                    <a:pt x="293" y="416"/>
                  </a:cubicBezTo>
                  <a:cubicBezTo>
                    <a:pt x="293" y="415"/>
                    <a:pt x="292" y="414"/>
                    <a:pt x="292" y="414"/>
                  </a:cubicBezTo>
                  <a:cubicBezTo>
                    <a:pt x="291" y="413"/>
                    <a:pt x="291" y="413"/>
                    <a:pt x="290" y="412"/>
                  </a:cubicBezTo>
                  <a:cubicBezTo>
                    <a:pt x="290" y="412"/>
                    <a:pt x="289" y="412"/>
                    <a:pt x="288" y="411"/>
                  </a:cubicBezTo>
                  <a:cubicBezTo>
                    <a:pt x="288" y="411"/>
                    <a:pt x="287" y="411"/>
                    <a:pt x="287" y="410"/>
                  </a:cubicBezTo>
                  <a:cubicBezTo>
                    <a:pt x="286" y="409"/>
                    <a:pt x="286" y="408"/>
                    <a:pt x="285" y="407"/>
                  </a:cubicBezTo>
                  <a:cubicBezTo>
                    <a:pt x="284" y="406"/>
                    <a:pt x="283" y="406"/>
                    <a:pt x="282" y="406"/>
                  </a:cubicBezTo>
                  <a:cubicBezTo>
                    <a:pt x="282" y="405"/>
                    <a:pt x="281" y="404"/>
                    <a:pt x="281" y="403"/>
                  </a:cubicBezTo>
                  <a:cubicBezTo>
                    <a:pt x="280" y="403"/>
                    <a:pt x="279" y="403"/>
                    <a:pt x="279" y="403"/>
                  </a:cubicBezTo>
                  <a:cubicBezTo>
                    <a:pt x="278" y="403"/>
                    <a:pt x="277" y="402"/>
                    <a:pt x="277" y="401"/>
                  </a:cubicBezTo>
                  <a:cubicBezTo>
                    <a:pt x="276" y="400"/>
                    <a:pt x="275" y="399"/>
                    <a:pt x="274" y="399"/>
                  </a:cubicBezTo>
                  <a:cubicBezTo>
                    <a:pt x="274" y="399"/>
                    <a:pt x="273" y="399"/>
                    <a:pt x="273" y="399"/>
                  </a:cubicBezTo>
                  <a:cubicBezTo>
                    <a:pt x="272" y="399"/>
                    <a:pt x="272" y="398"/>
                    <a:pt x="272" y="398"/>
                  </a:cubicBezTo>
                  <a:cubicBezTo>
                    <a:pt x="272" y="397"/>
                    <a:pt x="272" y="397"/>
                    <a:pt x="272" y="396"/>
                  </a:cubicBezTo>
                  <a:cubicBezTo>
                    <a:pt x="271" y="397"/>
                    <a:pt x="270" y="396"/>
                    <a:pt x="270" y="395"/>
                  </a:cubicBezTo>
                  <a:cubicBezTo>
                    <a:pt x="269" y="394"/>
                    <a:pt x="269" y="393"/>
                    <a:pt x="269" y="392"/>
                  </a:cubicBezTo>
                  <a:cubicBezTo>
                    <a:pt x="269" y="391"/>
                    <a:pt x="269" y="391"/>
                    <a:pt x="269" y="390"/>
                  </a:cubicBezTo>
                  <a:cubicBezTo>
                    <a:pt x="269" y="390"/>
                    <a:pt x="269" y="389"/>
                    <a:pt x="269" y="388"/>
                  </a:cubicBezTo>
                  <a:cubicBezTo>
                    <a:pt x="268" y="387"/>
                    <a:pt x="268" y="385"/>
                    <a:pt x="268" y="384"/>
                  </a:cubicBezTo>
                  <a:cubicBezTo>
                    <a:pt x="268" y="383"/>
                    <a:pt x="267" y="382"/>
                    <a:pt x="267" y="381"/>
                  </a:cubicBezTo>
                  <a:cubicBezTo>
                    <a:pt x="266" y="380"/>
                    <a:pt x="265" y="379"/>
                    <a:pt x="264" y="379"/>
                  </a:cubicBezTo>
                  <a:cubicBezTo>
                    <a:pt x="262" y="378"/>
                    <a:pt x="261" y="377"/>
                    <a:pt x="260" y="376"/>
                  </a:cubicBezTo>
                  <a:cubicBezTo>
                    <a:pt x="259" y="374"/>
                    <a:pt x="259" y="372"/>
                    <a:pt x="259" y="370"/>
                  </a:cubicBezTo>
                  <a:cubicBezTo>
                    <a:pt x="258" y="368"/>
                    <a:pt x="257" y="366"/>
                    <a:pt x="257" y="364"/>
                  </a:cubicBezTo>
                  <a:cubicBezTo>
                    <a:pt x="257" y="363"/>
                    <a:pt x="257" y="361"/>
                    <a:pt x="257" y="360"/>
                  </a:cubicBezTo>
                  <a:cubicBezTo>
                    <a:pt x="256" y="360"/>
                    <a:pt x="256" y="359"/>
                    <a:pt x="255" y="358"/>
                  </a:cubicBezTo>
                  <a:cubicBezTo>
                    <a:pt x="255" y="357"/>
                    <a:pt x="255" y="357"/>
                    <a:pt x="255" y="356"/>
                  </a:cubicBezTo>
                  <a:cubicBezTo>
                    <a:pt x="255" y="354"/>
                    <a:pt x="254" y="354"/>
                    <a:pt x="252" y="353"/>
                  </a:cubicBezTo>
                  <a:cubicBezTo>
                    <a:pt x="252" y="352"/>
                    <a:pt x="252" y="352"/>
                    <a:pt x="252" y="352"/>
                  </a:cubicBezTo>
                  <a:cubicBezTo>
                    <a:pt x="251" y="351"/>
                    <a:pt x="252" y="350"/>
                    <a:pt x="251" y="349"/>
                  </a:cubicBezTo>
                  <a:cubicBezTo>
                    <a:pt x="251" y="348"/>
                    <a:pt x="250" y="347"/>
                    <a:pt x="249" y="346"/>
                  </a:cubicBezTo>
                  <a:cubicBezTo>
                    <a:pt x="249" y="346"/>
                    <a:pt x="248" y="346"/>
                    <a:pt x="248" y="345"/>
                  </a:cubicBezTo>
                  <a:cubicBezTo>
                    <a:pt x="248" y="344"/>
                    <a:pt x="249" y="343"/>
                    <a:pt x="249" y="343"/>
                  </a:cubicBezTo>
                  <a:cubicBezTo>
                    <a:pt x="250" y="341"/>
                    <a:pt x="249" y="340"/>
                    <a:pt x="248" y="339"/>
                  </a:cubicBezTo>
                  <a:cubicBezTo>
                    <a:pt x="248" y="338"/>
                    <a:pt x="247" y="337"/>
                    <a:pt x="246" y="336"/>
                  </a:cubicBezTo>
                  <a:cubicBezTo>
                    <a:pt x="246" y="334"/>
                    <a:pt x="247" y="333"/>
                    <a:pt x="246" y="332"/>
                  </a:cubicBezTo>
                  <a:cubicBezTo>
                    <a:pt x="246" y="331"/>
                    <a:pt x="245" y="331"/>
                    <a:pt x="245" y="330"/>
                  </a:cubicBezTo>
                  <a:cubicBezTo>
                    <a:pt x="243" y="328"/>
                    <a:pt x="242" y="326"/>
                    <a:pt x="242" y="323"/>
                  </a:cubicBezTo>
                  <a:cubicBezTo>
                    <a:pt x="242" y="320"/>
                    <a:pt x="240" y="317"/>
                    <a:pt x="237" y="315"/>
                  </a:cubicBezTo>
                  <a:cubicBezTo>
                    <a:pt x="237" y="314"/>
                    <a:pt x="236" y="313"/>
                    <a:pt x="236" y="313"/>
                  </a:cubicBezTo>
                  <a:cubicBezTo>
                    <a:pt x="234" y="310"/>
                    <a:pt x="235" y="307"/>
                    <a:pt x="237" y="304"/>
                  </a:cubicBezTo>
                  <a:cubicBezTo>
                    <a:pt x="237" y="305"/>
                    <a:pt x="238" y="306"/>
                    <a:pt x="238" y="307"/>
                  </a:cubicBezTo>
                  <a:cubicBezTo>
                    <a:pt x="239" y="310"/>
                    <a:pt x="240" y="314"/>
                    <a:pt x="241" y="316"/>
                  </a:cubicBezTo>
                  <a:cubicBezTo>
                    <a:pt x="241" y="317"/>
                    <a:pt x="242" y="318"/>
                    <a:pt x="243" y="319"/>
                  </a:cubicBezTo>
                  <a:cubicBezTo>
                    <a:pt x="244" y="319"/>
                    <a:pt x="245" y="318"/>
                    <a:pt x="245" y="317"/>
                  </a:cubicBezTo>
                  <a:cubicBezTo>
                    <a:pt x="246" y="316"/>
                    <a:pt x="246" y="315"/>
                    <a:pt x="246" y="314"/>
                  </a:cubicBezTo>
                  <a:cubicBezTo>
                    <a:pt x="246" y="312"/>
                    <a:pt x="247" y="310"/>
                    <a:pt x="248" y="309"/>
                  </a:cubicBezTo>
                  <a:cubicBezTo>
                    <a:pt x="248" y="309"/>
                    <a:pt x="248" y="308"/>
                    <a:pt x="249" y="308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49" y="311"/>
                    <a:pt x="249" y="312"/>
                    <a:pt x="249" y="313"/>
                  </a:cubicBezTo>
                  <a:cubicBezTo>
                    <a:pt x="249" y="315"/>
                    <a:pt x="248" y="316"/>
                    <a:pt x="249" y="317"/>
                  </a:cubicBezTo>
                  <a:cubicBezTo>
                    <a:pt x="249" y="318"/>
                    <a:pt x="249" y="318"/>
                    <a:pt x="250" y="319"/>
                  </a:cubicBezTo>
                  <a:cubicBezTo>
                    <a:pt x="251" y="320"/>
                    <a:pt x="252" y="321"/>
                    <a:pt x="252" y="322"/>
                  </a:cubicBezTo>
                  <a:cubicBezTo>
                    <a:pt x="253" y="322"/>
                    <a:pt x="253" y="323"/>
                    <a:pt x="253" y="323"/>
                  </a:cubicBezTo>
                  <a:cubicBezTo>
                    <a:pt x="254" y="323"/>
                    <a:pt x="254" y="324"/>
                    <a:pt x="254" y="324"/>
                  </a:cubicBezTo>
                  <a:cubicBezTo>
                    <a:pt x="255" y="328"/>
                    <a:pt x="257" y="332"/>
                    <a:pt x="259" y="335"/>
                  </a:cubicBezTo>
                  <a:cubicBezTo>
                    <a:pt x="260" y="336"/>
                    <a:pt x="260" y="336"/>
                    <a:pt x="260" y="336"/>
                  </a:cubicBezTo>
                  <a:cubicBezTo>
                    <a:pt x="260" y="337"/>
                    <a:pt x="260" y="337"/>
                    <a:pt x="260" y="337"/>
                  </a:cubicBezTo>
                  <a:cubicBezTo>
                    <a:pt x="260" y="339"/>
                    <a:pt x="260" y="340"/>
                    <a:pt x="260" y="341"/>
                  </a:cubicBezTo>
                  <a:cubicBezTo>
                    <a:pt x="262" y="344"/>
                    <a:pt x="265" y="345"/>
                    <a:pt x="267" y="347"/>
                  </a:cubicBezTo>
                  <a:cubicBezTo>
                    <a:pt x="269" y="349"/>
                    <a:pt x="268" y="353"/>
                    <a:pt x="269" y="355"/>
                  </a:cubicBezTo>
                  <a:cubicBezTo>
                    <a:pt x="269" y="356"/>
                    <a:pt x="270" y="357"/>
                    <a:pt x="270" y="358"/>
                  </a:cubicBezTo>
                  <a:cubicBezTo>
                    <a:pt x="270" y="359"/>
                    <a:pt x="270" y="360"/>
                    <a:pt x="270" y="361"/>
                  </a:cubicBezTo>
                  <a:cubicBezTo>
                    <a:pt x="270" y="363"/>
                    <a:pt x="270" y="364"/>
                    <a:pt x="270" y="365"/>
                  </a:cubicBezTo>
                  <a:cubicBezTo>
                    <a:pt x="271" y="366"/>
                    <a:pt x="272" y="367"/>
                    <a:pt x="273" y="366"/>
                  </a:cubicBezTo>
                  <a:cubicBezTo>
                    <a:pt x="274" y="367"/>
                    <a:pt x="276" y="368"/>
                    <a:pt x="277" y="370"/>
                  </a:cubicBezTo>
                  <a:cubicBezTo>
                    <a:pt x="278" y="371"/>
                    <a:pt x="278" y="371"/>
                    <a:pt x="278" y="372"/>
                  </a:cubicBezTo>
                  <a:cubicBezTo>
                    <a:pt x="280" y="375"/>
                    <a:pt x="284" y="377"/>
                    <a:pt x="285" y="380"/>
                  </a:cubicBezTo>
                  <a:cubicBezTo>
                    <a:pt x="286" y="382"/>
                    <a:pt x="286" y="383"/>
                    <a:pt x="286" y="385"/>
                  </a:cubicBezTo>
                  <a:cubicBezTo>
                    <a:pt x="287" y="387"/>
                    <a:pt x="289" y="388"/>
                    <a:pt x="290" y="390"/>
                  </a:cubicBezTo>
                  <a:cubicBezTo>
                    <a:pt x="291" y="395"/>
                    <a:pt x="291" y="399"/>
                    <a:pt x="291" y="404"/>
                  </a:cubicBezTo>
                  <a:cubicBezTo>
                    <a:pt x="292" y="409"/>
                    <a:pt x="295" y="412"/>
                    <a:pt x="300" y="413"/>
                  </a:cubicBezTo>
                  <a:cubicBezTo>
                    <a:pt x="301" y="414"/>
                    <a:pt x="302" y="414"/>
                    <a:pt x="303" y="413"/>
                  </a:cubicBezTo>
                  <a:cubicBezTo>
                    <a:pt x="305" y="413"/>
                    <a:pt x="306" y="411"/>
                    <a:pt x="309" y="410"/>
                  </a:cubicBezTo>
                  <a:cubicBezTo>
                    <a:pt x="310" y="410"/>
                    <a:pt x="312" y="410"/>
                    <a:pt x="314" y="410"/>
                  </a:cubicBezTo>
                  <a:cubicBezTo>
                    <a:pt x="316" y="409"/>
                    <a:pt x="318" y="408"/>
                    <a:pt x="319" y="407"/>
                  </a:cubicBezTo>
                  <a:cubicBezTo>
                    <a:pt x="319" y="406"/>
                    <a:pt x="320" y="405"/>
                    <a:pt x="321" y="405"/>
                  </a:cubicBezTo>
                  <a:cubicBezTo>
                    <a:pt x="322" y="404"/>
                    <a:pt x="324" y="405"/>
                    <a:pt x="326" y="404"/>
                  </a:cubicBezTo>
                  <a:cubicBezTo>
                    <a:pt x="327" y="403"/>
                    <a:pt x="328" y="401"/>
                    <a:pt x="329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2" y="401"/>
                    <a:pt x="332" y="400"/>
                    <a:pt x="333" y="399"/>
                  </a:cubicBezTo>
                  <a:cubicBezTo>
                    <a:pt x="334" y="399"/>
                    <a:pt x="335" y="399"/>
                    <a:pt x="335" y="399"/>
                  </a:cubicBezTo>
                  <a:cubicBezTo>
                    <a:pt x="338" y="398"/>
                    <a:pt x="340" y="398"/>
                    <a:pt x="342" y="397"/>
                  </a:cubicBezTo>
                  <a:cubicBezTo>
                    <a:pt x="344" y="396"/>
                    <a:pt x="345" y="396"/>
                    <a:pt x="345" y="394"/>
                  </a:cubicBezTo>
                  <a:cubicBezTo>
                    <a:pt x="345" y="393"/>
                    <a:pt x="345" y="392"/>
                    <a:pt x="346" y="391"/>
                  </a:cubicBezTo>
                  <a:cubicBezTo>
                    <a:pt x="347" y="391"/>
                    <a:pt x="347" y="391"/>
                    <a:pt x="348" y="390"/>
                  </a:cubicBezTo>
                  <a:cubicBezTo>
                    <a:pt x="348" y="390"/>
                    <a:pt x="349" y="389"/>
                    <a:pt x="350" y="388"/>
                  </a:cubicBezTo>
                  <a:cubicBezTo>
                    <a:pt x="351" y="387"/>
                    <a:pt x="353" y="388"/>
                    <a:pt x="354" y="388"/>
                  </a:cubicBezTo>
                  <a:cubicBezTo>
                    <a:pt x="356" y="388"/>
                    <a:pt x="358" y="386"/>
                    <a:pt x="361" y="386"/>
                  </a:cubicBezTo>
                  <a:cubicBezTo>
                    <a:pt x="361" y="386"/>
                    <a:pt x="362" y="386"/>
                    <a:pt x="363" y="385"/>
                  </a:cubicBezTo>
                  <a:cubicBezTo>
                    <a:pt x="363" y="385"/>
                    <a:pt x="363" y="384"/>
                    <a:pt x="363" y="383"/>
                  </a:cubicBezTo>
                  <a:cubicBezTo>
                    <a:pt x="363" y="381"/>
                    <a:pt x="365" y="380"/>
                    <a:pt x="367" y="381"/>
                  </a:cubicBezTo>
                  <a:cubicBezTo>
                    <a:pt x="367" y="381"/>
                    <a:pt x="368" y="381"/>
                    <a:pt x="368" y="381"/>
                  </a:cubicBezTo>
                  <a:cubicBezTo>
                    <a:pt x="368" y="380"/>
                    <a:pt x="368" y="380"/>
                    <a:pt x="368" y="379"/>
                  </a:cubicBezTo>
                  <a:cubicBezTo>
                    <a:pt x="368" y="378"/>
                    <a:pt x="368" y="377"/>
                    <a:pt x="369" y="376"/>
                  </a:cubicBezTo>
                  <a:cubicBezTo>
                    <a:pt x="370" y="375"/>
                    <a:pt x="372" y="374"/>
                    <a:pt x="373" y="373"/>
                  </a:cubicBezTo>
                  <a:cubicBezTo>
                    <a:pt x="375" y="373"/>
                    <a:pt x="376" y="371"/>
                    <a:pt x="377" y="370"/>
                  </a:cubicBezTo>
                  <a:cubicBezTo>
                    <a:pt x="377" y="368"/>
                    <a:pt x="375" y="367"/>
                    <a:pt x="375" y="365"/>
                  </a:cubicBezTo>
                  <a:cubicBezTo>
                    <a:pt x="375" y="364"/>
                    <a:pt x="376" y="362"/>
                    <a:pt x="377" y="361"/>
                  </a:cubicBezTo>
                  <a:cubicBezTo>
                    <a:pt x="377" y="360"/>
                    <a:pt x="379" y="359"/>
                    <a:pt x="380" y="359"/>
                  </a:cubicBezTo>
                  <a:cubicBezTo>
                    <a:pt x="381" y="359"/>
                    <a:pt x="382" y="359"/>
                    <a:pt x="383" y="358"/>
                  </a:cubicBezTo>
                  <a:cubicBezTo>
                    <a:pt x="383" y="357"/>
                    <a:pt x="383" y="356"/>
                    <a:pt x="383" y="355"/>
                  </a:cubicBezTo>
                  <a:cubicBezTo>
                    <a:pt x="383" y="355"/>
                    <a:pt x="383" y="354"/>
                    <a:pt x="384" y="354"/>
                  </a:cubicBezTo>
                  <a:cubicBezTo>
                    <a:pt x="384" y="354"/>
                    <a:pt x="385" y="354"/>
                    <a:pt x="385" y="353"/>
                  </a:cubicBezTo>
                  <a:cubicBezTo>
                    <a:pt x="385" y="353"/>
                    <a:pt x="385" y="352"/>
                    <a:pt x="385" y="352"/>
                  </a:cubicBezTo>
                  <a:cubicBezTo>
                    <a:pt x="385" y="350"/>
                    <a:pt x="385" y="349"/>
                    <a:pt x="384" y="348"/>
                  </a:cubicBezTo>
                  <a:cubicBezTo>
                    <a:pt x="384" y="347"/>
                    <a:pt x="384" y="347"/>
                    <a:pt x="383" y="347"/>
                  </a:cubicBezTo>
                  <a:cubicBezTo>
                    <a:pt x="383" y="347"/>
                    <a:pt x="383" y="347"/>
                    <a:pt x="383" y="347"/>
                  </a:cubicBezTo>
                  <a:cubicBezTo>
                    <a:pt x="381" y="347"/>
                    <a:pt x="380" y="345"/>
                    <a:pt x="379" y="344"/>
                  </a:cubicBezTo>
                  <a:cubicBezTo>
                    <a:pt x="378" y="344"/>
                    <a:pt x="378" y="344"/>
                    <a:pt x="378" y="344"/>
                  </a:cubicBezTo>
                  <a:cubicBezTo>
                    <a:pt x="377" y="344"/>
                    <a:pt x="377" y="342"/>
                    <a:pt x="376" y="342"/>
                  </a:cubicBezTo>
                  <a:cubicBezTo>
                    <a:pt x="375" y="341"/>
                    <a:pt x="373" y="342"/>
                    <a:pt x="372" y="342"/>
                  </a:cubicBezTo>
                  <a:cubicBezTo>
                    <a:pt x="371" y="342"/>
                    <a:pt x="371" y="341"/>
                    <a:pt x="370" y="341"/>
                  </a:cubicBezTo>
                  <a:cubicBezTo>
                    <a:pt x="369" y="341"/>
                    <a:pt x="366" y="341"/>
                    <a:pt x="366" y="340"/>
                  </a:cubicBezTo>
                  <a:cubicBezTo>
                    <a:pt x="365" y="339"/>
                    <a:pt x="365" y="338"/>
                    <a:pt x="365" y="338"/>
                  </a:cubicBezTo>
                  <a:cubicBezTo>
                    <a:pt x="365" y="335"/>
                    <a:pt x="365" y="333"/>
                    <a:pt x="365" y="331"/>
                  </a:cubicBezTo>
                  <a:cubicBezTo>
                    <a:pt x="365" y="330"/>
                    <a:pt x="365" y="330"/>
                    <a:pt x="365" y="329"/>
                  </a:cubicBezTo>
                  <a:cubicBezTo>
                    <a:pt x="365" y="329"/>
                    <a:pt x="364" y="329"/>
                    <a:pt x="363" y="329"/>
                  </a:cubicBezTo>
                  <a:cubicBezTo>
                    <a:pt x="363" y="330"/>
                    <a:pt x="362" y="330"/>
                    <a:pt x="362" y="331"/>
                  </a:cubicBezTo>
                  <a:cubicBezTo>
                    <a:pt x="361" y="333"/>
                    <a:pt x="359" y="336"/>
                    <a:pt x="358" y="338"/>
                  </a:cubicBezTo>
                  <a:cubicBezTo>
                    <a:pt x="358" y="339"/>
                    <a:pt x="357" y="339"/>
                    <a:pt x="357" y="340"/>
                  </a:cubicBezTo>
                  <a:cubicBezTo>
                    <a:pt x="357" y="340"/>
                    <a:pt x="357" y="341"/>
                    <a:pt x="357" y="341"/>
                  </a:cubicBezTo>
                  <a:cubicBezTo>
                    <a:pt x="357" y="341"/>
                    <a:pt x="357" y="341"/>
                    <a:pt x="356" y="341"/>
                  </a:cubicBezTo>
                  <a:cubicBezTo>
                    <a:pt x="355" y="342"/>
                    <a:pt x="354" y="343"/>
                    <a:pt x="352" y="343"/>
                  </a:cubicBezTo>
                  <a:cubicBezTo>
                    <a:pt x="351" y="343"/>
                    <a:pt x="350" y="343"/>
                    <a:pt x="349" y="343"/>
                  </a:cubicBezTo>
                  <a:cubicBezTo>
                    <a:pt x="347" y="343"/>
                    <a:pt x="345" y="345"/>
                    <a:pt x="343" y="345"/>
                  </a:cubicBezTo>
                  <a:cubicBezTo>
                    <a:pt x="343" y="345"/>
                    <a:pt x="342" y="345"/>
                    <a:pt x="342" y="345"/>
                  </a:cubicBezTo>
                  <a:cubicBezTo>
                    <a:pt x="342" y="345"/>
                    <a:pt x="341" y="345"/>
                    <a:pt x="341" y="345"/>
                  </a:cubicBezTo>
                  <a:cubicBezTo>
                    <a:pt x="340" y="344"/>
                    <a:pt x="338" y="344"/>
                    <a:pt x="336" y="344"/>
                  </a:cubicBezTo>
                  <a:cubicBezTo>
                    <a:pt x="336" y="343"/>
                    <a:pt x="336" y="341"/>
                    <a:pt x="338" y="341"/>
                  </a:cubicBezTo>
                  <a:cubicBezTo>
                    <a:pt x="338" y="341"/>
                    <a:pt x="339" y="340"/>
                    <a:pt x="339" y="340"/>
                  </a:cubicBezTo>
                  <a:cubicBezTo>
                    <a:pt x="339" y="340"/>
                    <a:pt x="339" y="339"/>
                    <a:pt x="339" y="338"/>
                  </a:cubicBezTo>
                  <a:cubicBezTo>
                    <a:pt x="339" y="337"/>
                    <a:pt x="338" y="336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39" y="334"/>
                    <a:pt x="338" y="334"/>
                    <a:pt x="338" y="334"/>
                  </a:cubicBezTo>
                  <a:cubicBezTo>
                    <a:pt x="337" y="333"/>
                    <a:pt x="337" y="332"/>
                    <a:pt x="337" y="331"/>
                  </a:cubicBezTo>
                  <a:cubicBezTo>
                    <a:pt x="337" y="331"/>
                    <a:pt x="336" y="331"/>
                    <a:pt x="335" y="332"/>
                  </a:cubicBezTo>
                  <a:cubicBezTo>
                    <a:pt x="335" y="333"/>
                    <a:pt x="335" y="334"/>
                    <a:pt x="335" y="334"/>
                  </a:cubicBezTo>
                  <a:cubicBezTo>
                    <a:pt x="336" y="336"/>
                    <a:pt x="336" y="338"/>
                    <a:pt x="335" y="340"/>
                  </a:cubicBezTo>
                  <a:cubicBezTo>
                    <a:pt x="333" y="338"/>
                    <a:pt x="332" y="335"/>
                    <a:pt x="331" y="332"/>
                  </a:cubicBezTo>
                  <a:cubicBezTo>
                    <a:pt x="331" y="331"/>
                    <a:pt x="331" y="331"/>
                    <a:pt x="331" y="330"/>
                  </a:cubicBezTo>
                  <a:cubicBezTo>
                    <a:pt x="330" y="329"/>
                    <a:pt x="329" y="328"/>
                    <a:pt x="328" y="328"/>
                  </a:cubicBezTo>
                  <a:cubicBezTo>
                    <a:pt x="328" y="326"/>
                    <a:pt x="327" y="323"/>
                    <a:pt x="326" y="322"/>
                  </a:cubicBezTo>
                  <a:cubicBezTo>
                    <a:pt x="325" y="321"/>
                    <a:pt x="323" y="321"/>
                    <a:pt x="323" y="319"/>
                  </a:cubicBezTo>
                  <a:cubicBezTo>
                    <a:pt x="322" y="319"/>
                    <a:pt x="322" y="318"/>
                    <a:pt x="322" y="318"/>
                  </a:cubicBezTo>
                  <a:cubicBezTo>
                    <a:pt x="321" y="317"/>
                    <a:pt x="320" y="316"/>
                    <a:pt x="320" y="315"/>
                  </a:cubicBezTo>
                  <a:cubicBezTo>
                    <a:pt x="319" y="315"/>
                    <a:pt x="319" y="314"/>
                    <a:pt x="319" y="314"/>
                  </a:cubicBezTo>
                  <a:cubicBezTo>
                    <a:pt x="319" y="313"/>
                    <a:pt x="318" y="313"/>
                    <a:pt x="317" y="313"/>
                  </a:cubicBezTo>
                  <a:cubicBezTo>
                    <a:pt x="317" y="313"/>
                    <a:pt x="316" y="312"/>
                    <a:pt x="317" y="311"/>
                  </a:cubicBezTo>
                  <a:cubicBezTo>
                    <a:pt x="317" y="311"/>
                    <a:pt x="318" y="311"/>
                    <a:pt x="319" y="311"/>
                  </a:cubicBezTo>
                  <a:cubicBezTo>
                    <a:pt x="319" y="310"/>
                    <a:pt x="318" y="309"/>
                    <a:pt x="318" y="309"/>
                  </a:cubicBezTo>
                  <a:cubicBezTo>
                    <a:pt x="318" y="308"/>
                    <a:pt x="318" y="307"/>
                    <a:pt x="319" y="306"/>
                  </a:cubicBezTo>
                  <a:cubicBezTo>
                    <a:pt x="320" y="306"/>
                    <a:pt x="321" y="307"/>
                    <a:pt x="322" y="307"/>
                  </a:cubicBezTo>
                  <a:cubicBezTo>
                    <a:pt x="322" y="307"/>
                    <a:pt x="322" y="306"/>
                    <a:pt x="323" y="305"/>
                  </a:cubicBezTo>
                  <a:cubicBezTo>
                    <a:pt x="323" y="304"/>
                    <a:pt x="324" y="304"/>
                    <a:pt x="325" y="304"/>
                  </a:cubicBezTo>
                  <a:cubicBezTo>
                    <a:pt x="325" y="305"/>
                    <a:pt x="325" y="306"/>
                    <a:pt x="325" y="306"/>
                  </a:cubicBezTo>
                  <a:cubicBezTo>
                    <a:pt x="326" y="307"/>
                    <a:pt x="327" y="306"/>
                    <a:pt x="327" y="306"/>
                  </a:cubicBezTo>
                  <a:cubicBezTo>
                    <a:pt x="328" y="305"/>
                    <a:pt x="328" y="306"/>
                    <a:pt x="329" y="307"/>
                  </a:cubicBezTo>
                  <a:cubicBezTo>
                    <a:pt x="329" y="307"/>
                    <a:pt x="329" y="308"/>
                    <a:pt x="330" y="309"/>
                  </a:cubicBezTo>
                  <a:cubicBezTo>
                    <a:pt x="330" y="309"/>
                    <a:pt x="330" y="309"/>
                    <a:pt x="331" y="309"/>
                  </a:cubicBezTo>
                  <a:cubicBezTo>
                    <a:pt x="331" y="309"/>
                    <a:pt x="332" y="310"/>
                    <a:pt x="332" y="311"/>
                  </a:cubicBezTo>
                  <a:cubicBezTo>
                    <a:pt x="333" y="312"/>
                    <a:pt x="333" y="313"/>
                    <a:pt x="334" y="315"/>
                  </a:cubicBezTo>
                  <a:cubicBezTo>
                    <a:pt x="334" y="315"/>
                    <a:pt x="335" y="316"/>
                    <a:pt x="335" y="316"/>
                  </a:cubicBezTo>
                  <a:cubicBezTo>
                    <a:pt x="336" y="316"/>
                    <a:pt x="336" y="316"/>
                    <a:pt x="336" y="317"/>
                  </a:cubicBezTo>
                  <a:cubicBezTo>
                    <a:pt x="337" y="317"/>
                    <a:pt x="337" y="318"/>
                    <a:pt x="337" y="319"/>
                  </a:cubicBezTo>
                  <a:cubicBezTo>
                    <a:pt x="337" y="319"/>
                    <a:pt x="338" y="320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20"/>
                    <a:pt x="340" y="320"/>
                    <a:pt x="340" y="321"/>
                  </a:cubicBezTo>
                  <a:cubicBezTo>
                    <a:pt x="341" y="321"/>
                    <a:pt x="341" y="322"/>
                    <a:pt x="342" y="322"/>
                  </a:cubicBezTo>
                  <a:cubicBezTo>
                    <a:pt x="343" y="322"/>
                    <a:pt x="343" y="322"/>
                    <a:pt x="343" y="322"/>
                  </a:cubicBezTo>
                  <a:cubicBezTo>
                    <a:pt x="344" y="322"/>
                    <a:pt x="344" y="323"/>
                    <a:pt x="344" y="323"/>
                  </a:cubicBezTo>
                  <a:cubicBezTo>
                    <a:pt x="345" y="324"/>
                    <a:pt x="347" y="323"/>
                    <a:pt x="348" y="324"/>
                  </a:cubicBezTo>
                  <a:cubicBezTo>
                    <a:pt x="349" y="324"/>
                    <a:pt x="349" y="326"/>
                    <a:pt x="350" y="326"/>
                  </a:cubicBezTo>
                  <a:cubicBezTo>
                    <a:pt x="351" y="327"/>
                    <a:pt x="353" y="327"/>
                    <a:pt x="355" y="327"/>
                  </a:cubicBezTo>
                  <a:cubicBezTo>
                    <a:pt x="357" y="327"/>
                    <a:pt x="360" y="327"/>
                    <a:pt x="362" y="325"/>
                  </a:cubicBezTo>
                  <a:cubicBezTo>
                    <a:pt x="362" y="324"/>
                    <a:pt x="362" y="324"/>
                    <a:pt x="362" y="324"/>
                  </a:cubicBezTo>
                  <a:cubicBezTo>
                    <a:pt x="363" y="323"/>
                    <a:pt x="363" y="323"/>
                    <a:pt x="364" y="323"/>
                  </a:cubicBezTo>
                  <a:cubicBezTo>
                    <a:pt x="366" y="323"/>
                    <a:pt x="369" y="324"/>
                    <a:pt x="371" y="326"/>
                  </a:cubicBezTo>
                  <a:cubicBezTo>
                    <a:pt x="371" y="327"/>
                    <a:pt x="372" y="328"/>
                    <a:pt x="372" y="329"/>
                  </a:cubicBezTo>
                  <a:cubicBezTo>
                    <a:pt x="373" y="331"/>
                    <a:pt x="375" y="331"/>
                    <a:pt x="377" y="331"/>
                  </a:cubicBezTo>
                  <a:cubicBezTo>
                    <a:pt x="379" y="331"/>
                    <a:pt x="382" y="332"/>
                    <a:pt x="384" y="332"/>
                  </a:cubicBezTo>
                  <a:cubicBezTo>
                    <a:pt x="384" y="332"/>
                    <a:pt x="385" y="332"/>
                    <a:pt x="386" y="332"/>
                  </a:cubicBezTo>
                  <a:cubicBezTo>
                    <a:pt x="386" y="332"/>
                    <a:pt x="387" y="332"/>
                    <a:pt x="387" y="331"/>
                  </a:cubicBezTo>
                  <a:cubicBezTo>
                    <a:pt x="388" y="331"/>
                    <a:pt x="388" y="331"/>
                    <a:pt x="389" y="331"/>
                  </a:cubicBezTo>
                  <a:cubicBezTo>
                    <a:pt x="390" y="331"/>
                    <a:pt x="391" y="332"/>
                    <a:pt x="393" y="332"/>
                  </a:cubicBezTo>
                  <a:cubicBezTo>
                    <a:pt x="393" y="332"/>
                    <a:pt x="394" y="332"/>
                    <a:pt x="395" y="332"/>
                  </a:cubicBezTo>
                  <a:cubicBezTo>
                    <a:pt x="397" y="331"/>
                    <a:pt x="398" y="330"/>
                    <a:pt x="400" y="330"/>
                  </a:cubicBezTo>
                  <a:cubicBezTo>
                    <a:pt x="401" y="330"/>
                    <a:pt x="402" y="330"/>
                    <a:pt x="402" y="330"/>
                  </a:cubicBezTo>
                  <a:cubicBezTo>
                    <a:pt x="403" y="330"/>
                    <a:pt x="403" y="330"/>
                    <a:pt x="404" y="329"/>
                  </a:cubicBezTo>
                  <a:cubicBezTo>
                    <a:pt x="406" y="329"/>
                    <a:pt x="408" y="331"/>
                    <a:pt x="410" y="330"/>
                  </a:cubicBezTo>
                  <a:cubicBezTo>
                    <a:pt x="412" y="330"/>
                    <a:pt x="413" y="328"/>
                    <a:pt x="415" y="328"/>
                  </a:cubicBezTo>
                  <a:cubicBezTo>
                    <a:pt x="416" y="328"/>
                    <a:pt x="416" y="328"/>
                    <a:pt x="416" y="328"/>
                  </a:cubicBezTo>
                  <a:cubicBezTo>
                    <a:pt x="417" y="328"/>
                    <a:pt x="417" y="328"/>
                    <a:pt x="417" y="328"/>
                  </a:cubicBezTo>
                  <a:cubicBezTo>
                    <a:pt x="418" y="327"/>
                    <a:pt x="419" y="327"/>
                    <a:pt x="419" y="327"/>
                  </a:cubicBezTo>
                  <a:cubicBezTo>
                    <a:pt x="420" y="327"/>
                    <a:pt x="421" y="327"/>
                    <a:pt x="421" y="327"/>
                  </a:cubicBezTo>
                  <a:cubicBezTo>
                    <a:pt x="422" y="328"/>
                    <a:pt x="422" y="329"/>
                    <a:pt x="422" y="329"/>
                  </a:cubicBezTo>
                  <a:cubicBezTo>
                    <a:pt x="423" y="329"/>
                    <a:pt x="423" y="329"/>
                    <a:pt x="423" y="329"/>
                  </a:cubicBezTo>
                  <a:cubicBezTo>
                    <a:pt x="424" y="330"/>
                    <a:pt x="424" y="331"/>
                    <a:pt x="424" y="331"/>
                  </a:cubicBezTo>
                  <a:cubicBezTo>
                    <a:pt x="425" y="332"/>
                    <a:pt x="426" y="332"/>
                    <a:pt x="427" y="332"/>
                  </a:cubicBezTo>
                  <a:cubicBezTo>
                    <a:pt x="427" y="333"/>
                    <a:pt x="427" y="333"/>
                    <a:pt x="427" y="334"/>
                  </a:cubicBezTo>
                  <a:cubicBezTo>
                    <a:pt x="428" y="334"/>
                    <a:pt x="429" y="334"/>
                    <a:pt x="429" y="334"/>
                  </a:cubicBezTo>
                  <a:cubicBezTo>
                    <a:pt x="430" y="335"/>
                    <a:pt x="430" y="336"/>
                    <a:pt x="430" y="336"/>
                  </a:cubicBezTo>
                  <a:cubicBezTo>
                    <a:pt x="431" y="337"/>
                    <a:pt x="433" y="337"/>
                    <a:pt x="433" y="337"/>
                  </a:cubicBezTo>
                  <a:cubicBezTo>
                    <a:pt x="434" y="338"/>
                    <a:pt x="434" y="338"/>
                    <a:pt x="434" y="338"/>
                  </a:cubicBezTo>
                  <a:cubicBezTo>
                    <a:pt x="434" y="338"/>
                    <a:pt x="434" y="338"/>
                    <a:pt x="435" y="338"/>
                  </a:cubicBezTo>
                  <a:cubicBezTo>
                    <a:pt x="436" y="339"/>
                    <a:pt x="437" y="338"/>
                    <a:pt x="438" y="338"/>
                  </a:cubicBezTo>
                  <a:cubicBezTo>
                    <a:pt x="440" y="337"/>
                    <a:pt x="441" y="336"/>
                    <a:pt x="442" y="335"/>
                  </a:cubicBezTo>
                  <a:cubicBezTo>
                    <a:pt x="442" y="335"/>
                    <a:pt x="442" y="335"/>
                    <a:pt x="442" y="335"/>
                  </a:cubicBezTo>
                  <a:cubicBezTo>
                    <a:pt x="442" y="335"/>
                    <a:pt x="442" y="336"/>
                    <a:pt x="442" y="336"/>
                  </a:cubicBezTo>
                  <a:cubicBezTo>
                    <a:pt x="443" y="337"/>
                    <a:pt x="442" y="338"/>
                    <a:pt x="442" y="339"/>
                  </a:cubicBezTo>
                  <a:cubicBezTo>
                    <a:pt x="441" y="339"/>
                    <a:pt x="440" y="340"/>
                    <a:pt x="439" y="341"/>
                  </a:cubicBezTo>
                  <a:cubicBezTo>
                    <a:pt x="438" y="341"/>
                    <a:pt x="438" y="341"/>
                    <a:pt x="437" y="342"/>
                  </a:cubicBezTo>
                  <a:cubicBezTo>
                    <a:pt x="437" y="342"/>
                    <a:pt x="436" y="343"/>
                    <a:pt x="436" y="343"/>
                  </a:cubicBezTo>
                  <a:cubicBezTo>
                    <a:pt x="436" y="343"/>
                    <a:pt x="436" y="343"/>
                    <a:pt x="436" y="343"/>
                  </a:cubicBezTo>
                  <a:cubicBezTo>
                    <a:pt x="437" y="345"/>
                    <a:pt x="439" y="346"/>
                    <a:pt x="441" y="347"/>
                  </a:cubicBezTo>
                  <a:cubicBezTo>
                    <a:pt x="442" y="347"/>
                    <a:pt x="442" y="347"/>
                    <a:pt x="443" y="347"/>
                  </a:cubicBezTo>
                  <a:cubicBezTo>
                    <a:pt x="444" y="348"/>
                    <a:pt x="444" y="348"/>
                    <a:pt x="445" y="349"/>
                  </a:cubicBezTo>
                  <a:cubicBezTo>
                    <a:pt x="447" y="350"/>
                    <a:pt x="449" y="348"/>
                    <a:pt x="450" y="346"/>
                  </a:cubicBezTo>
                  <a:cubicBezTo>
                    <a:pt x="451" y="344"/>
                    <a:pt x="451" y="342"/>
                    <a:pt x="451" y="340"/>
                  </a:cubicBezTo>
                  <a:cubicBezTo>
                    <a:pt x="451" y="339"/>
                    <a:pt x="451" y="338"/>
                    <a:pt x="451" y="337"/>
                  </a:cubicBezTo>
                  <a:cubicBezTo>
                    <a:pt x="452" y="336"/>
                    <a:pt x="454" y="336"/>
                    <a:pt x="455" y="337"/>
                  </a:cubicBezTo>
                  <a:cubicBezTo>
                    <a:pt x="456" y="338"/>
                    <a:pt x="457" y="340"/>
                    <a:pt x="457" y="341"/>
                  </a:cubicBezTo>
                  <a:cubicBezTo>
                    <a:pt x="457" y="343"/>
                    <a:pt x="457" y="344"/>
                    <a:pt x="458" y="346"/>
                  </a:cubicBezTo>
                  <a:cubicBezTo>
                    <a:pt x="459" y="348"/>
                    <a:pt x="460" y="350"/>
                    <a:pt x="459" y="352"/>
                  </a:cubicBezTo>
                  <a:cubicBezTo>
                    <a:pt x="459" y="353"/>
                    <a:pt x="458" y="353"/>
                    <a:pt x="458" y="353"/>
                  </a:cubicBezTo>
                  <a:cubicBezTo>
                    <a:pt x="458" y="354"/>
                    <a:pt x="458" y="356"/>
                    <a:pt x="458" y="357"/>
                  </a:cubicBezTo>
                  <a:cubicBezTo>
                    <a:pt x="459" y="358"/>
                    <a:pt x="459" y="359"/>
                    <a:pt x="459" y="361"/>
                  </a:cubicBezTo>
                  <a:cubicBezTo>
                    <a:pt x="459" y="361"/>
                    <a:pt x="460" y="362"/>
                    <a:pt x="460" y="363"/>
                  </a:cubicBezTo>
                  <a:cubicBezTo>
                    <a:pt x="460" y="364"/>
                    <a:pt x="461" y="365"/>
                    <a:pt x="462" y="365"/>
                  </a:cubicBezTo>
                  <a:cubicBezTo>
                    <a:pt x="462" y="366"/>
                    <a:pt x="463" y="366"/>
                    <a:pt x="463" y="366"/>
                  </a:cubicBezTo>
                  <a:cubicBezTo>
                    <a:pt x="463" y="367"/>
                    <a:pt x="463" y="367"/>
                    <a:pt x="463" y="367"/>
                  </a:cubicBezTo>
                  <a:cubicBezTo>
                    <a:pt x="463" y="368"/>
                    <a:pt x="463" y="369"/>
                    <a:pt x="464" y="370"/>
                  </a:cubicBezTo>
                  <a:cubicBezTo>
                    <a:pt x="464" y="371"/>
                    <a:pt x="465" y="371"/>
                    <a:pt x="465" y="372"/>
                  </a:cubicBezTo>
                  <a:cubicBezTo>
                    <a:pt x="465" y="372"/>
                    <a:pt x="465" y="373"/>
                    <a:pt x="465" y="373"/>
                  </a:cubicBezTo>
                  <a:cubicBezTo>
                    <a:pt x="465" y="374"/>
                    <a:pt x="466" y="375"/>
                    <a:pt x="466" y="375"/>
                  </a:cubicBezTo>
                  <a:cubicBezTo>
                    <a:pt x="466" y="376"/>
                    <a:pt x="467" y="377"/>
                    <a:pt x="467" y="378"/>
                  </a:cubicBezTo>
                  <a:cubicBezTo>
                    <a:pt x="468" y="379"/>
                    <a:pt x="469" y="380"/>
                    <a:pt x="470" y="380"/>
                  </a:cubicBezTo>
                  <a:cubicBezTo>
                    <a:pt x="472" y="381"/>
                    <a:pt x="472" y="382"/>
                    <a:pt x="473" y="384"/>
                  </a:cubicBezTo>
                  <a:cubicBezTo>
                    <a:pt x="474" y="384"/>
                    <a:pt x="474" y="385"/>
                    <a:pt x="474" y="386"/>
                  </a:cubicBezTo>
                  <a:cubicBezTo>
                    <a:pt x="474" y="386"/>
                    <a:pt x="474" y="387"/>
                    <a:pt x="474" y="388"/>
                  </a:cubicBezTo>
                  <a:cubicBezTo>
                    <a:pt x="474" y="390"/>
                    <a:pt x="475" y="392"/>
                    <a:pt x="476" y="394"/>
                  </a:cubicBezTo>
                  <a:cubicBezTo>
                    <a:pt x="477" y="394"/>
                    <a:pt x="478" y="395"/>
                    <a:pt x="478" y="395"/>
                  </a:cubicBezTo>
                  <a:cubicBezTo>
                    <a:pt x="479" y="396"/>
                    <a:pt x="479" y="397"/>
                    <a:pt x="479" y="397"/>
                  </a:cubicBezTo>
                  <a:cubicBezTo>
                    <a:pt x="480" y="398"/>
                    <a:pt x="480" y="399"/>
                    <a:pt x="481" y="400"/>
                  </a:cubicBezTo>
                  <a:cubicBezTo>
                    <a:pt x="481" y="401"/>
                    <a:pt x="481" y="401"/>
                    <a:pt x="481" y="402"/>
                  </a:cubicBezTo>
                  <a:cubicBezTo>
                    <a:pt x="481" y="402"/>
                    <a:pt x="482" y="403"/>
                    <a:pt x="482" y="403"/>
                  </a:cubicBezTo>
                  <a:cubicBezTo>
                    <a:pt x="484" y="405"/>
                    <a:pt x="485" y="407"/>
                    <a:pt x="486" y="409"/>
                  </a:cubicBezTo>
                  <a:cubicBezTo>
                    <a:pt x="486" y="409"/>
                    <a:pt x="487" y="410"/>
                    <a:pt x="487" y="411"/>
                  </a:cubicBezTo>
                  <a:cubicBezTo>
                    <a:pt x="487" y="411"/>
                    <a:pt x="487" y="411"/>
                    <a:pt x="487" y="412"/>
                  </a:cubicBezTo>
                  <a:cubicBezTo>
                    <a:pt x="487" y="412"/>
                    <a:pt x="488" y="413"/>
                    <a:pt x="488" y="413"/>
                  </a:cubicBezTo>
                  <a:cubicBezTo>
                    <a:pt x="489" y="414"/>
                    <a:pt x="490" y="414"/>
                    <a:pt x="491" y="414"/>
                  </a:cubicBezTo>
                  <a:cubicBezTo>
                    <a:pt x="492" y="414"/>
                    <a:pt x="493" y="413"/>
                    <a:pt x="493" y="412"/>
                  </a:cubicBezTo>
                  <a:cubicBezTo>
                    <a:pt x="494" y="411"/>
                    <a:pt x="493" y="410"/>
                    <a:pt x="493" y="409"/>
                  </a:cubicBezTo>
                  <a:cubicBezTo>
                    <a:pt x="493" y="408"/>
                    <a:pt x="493" y="407"/>
                    <a:pt x="494" y="407"/>
                  </a:cubicBezTo>
                  <a:cubicBezTo>
                    <a:pt x="494" y="405"/>
                    <a:pt x="495" y="404"/>
                    <a:pt x="496" y="403"/>
                  </a:cubicBezTo>
                  <a:cubicBezTo>
                    <a:pt x="497" y="402"/>
                    <a:pt x="497" y="401"/>
                    <a:pt x="497" y="401"/>
                  </a:cubicBezTo>
                  <a:cubicBezTo>
                    <a:pt x="497" y="400"/>
                    <a:pt x="497" y="400"/>
                    <a:pt x="497" y="400"/>
                  </a:cubicBezTo>
                  <a:cubicBezTo>
                    <a:pt x="497" y="399"/>
                    <a:pt x="498" y="399"/>
                    <a:pt x="498" y="399"/>
                  </a:cubicBezTo>
                  <a:cubicBezTo>
                    <a:pt x="498" y="398"/>
                    <a:pt x="499" y="397"/>
                    <a:pt x="499" y="397"/>
                  </a:cubicBezTo>
                  <a:cubicBezTo>
                    <a:pt x="500" y="397"/>
                    <a:pt x="500" y="397"/>
                    <a:pt x="500" y="397"/>
                  </a:cubicBezTo>
                  <a:cubicBezTo>
                    <a:pt x="500" y="396"/>
                    <a:pt x="500" y="396"/>
                    <a:pt x="500" y="396"/>
                  </a:cubicBezTo>
                  <a:cubicBezTo>
                    <a:pt x="500" y="396"/>
                    <a:pt x="500" y="395"/>
                    <a:pt x="500" y="394"/>
                  </a:cubicBezTo>
                  <a:cubicBezTo>
                    <a:pt x="500" y="393"/>
                    <a:pt x="499" y="393"/>
                    <a:pt x="500" y="392"/>
                  </a:cubicBezTo>
                  <a:cubicBezTo>
                    <a:pt x="500" y="391"/>
                    <a:pt x="501" y="390"/>
                    <a:pt x="501" y="389"/>
                  </a:cubicBezTo>
                  <a:cubicBezTo>
                    <a:pt x="501" y="389"/>
                    <a:pt x="501" y="388"/>
                    <a:pt x="500" y="387"/>
                  </a:cubicBezTo>
                  <a:cubicBezTo>
                    <a:pt x="500" y="387"/>
                    <a:pt x="500" y="387"/>
                    <a:pt x="500" y="386"/>
                  </a:cubicBezTo>
                  <a:cubicBezTo>
                    <a:pt x="500" y="386"/>
                    <a:pt x="500" y="385"/>
                    <a:pt x="501" y="385"/>
                  </a:cubicBezTo>
                  <a:cubicBezTo>
                    <a:pt x="502" y="384"/>
                    <a:pt x="501" y="382"/>
                    <a:pt x="501" y="381"/>
                  </a:cubicBezTo>
                  <a:cubicBezTo>
                    <a:pt x="501" y="380"/>
                    <a:pt x="501" y="379"/>
                    <a:pt x="501" y="379"/>
                  </a:cubicBezTo>
                  <a:cubicBezTo>
                    <a:pt x="501" y="378"/>
                    <a:pt x="500" y="377"/>
                    <a:pt x="500" y="377"/>
                  </a:cubicBezTo>
                  <a:cubicBezTo>
                    <a:pt x="500" y="376"/>
                    <a:pt x="500" y="375"/>
                    <a:pt x="500" y="374"/>
                  </a:cubicBezTo>
                  <a:cubicBezTo>
                    <a:pt x="499" y="373"/>
                    <a:pt x="498" y="373"/>
                    <a:pt x="498" y="372"/>
                  </a:cubicBezTo>
                  <a:cubicBezTo>
                    <a:pt x="497" y="371"/>
                    <a:pt x="497" y="369"/>
                    <a:pt x="497" y="368"/>
                  </a:cubicBezTo>
                  <a:cubicBezTo>
                    <a:pt x="498" y="366"/>
                    <a:pt x="499" y="365"/>
                    <a:pt x="500" y="364"/>
                  </a:cubicBezTo>
                  <a:cubicBezTo>
                    <a:pt x="503" y="364"/>
                    <a:pt x="505" y="360"/>
                    <a:pt x="504" y="357"/>
                  </a:cubicBezTo>
                  <a:cubicBezTo>
                    <a:pt x="505" y="356"/>
                    <a:pt x="506" y="356"/>
                    <a:pt x="507" y="356"/>
                  </a:cubicBezTo>
                  <a:cubicBezTo>
                    <a:pt x="506" y="352"/>
                    <a:pt x="509" y="348"/>
                    <a:pt x="511" y="344"/>
                  </a:cubicBezTo>
                  <a:cubicBezTo>
                    <a:pt x="515" y="340"/>
                    <a:pt x="518" y="336"/>
                    <a:pt x="520" y="332"/>
                  </a:cubicBezTo>
                  <a:cubicBezTo>
                    <a:pt x="522" y="328"/>
                    <a:pt x="523" y="325"/>
                    <a:pt x="524" y="321"/>
                  </a:cubicBezTo>
                  <a:cubicBezTo>
                    <a:pt x="525" y="318"/>
                    <a:pt x="526" y="316"/>
                    <a:pt x="526" y="313"/>
                  </a:cubicBezTo>
                  <a:cubicBezTo>
                    <a:pt x="527" y="312"/>
                    <a:pt x="527" y="311"/>
                    <a:pt x="527" y="311"/>
                  </a:cubicBezTo>
                  <a:cubicBezTo>
                    <a:pt x="529" y="310"/>
                    <a:pt x="530" y="312"/>
                    <a:pt x="530" y="314"/>
                  </a:cubicBezTo>
                  <a:cubicBezTo>
                    <a:pt x="532" y="311"/>
                    <a:pt x="534" y="309"/>
                    <a:pt x="535" y="306"/>
                  </a:cubicBezTo>
                  <a:cubicBezTo>
                    <a:pt x="535" y="305"/>
                    <a:pt x="535" y="304"/>
                    <a:pt x="536" y="303"/>
                  </a:cubicBezTo>
                  <a:cubicBezTo>
                    <a:pt x="536" y="302"/>
                    <a:pt x="537" y="301"/>
                    <a:pt x="539" y="301"/>
                  </a:cubicBezTo>
                  <a:cubicBezTo>
                    <a:pt x="539" y="301"/>
                    <a:pt x="540" y="302"/>
                    <a:pt x="540" y="302"/>
                  </a:cubicBezTo>
                  <a:cubicBezTo>
                    <a:pt x="542" y="304"/>
                    <a:pt x="543" y="306"/>
                    <a:pt x="544" y="308"/>
                  </a:cubicBezTo>
                  <a:cubicBezTo>
                    <a:pt x="546" y="310"/>
                    <a:pt x="549" y="312"/>
                    <a:pt x="552" y="314"/>
                  </a:cubicBezTo>
                  <a:cubicBezTo>
                    <a:pt x="555" y="316"/>
                    <a:pt x="557" y="319"/>
                    <a:pt x="559" y="322"/>
                  </a:cubicBezTo>
                  <a:close/>
                  <a:moveTo>
                    <a:pt x="256" y="210"/>
                  </a:moveTo>
                  <a:cubicBezTo>
                    <a:pt x="255" y="210"/>
                    <a:pt x="253" y="210"/>
                    <a:pt x="252" y="211"/>
                  </a:cubicBezTo>
                  <a:cubicBezTo>
                    <a:pt x="252" y="211"/>
                    <a:pt x="251" y="211"/>
                    <a:pt x="251" y="212"/>
                  </a:cubicBezTo>
                  <a:cubicBezTo>
                    <a:pt x="251" y="212"/>
                    <a:pt x="252" y="213"/>
                    <a:pt x="253" y="213"/>
                  </a:cubicBezTo>
                  <a:cubicBezTo>
                    <a:pt x="253" y="214"/>
                    <a:pt x="253" y="215"/>
                    <a:pt x="253" y="216"/>
                  </a:cubicBezTo>
                  <a:cubicBezTo>
                    <a:pt x="253" y="217"/>
                    <a:pt x="254" y="218"/>
                    <a:pt x="254" y="219"/>
                  </a:cubicBezTo>
                  <a:cubicBezTo>
                    <a:pt x="255" y="219"/>
                    <a:pt x="256" y="219"/>
                    <a:pt x="256" y="218"/>
                  </a:cubicBezTo>
                  <a:cubicBezTo>
                    <a:pt x="258" y="218"/>
                    <a:pt x="259" y="218"/>
                    <a:pt x="259" y="217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60" y="215"/>
                    <a:pt x="261" y="216"/>
                    <a:pt x="262" y="216"/>
                  </a:cubicBezTo>
                  <a:cubicBezTo>
                    <a:pt x="262" y="215"/>
                    <a:pt x="262" y="215"/>
                    <a:pt x="263" y="215"/>
                  </a:cubicBezTo>
                  <a:cubicBezTo>
                    <a:pt x="263" y="215"/>
                    <a:pt x="263" y="215"/>
                    <a:pt x="264" y="215"/>
                  </a:cubicBezTo>
                  <a:cubicBezTo>
                    <a:pt x="264" y="216"/>
                    <a:pt x="265" y="216"/>
                    <a:pt x="266" y="215"/>
                  </a:cubicBezTo>
                  <a:cubicBezTo>
                    <a:pt x="266" y="215"/>
                    <a:pt x="267" y="214"/>
                    <a:pt x="266" y="213"/>
                  </a:cubicBezTo>
                  <a:cubicBezTo>
                    <a:pt x="265" y="213"/>
                    <a:pt x="264" y="213"/>
                    <a:pt x="262" y="213"/>
                  </a:cubicBezTo>
                  <a:cubicBezTo>
                    <a:pt x="261" y="212"/>
                    <a:pt x="260" y="212"/>
                    <a:pt x="259" y="211"/>
                  </a:cubicBezTo>
                  <a:cubicBezTo>
                    <a:pt x="259" y="210"/>
                    <a:pt x="258" y="210"/>
                    <a:pt x="257" y="208"/>
                  </a:cubicBezTo>
                  <a:cubicBezTo>
                    <a:pt x="257" y="208"/>
                    <a:pt x="256" y="209"/>
                    <a:pt x="256" y="210"/>
                  </a:cubicBezTo>
                  <a:close/>
                  <a:moveTo>
                    <a:pt x="606" y="273"/>
                  </a:moveTo>
                  <a:cubicBezTo>
                    <a:pt x="604" y="274"/>
                    <a:pt x="603" y="276"/>
                    <a:pt x="602" y="278"/>
                  </a:cubicBezTo>
                  <a:cubicBezTo>
                    <a:pt x="602" y="278"/>
                    <a:pt x="602" y="279"/>
                    <a:pt x="602" y="280"/>
                  </a:cubicBezTo>
                  <a:cubicBezTo>
                    <a:pt x="601" y="280"/>
                    <a:pt x="601" y="281"/>
                    <a:pt x="602" y="282"/>
                  </a:cubicBezTo>
                  <a:cubicBezTo>
                    <a:pt x="602" y="283"/>
                    <a:pt x="602" y="284"/>
                    <a:pt x="603" y="285"/>
                  </a:cubicBezTo>
                  <a:cubicBezTo>
                    <a:pt x="604" y="286"/>
                    <a:pt x="606" y="285"/>
                    <a:pt x="607" y="284"/>
                  </a:cubicBezTo>
                  <a:cubicBezTo>
                    <a:pt x="607" y="284"/>
                    <a:pt x="608" y="283"/>
                    <a:pt x="608" y="283"/>
                  </a:cubicBezTo>
                  <a:cubicBezTo>
                    <a:pt x="608" y="281"/>
                    <a:pt x="608" y="279"/>
                    <a:pt x="608" y="277"/>
                  </a:cubicBezTo>
                  <a:cubicBezTo>
                    <a:pt x="608" y="275"/>
                    <a:pt x="608" y="273"/>
                    <a:pt x="607" y="271"/>
                  </a:cubicBezTo>
                  <a:cubicBezTo>
                    <a:pt x="606" y="271"/>
                    <a:pt x="606" y="272"/>
                    <a:pt x="606" y="273"/>
                  </a:cubicBezTo>
                  <a:close/>
                  <a:moveTo>
                    <a:pt x="609" y="408"/>
                  </a:moveTo>
                  <a:cubicBezTo>
                    <a:pt x="608" y="408"/>
                    <a:pt x="607" y="408"/>
                    <a:pt x="606" y="408"/>
                  </a:cubicBezTo>
                  <a:cubicBezTo>
                    <a:pt x="605" y="407"/>
                    <a:pt x="606" y="406"/>
                    <a:pt x="605" y="404"/>
                  </a:cubicBezTo>
                  <a:cubicBezTo>
                    <a:pt x="605" y="403"/>
                    <a:pt x="604" y="403"/>
                    <a:pt x="604" y="402"/>
                  </a:cubicBezTo>
                  <a:cubicBezTo>
                    <a:pt x="603" y="400"/>
                    <a:pt x="603" y="398"/>
                    <a:pt x="602" y="397"/>
                  </a:cubicBezTo>
                  <a:cubicBezTo>
                    <a:pt x="601" y="397"/>
                    <a:pt x="599" y="397"/>
                    <a:pt x="598" y="397"/>
                  </a:cubicBezTo>
                  <a:cubicBezTo>
                    <a:pt x="596" y="397"/>
                    <a:pt x="595" y="396"/>
                    <a:pt x="594" y="395"/>
                  </a:cubicBezTo>
                  <a:cubicBezTo>
                    <a:pt x="593" y="394"/>
                    <a:pt x="592" y="393"/>
                    <a:pt x="591" y="393"/>
                  </a:cubicBezTo>
                  <a:cubicBezTo>
                    <a:pt x="590" y="393"/>
                    <a:pt x="590" y="393"/>
                    <a:pt x="590" y="393"/>
                  </a:cubicBezTo>
                  <a:cubicBezTo>
                    <a:pt x="589" y="392"/>
                    <a:pt x="588" y="391"/>
                    <a:pt x="588" y="390"/>
                  </a:cubicBezTo>
                  <a:cubicBezTo>
                    <a:pt x="587" y="388"/>
                    <a:pt x="584" y="388"/>
                    <a:pt x="582" y="389"/>
                  </a:cubicBezTo>
                  <a:cubicBezTo>
                    <a:pt x="582" y="389"/>
                    <a:pt x="581" y="390"/>
                    <a:pt x="581" y="390"/>
                  </a:cubicBezTo>
                  <a:cubicBezTo>
                    <a:pt x="580" y="390"/>
                    <a:pt x="580" y="390"/>
                    <a:pt x="579" y="390"/>
                  </a:cubicBezTo>
                  <a:cubicBezTo>
                    <a:pt x="579" y="390"/>
                    <a:pt x="578" y="390"/>
                    <a:pt x="577" y="390"/>
                  </a:cubicBezTo>
                  <a:cubicBezTo>
                    <a:pt x="576" y="390"/>
                    <a:pt x="574" y="391"/>
                    <a:pt x="574" y="392"/>
                  </a:cubicBezTo>
                  <a:cubicBezTo>
                    <a:pt x="573" y="392"/>
                    <a:pt x="574" y="393"/>
                    <a:pt x="574" y="394"/>
                  </a:cubicBezTo>
                  <a:cubicBezTo>
                    <a:pt x="575" y="395"/>
                    <a:pt x="576" y="395"/>
                    <a:pt x="576" y="395"/>
                  </a:cubicBezTo>
                  <a:cubicBezTo>
                    <a:pt x="577" y="396"/>
                    <a:pt x="577" y="396"/>
                    <a:pt x="577" y="396"/>
                  </a:cubicBezTo>
                  <a:cubicBezTo>
                    <a:pt x="579" y="397"/>
                    <a:pt x="580" y="398"/>
                    <a:pt x="581" y="399"/>
                  </a:cubicBezTo>
                  <a:cubicBezTo>
                    <a:pt x="582" y="400"/>
                    <a:pt x="582" y="400"/>
                    <a:pt x="583" y="401"/>
                  </a:cubicBezTo>
                  <a:cubicBezTo>
                    <a:pt x="583" y="401"/>
                    <a:pt x="584" y="401"/>
                    <a:pt x="584" y="402"/>
                  </a:cubicBezTo>
                  <a:cubicBezTo>
                    <a:pt x="584" y="402"/>
                    <a:pt x="584" y="402"/>
                    <a:pt x="585" y="402"/>
                  </a:cubicBezTo>
                  <a:cubicBezTo>
                    <a:pt x="585" y="402"/>
                    <a:pt x="585" y="402"/>
                    <a:pt x="586" y="402"/>
                  </a:cubicBezTo>
                  <a:cubicBezTo>
                    <a:pt x="586" y="403"/>
                    <a:pt x="586" y="403"/>
                    <a:pt x="587" y="403"/>
                  </a:cubicBezTo>
                  <a:cubicBezTo>
                    <a:pt x="587" y="404"/>
                    <a:pt x="588" y="404"/>
                    <a:pt x="588" y="405"/>
                  </a:cubicBezTo>
                  <a:cubicBezTo>
                    <a:pt x="589" y="406"/>
                    <a:pt x="591" y="408"/>
                    <a:pt x="592" y="410"/>
                  </a:cubicBezTo>
                  <a:cubicBezTo>
                    <a:pt x="593" y="411"/>
                    <a:pt x="594" y="413"/>
                    <a:pt x="595" y="414"/>
                  </a:cubicBezTo>
                  <a:cubicBezTo>
                    <a:pt x="596" y="416"/>
                    <a:pt x="596" y="418"/>
                    <a:pt x="597" y="419"/>
                  </a:cubicBezTo>
                  <a:cubicBezTo>
                    <a:pt x="598" y="422"/>
                    <a:pt x="599" y="424"/>
                    <a:pt x="601" y="426"/>
                  </a:cubicBezTo>
                  <a:cubicBezTo>
                    <a:pt x="601" y="427"/>
                    <a:pt x="602" y="427"/>
                    <a:pt x="602" y="427"/>
                  </a:cubicBezTo>
                  <a:cubicBezTo>
                    <a:pt x="603" y="427"/>
                    <a:pt x="603" y="427"/>
                    <a:pt x="604" y="427"/>
                  </a:cubicBezTo>
                  <a:cubicBezTo>
                    <a:pt x="605" y="427"/>
                    <a:pt x="606" y="427"/>
                    <a:pt x="607" y="426"/>
                  </a:cubicBezTo>
                  <a:cubicBezTo>
                    <a:pt x="608" y="426"/>
                    <a:pt x="608" y="425"/>
                    <a:pt x="609" y="423"/>
                  </a:cubicBezTo>
                  <a:cubicBezTo>
                    <a:pt x="610" y="420"/>
                    <a:pt x="611" y="417"/>
                    <a:pt x="612" y="414"/>
                  </a:cubicBezTo>
                  <a:cubicBezTo>
                    <a:pt x="612" y="413"/>
                    <a:pt x="612" y="412"/>
                    <a:pt x="612" y="411"/>
                  </a:cubicBezTo>
                  <a:cubicBezTo>
                    <a:pt x="612" y="409"/>
                    <a:pt x="610" y="408"/>
                    <a:pt x="609" y="408"/>
                  </a:cubicBezTo>
                  <a:close/>
                  <a:moveTo>
                    <a:pt x="621" y="230"/>
                  </a:moveTo>
                  <a:cubicBezTo>
                    <a:pt x="621" y="230"/>
                    <a:pt x="621" y="229"/>
                    <a:pt x="621" y="229"/>
                  </a:cubicBezTo>
                  <a:cubicBezTo>
                    <a:pt x="620" y="229"/>
                    <a:pt x="620" y="228"/>
                    <a:pt x="619" y="228"/>
                  </a:cubicBezTo>
                  <a:cubicBezTo>
                    <a:pt x="619" y="228"/>
                    <a:pt x="619" y="227"/>
                    <a:pt x="619" y="227"/>
                  </a:cubicBezTo>
                  <a:cubicBezTo>
                    <a:pt x="618" y="225"/>
                    <a:pt x="618" y="224"/>
                    <a:pt x="618" y="223"/>
                  </a:cubicBezTo>
                  <a:cubicBezTo>
                    <a:pt x="617" y="222"/>
                    <a:pt x="617" y="222"/>
                    <a:pt x="616" y="222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16" y="221"/>
                    <a:pt x="616" y="220"/>
                    <a:pt x="616" y="220"/>
                  </a:cubicBezTo>
                  <a:cubicBezTo>
                    <a:pt x="615" y="218"/>
                    <a:pt x="615" y="217"/>
                    <a:pt x="614" y="216"/>
                  </a:cubicBezTo>
                  <a:cubicBezTo>
                    <a:pt x="614" y="216"/>
                    <a:pt x="614" y="216"/>
                    <a:pt x="614" y="216"/>
                  </a:cubicBezTo>
                  <a:cubicBezTo>
                    <a:pt x="614" y="216"/>
                    <a:pt x="614" y="216"/>
                    <a:pt x="613" y="216"/>
                  </a:cubicBezTo>
                  <a:cubicBezTo>
                    <a:pt x="613" y="216"/>
                    <a:pt x="613" y="216"/>
                    <a:pt x="613" y="216"/>
                  </a:cubicBezTo>
                  <a:cubicBezTo>
                    <a:pt x="613" y="217"/>
                    <a:pt x="613" y="217"/>
                    <a:pt x="613" y="218"/>
                  </a:cubicBezTo>
                  <a:cubicBezTo>
                    <a:pt x="613" y="218"/>
                    <a:pt x="613" y="219"/>
                    <a:pt x="613" y="219"/>
                  </a:cubicBezTo>
                  <a:cubicBezTo>
                    <a:pt x="614" y="221"/>
                    <a:pt x="614" y="223"/>
                    <a:pt x="614" y="225"/>
                  </a:cubicBezTo>
                  <a:cubicBezTo>
                    <a:pt x="614" y="225"/>
                    <a:pt x="614" y="226"/>
                    <a:pt x="614" y="226"/>
                  </a:cubicBezTo>
                  <a:cubicBezTo>
                    <a:pt x="614" y="226"/>
                    <a:pt x="614" y="227"/>
                    <a:pt x="615" y="227"/>
                  </a:cubicBezTo>
                  <a:cubicBezTo>
                    <a:pt x="615" y="229"/>
                    <a:pt x="616" y="230"/>
                    <a:pt x="617" y="231"/>
                  </a:cubicBezTo>
                  <a:cubicBezTo>
                    <a:pt x="617" y="231"/>
                    <a:pt x="617" y="231"/>
                    <a:pt x="617" y="231"/>
                  </a:cubicBezTo>
                  <a:cubicBezTo>
                    <a:pt x="618" y="231"/>
                    <a:pt x="620" y="231"/>
                    <a:pt x="621" y="230"/>
                  </a:cubicBezTo>
                  <a:close/>
                  <a:moveTo>
                    <a:pt x="631" y="412"/>
                  </a:moveTo>
                  <a:cubicBezTo>
                    <a:pt x="630" y="412"/>
                    <a:pt x="629" y="412"/>
                    <a:pt x="628" y="412"/>
                  </a:cubicBezTo>
                  <a:cubicBezTo>
                    <a:pt x="628" y="413"/>
                    <a:pt x="628" y="413"/>
                    <a:pt x="627" y="414"/>
                  </a:cubicBezTo>
                  <a:cubicBezTo>
                    <a:pt x="627" y="414"/>
                    <a:pt x="626" y="413"/>
                    <a:pt x="626" y="413"/>
                  </a:cubicBezTo>
                  <a:cubicBezTo>
                    <a:pt x="626" y="413"/>
                    <a:pt x="626" y="413"/>
                    <a:pt x="626" y="413"/>
                  </a:cubicBezTo>
                  <a:cubicBezTo>
                    <a:pt x="625" y="412"/>
                    <a:pt x="625" y="413"/>
                    <a:pt x="625" y="413"/>
                  </a:cubicBezTo>
                  <a:cubicBezTo>
                    <a:pt x="625" y="413"/>
                    <a:pt x="625" y="414"/>
                    <a:pt x="624" y="414"/>
                  </a:cubicBezTo>
                  <a:cubicBezTo>
                    <a:pt x="624" y="414"/>
                    <a:pt x="623" y="414"/>
                    <a:pt x="623" y="414"/>
                  </a:cubicBezTo>
                  <a:cubicBezTo>
                    <a:pt x="622" y="415"/>
                    <a:pt x="623" y="416"/>
                    <a:pt x="622" y="417"/>
                  </a:cubicBezTo>
                  <a:cubicBezTo>
                    <a:pt x="622" y="417"/>
                    <a:pt x="622" y="417"/>
                    <a:pt x="622" y="417"/>
                  </a:cubicBezTo>
                  <a:cubicBezTo>
                    <a:pt x="621" y="418"/>
                    <a:pt x="620" y="419"/>
                    <a:pt x="620" y="420"/>
                  </a:cubicBezTo>
                  <a:cubicBezTo>
                    <a:pt x="620" y="420"/>
                    <a:pt x="620" y="420"/>
                    <a:pt x="620" y="421"/>
                  </a:cubicBezTo>
                  <a:cubicBezTo>
                    <a:pt x="619" y="421"/>
                    <a:pt x="619" y="420"/>
                    <a:pt x="619" y="420"/>
                  </a:cubicBezTo>
                  <a:cubicBezTo>
                    <a:pt x="618" y="420"/>
                    <a:pt x="618" y="421"/>
                    <a:pt x="617" y="422"/>
                  </a:cubicBezTo>
                  <a:cubicBezTo>
                    <a:pt x="617" y="422"/>
                    <a:pt x="616" y="422"/>
                    <a:pt x="616" y="422"/>
                  </a:cubicBezTo>
                  <a:cubicBezTo>
                    <a:pt x="615" y="422"/>
                    <a:pt x="615" y="421"/>
                    <a:pt x="614" y="421"/>
                  </a:cubicBezTo>
                  <a:cubicBezTo>
                    <a:pt x="614" y="421"/>
                    <a:pt x="613" y="421"/>
                    <a:pt x="613" y="421"/>
                  </a:cubicBezTo>
                  <a:cubicBezTo>
                    <a:pt x="612" y="421"/>
                    <a:pt x="612" y="422"/>
                    <a:pt x="612" y="423"/>
                  </a:cubicBezTo>
                  <a:cubicBezTo>
                    <a:pt x="611" y="423"/>
                    <a:pt x="610" y="424"/>
                    <a:pt x="610" y="425"/>
                  </a:cubicBezTo>
                  <a:cubicBezTo>
                    <a:pt x="609" y="425"/>
                    <a:pt x="609" y="426"/>
                    <a:pt x="609" y="427"/>
                  </a:cubicBezTo>
                  <a:cubicBezTo>
                    <a:pt x="609" y="427"/>
                    <a:pt x="610" y="428"/>
                    <a:pt x="610" y="429"/>
                  </a:cubicBezTo>
                  <a:cubicBezTo>
                    <a:pt x="610" y="429"/>
                    <a:pt x="610" y="429"/>
                    <a:pt x="610" y="429"/>
                  </a:cubicBezTo>
                  <a:cubicBezTo>
                    <a:pt x="611" y="429"/>
                    <a:pt x="611" y="430"/>
                    <a:pt x="612" y="430"/>
                  </a:cubicBezTo>
                  <a:cubicBezTo>
                    <a:pt x="612" y="430"/>
                    <a:pt x="613" y="429"/>
                    <a:pt x="614" y="429"/>
                  </a:cubicBezTo>
                  <a:cubicBezTo>
                    <a:pt x="614" y="428"/>
                    <a:pt x="615" y="428"/>
                    <a:pt x="616" y="427"/>
                  </a:cubicBezTo>
                  <a:cubicBezTo>
                    <a:pt x="616" y="427"/>
                    <a:pt x="617" y="426"/>
                    <a:pt x="618" y="426"/>
                  </a:cubicBezTo>
                  <a:cubicBezTo>
                    <a:pt x="618" y="425"/>
                    <a:pt x="619" y="425"/>
                    <a:pt x="619" y="424"/>
                  </a:cubicBezTo>
                  <a:cubicBezTo>
                    <a:pt x="621" y="423"/>
                    <a:pt x="622" y="422"/>
                    <a:pt x="624" y="421"/>
                  </a:cubicBezTo>
                  <a:cubicBezTo>
                    <a:pt x="625" y="420"/>
                    <a:pt x="626" y="420"/>
                    <a:pt x="626" y="420"/>
                  </a:cubicBezTo>
                  <a:cubicBezTo>
                    <a:pt x="627" y="419"/>
                    <a:pt x="627" y="419"/>
                    <a:pt x="627" y="418"/>
                  </a:cubicBezTo>
                  <a:cubicBezTo>
                    <a:pt x="627" y="418"/>
                    <a:pt x="628" y="418"/>
                    <a:pt x="628" y="417"/>
                  </a:cubicBezTo>
                  <a:cubicBezTo>
                    <a:pt x="629" y="417"/>
                    <a:pt x="629" y="416"/>
                    <a:pt x="629" y="415"/>
                  </a:cubicBezTo>
                  <a:cubicBezTo>
                    <a:pt x="629" y="415"/>
                    <a:pt x="630" y="414"/>
                    <a:pt x="630" y="414"/>
                  </a:cubicBezTo>
                  <a:cubicBezTo>
                    <a:pt x="630" y="413"/>
                    <a:pt x="630" y="412"/>
                    <a:pt x="631" y="412"/>
                  </a:cubicBezTo>
                  <a:close/>
                  <a:moveTo>
                    <a:pt x="639" y="367"/>
                  </a:moveTo>
                  <a:cubicBezTo>
                    <a:pt x="638" y="366"/>
                    <a:pt x="638" y="364"/>
                    <a:pt x="638" y="362"/>
                  </a:cubicBezTo>
                  <a:cubicBezTo>
                    <a:pt x="638" y="361"/>
                    <a:pt x="639" y="359"/>
                    <a:pt x="639" y="358"/>
                  </a:cubicBezTo>
                  <a:cubicBezTo>
                    <a:pt x="639" y="357"/>
                    <a:pt x="639" y="357"/>
                    <a:pt x="639" y="356"/>
                  </a:cubicBezTo>
                  <a:cubicBezTo>
                    <a:pt x="639" y="356"/>
                    <a:pt x="640" y="355"/>
                    <a:pt x="640" y="355"/>
                  </a:cubicBezTo>
                  <a:cubicBezTo>
                    <a:pt x="641" y="354"/>
                    <a:pt x="640" y="353"/>
                    <a:pt x="640" y="352"/>
                  </a:cubicBezTo>
                  <a:cubicBezTo>
                    <a:pt x="639" y="351"/>
                    <a:pt x="639" y="350"/>
                    <a:pt x="638" y="349"/>
                  </a:cubicBezTo>
                  <a:cubicBezTo>
                    <a:pt x="638" y="349"/>
                    <a:pt x="638" y="348"/>
                    <a:pt x="638" y="347"/>
                  </a:cubicBezTo>
                  <a:cubicBezTo>
                    <a:pt x="638" y="345"/>
                    <a:pt x="638" y="343"/>
                    <a:pt x="638" y="341"/>
                  </a:cubicBezTo>
                  <a:cubicBezTo>
                    <a:pt x="638" y="341"/>
                    <a:pt x="638" y="340"/>
                    <a:pt x="638" y="339"/>
                  </a:cubicBezTo>
                  <a:cubicBezTo>
                    <a:pt x="638" y="337"/>
                    <a:pt x="640" y="336"/>
                    <a:pt x="641" y="334"/>
                  </a:cubicBezTo>
                  <a:cubicBezTo>
                    <a:pt x="641" y="332"/>
                    <a:pt x="641" y="331"/>
                    <a:pt x="641" y="330"/>
                  </a:cubicBezTo>
                  <a:cubicBezTo>
                    <a:pt x="640" y="330"/>
                    <a:pt x="640" y="330"/>
                    <a:pt x="640" y="330"/>
                  </a:cubicBezTo>
                  <a:cubicBezTo>
                    <a:pt x="640" y="329"/>
                    <a:pt x="640" y="328"/>
                    <a:pt x="639" y="327"/>
                  </a:cubicBezTo>
                  <a:cubicBezTo>
                    <a:pt x="639" y="327"/>
                    <a:pt x="639" y="326"/>
                    <a:pt x="639" y="326"/>
                  </a:cubicBezTo>
                  <a:cubicBezTo>
                    <a:pt x="638" y="326"/>
                    <a:pt x="637" y="326"/>
                    <a:pt x="637" y="327"/>
                  </a:cubicBezTo>
                  <a:cubicBezTo>
                    <a:pt x="636" y="328"/>
                    <a:pt x="635" y="329"/>
                    <a:pt x="635" y="330"/>
                  </a:cubicBezTo>
                  <a:cubicBezTo>
                    <a:pt x="635" y="331"/>
                    <a:pt x="635" y="332"/>
                    <a:pt x="635" y="334"/>
                  </a:cubicBezTo>
                  <a:cubicBezTo>
                    <a:pt x="635" y="336"/>
                    <a:pt x="635" y="338"/>
                    <a:pt x="634" y="340"/>
                  </a:cubicBezTo>
                  <a:cubicBezTo>
                    <a:pt x="634" y="341"/>
                    <a:pt x="634" y="342"/>
                    <a:pt x="633" y="342"/>
                  </a:cubicBezTo>
                  <a:cubicBezTo>
                    <a:pt x="633" y="342"/>
                    <a:pt x="633" y="343"/>
                    <a:pt x="632" y="343"/>
                  </a:cubicBezTo>
                  <a:cubicBezTo>
                    <a:pt x="632" y="344"/>
                    <a:pt x="632" y="345"/>
                    <a:pt x="632" y="346"/>
                  </a:cubicBezTo>
                  <a:cubicBezTo>
                    <a:pt x="631" y="348"/>
                    <a:pt x="630" y="350"/>
                    <a:pt x="630" y="352"/>
                  </a:cubicBezTo>
                  <a:cubicBezTo>
                    <a:pt x="630" y="353"/>
                    <a:pt x="630" y="354"/>
                    <a:pt x="630" y="356"/>
                  </a:cubicBezTo>
                  <a:cubicBezTo>
                    <a:pt x="630" y="357"/>
                    <a:pt x="630" y="358"/>
                    <a:pt x="630" y="359"/>
                  </a:cubicBezTo>
                  <a:cubicBezTo>
                    <a:pt x="629" y="360"/>
                    <a:pt x="629" y="360"/>
                    <a:pt x="629" y="361"/>
                  </a:cubicBezTo>
                  <a:cubicBezTo>
                    <a:pt x="628" y="362"/>
                    <a:pt x="628" y="363"/>
                    <a:pt x="627" y="364"/>
                  </a:cubicBezTo>
                  <a:cubicBezTo>
                    <a:pt x="627" y="367"/>
                    <a:pt x="626" y="369"/>
                    <a:pt x="624" y="371"/>
                  </a:cubicBezTo>
                  <a:cubicBezTo>
                    <a:pt x="624" y="372"/>
                    <a:pt x="624" y="372"/>
                    <a:pt x="623" y="373"/>
                  </a:cubicBezTo>
                  <a:cubicBezTo>
                    <a:pt x="623" y="373"/>
                    <a:pt x="623" y="374"/>
                    <a:pt x="623" y="374"/>
                  </a:cubicBezTo>
                  <a:cubicBezTo>
                    <a:pt x="622" y="375"/>
                    <a:pt x="622" y="375"/>
                    <a:pt x="621" y="375"/>
                  </a:cubicBezTo>
                  <a:cubicBezTo>
                    <a:pt x="621" y="376"/>
                    <a:pt x="621" y="377"/>
                    <a:pt x="621" y="378"/>
                  </a:cubicBezTo>
                  <a:cubicBezTo>
                    <a:pt x="621" y="379"/>
                    <a:pt x="621" y="380"/>
                    <a:pt x="621" y="381"/>
                  </a:cubicBezTo>
                  <a:cubicBezTo>
                    <a:pt x="621" y="381"/>
                    <a:pt x="620" y="382"/>
                    <a:pt x="620" y="382"/>
                  </a:cubicBezTo>
                  <a:cubicBezTo>
                    <a:pt x="620" y="383"/>
                    <a:pt x="620" y="384"/>
                    <a:pt x="621" y="385"/>
                  </a:cubicBezTo>
                  <a:cubicBezTo>
                    <a:pt x="621" y="386"/>
                    <a:pt x="622" y="387"/>
                    <a:pt x="622" y="388"/>
                  </a:cubicBezTo>
                  <a:cubicBezTo>
                    <a:pt x="623" y="389"/>
                    <a:pt x="623" y="389"/>
                    <a:pt x="623" y="389"/>
                  </a:cubicBezTo>
                  <a:cubicBezTo>
                    <a:pt x="623" y="391"/>
                    <a:pt x="622" y="392"/>
                    <a:pt x="622" y="393"/>
                  </a:cubicBezTo>
                  <a:cubicBezTo>
                    <a:pt x="622" y="394"/>
                    <a:pt x="622" y="395"/>
                    <a:pt x="622" y="396"/>
                  </a:cubicBezTo>
                  <a:cubicBezTo>
                    <a:pt x="622" y="396"/>
                    <a:pt x="623" y="397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5" y="397"/>
                    <a:pt x="626" y="396"/>
                    <a:pt x="627" y="395"/>
                  </a:cubicBezTo>
                  <a:cubicBezTo>
                    <a:pt x="627" y="394"/>
                    <a:pt x="627" y="393"/>
                    <a:pt x="628" y="392"/>
                  </a:cubicBezTo>
                  <a:cubicBezTo>
                    <a:pt x="628" y="391"/>
                    <a:pt x="629" y="390"/>
                    <a:pt x="630" y="390"/>
                  </a:cubicBezTo>
                  <a:cubicBezTo>
                    <a:pt x="631" y="390"/>
                    <a:pt x="631" y="389"/>
                    <a:pt x="632" y="389"/>
                  </a:cubicBezTo>
                  <a:cubicBezTo>
                    <a:pt x="633" y="389"/>
                    <a:pt x="633" y="390"/>
                    <a:pt x="634" y="389"/>
                  </a:cubicBezTo>
                  <a:cubicBezTo>
                    <a:pt x="635" y="389"/>
                    <a:pt x="635" y="389"/>
                    <a:pt x="635" y="388"/>
                  </a:cubicBezTo>
                  <a:cubicBezTo>
                    <a:pt x="635" y="388"/>
                    <a:pt x="635" y="387"/>
                    <a:pt x="636" y="386"/>
                  </a:cubicBezTo>
                  <a:cubicBezTo>
                    <a:pt x="636" y="385"/>
                    <a:pt x="637" y="385"/>
                    <a:pt x="637" y="384"/>
                  </a:cubicBezTo>
                  <a:cubicBezTo>
                    <a:pt x="638" y="381"/>
                    <a:pt x="637" y="378"/>
                    <a:pt x="637" y="376"/>
                  </a:cubicBezTo>
                  <a:cubicBezTo>
                    <a:pt x="638" y="374"/>
                    <a:pt x="638" y="373"/>
                    <a:pt x="639" y="372"/>
                  </a:cubicBezTo>
                  <a:cubicBezTo>
                    <a:pt x="639" y="371"/>
                    <a:pt x="639" y="370"/>
                    <a:pt x="639" y="368"/>
                  </a:cubicBezTo>
                  <a:cubicBezTo>
                    <a:pt x="639" y="368"/>
                    <a:pt x="639" y="368"/>
                    <a:pt x="639" y="367"/>
                  </a:cubicBezTo>
                  <a:close/>
                  <a:moveTo>
                    <a:pt x="259" y="0"/>
                  </a:moveTo>
                  <a:cubicBezTo>
                    <a:pt x="259" y="0"/>
                    <a:pt x="260" y="0"/>
                    <a:pt x="260" y="0"/>
                  </a:cubicBezTo>
                  <a:cubicBezTo>
                    <a:pt x="259" y="0"/>
                    <a:pt x="259" y="0"/>
                    <a:pt x="258" y="0"/>
                  </a:cubicBezTo>
                  <a:cubicBezTo>
                    <a:pt x="259" y="0"/>
                    <a:pt x="259" y="0"/>
                    <a:pt x="259" y="0"/>
                  </a:cubicBezTo>
                  <a:close/>
                  <a:moveTo>
                    <a:pt x="124" y="134"/>
                  </a:move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6" y="134"/>
                    <a:pt x="126" y="134"/>
                  </a:cubicBezTo>
                  <a:cubicBezTo>
                    <a:pt x="127" y="135"/>
                    <a:pt x="128" y="135"/>
                    <a:pt x="129" y="135"/>
                  </a:cubicBezTo>
                  <a:cubicBezTo>
                    <a:pt x="129" y="135"/>
                    <a:pt x="130" y="134"/>
                    <a:pt x="131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2" y="134"/>
                    <a:pt x="133" y="134"/>
                    <a:pt x="133" y="134"/>
                  </a:cubicBezTo>
                  <a:cubicBezTo>
                    <a:pt x="135" y="133"/>
                    <a:pt x="139" y="132"/>
                    <a:pt x="139" y="130"/>
                  </a:cubicBezTo>
                  <a:cubicBezTo>
                    <a:pt x="139" y="130"/>
                    <a:pt x="139" y="129"/>
                    <a:pt x="140" y="12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2" y="128"/>
                    <a:pt x="143" y="128"/>
                    <a:pt x="144" y="127"/>
                  </a:cubicBezTo>
                  <a:cubicBezTo>
                    <a:pt x="144" y="126"/>
                    <a:pt x="144" y="125"/>
                    <a:pt x="145" y="124"/>
                  </a:cubicBezTo>
                  <a:cubicBezTo>
                    <a:pt x="145" y="124"/>
                    <a:pt x="146" y="123"/>
                    <a:pt x="146" y="122"/>
                  </a:cubicBezTo>
                  <a:cubicBezTo>
                    <a:pt x="146" y="121"/>
                    <a:pt x="145" y="120"/>
                    <a:pt x="145" y="120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2" y="119"/>
                    <a:pt x="141" y="119"/>
                    <a:pt x="141" y="120"/>
                  </a:cubicBezTo>
                  <a:cubicBezTo>
                    <a:pt x="140" y="121"/>
                    <a:pt x="140" y="122"/>
                    <a:pt x="139" y="122"/>
                  </a:cubicBezTo>
                  <a:cubicBezTo>
                    <a:pt x="139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7" y="121"/>
                  </a:cubicBezTo>
                  <a:cubicBezTo>
                    <a:pt x="137" y="121"/>
                    <a:pt x="137" y="121"/>
                    <a:pt x="136" y="121"/>
                  </a:cubicBezTo>
                  <a:cubicBezTo>
                    <a:pt x="135" y="121"/>
                    <a:pt x="135" y="121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3"/>
                    <a:pt x="133" y="123"/>
                    <a:pt x="133" y="124"/>
                  </a:cubicBezTo>
                  <a:cubicBezTo>
                    <a:pt x="133" y="124"/>
                    <a:pt x="132" y="124"/>
                    <a:pt x="132" y="124"/>
                  </a:cubicBezTo>
                  <a:cubicBezTo>
                    <a:pt x="131" y="124"/>
                    <a:pt x="131" y="124"/>
                    <a:pt x="131" y="125"/>
                  </a:cubicBezTo>
                  <a:cubicBezTo>
                    <a:pt x="131" y="125"/>
                    <a:pt x="131" y="125"/>
                    <a:pt x="132" y="126"/>
                  </a:cubicBezTo>
                  <a:cubicBezTo>
                    <a:pt x="132" y="126"/>
                    <a:pt x="132" y="127"/>
                    <a:pt x="132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0" y="128"/>
                    <a:pt x="130" y="128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9"/>
                    <a:pt x="129" y="129"/>
                    <a:pt x="129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7" y="131"/>
                    <a:pt x="125" y="131"/>
                    <a:pt x="125" y="131"/>
                  </a:cubicBezTo>
                  <a:cubicBezTo>
                    <a:pt x="124" y="132"/>
                    <a:pt x="124" y="133"/>
                    <a:pt x="124" y="133"/>
                  </a:cubicBezTo>
                  <a:cubicBezTo>
                    <a:pt x="124" y="133"/>
                    <a:pt x="124" y="134"/>
                    <a:pt x="124" y="134"/>
                  </a:cubicBezTo>
                  <a:close/>
                  <a:moveTo>
                    <a:pt x="258" y="11"/>
                  </a:moveTo>
                  <a:cubicBezTo>
                    <a:pt x="259" y="11"/>
                    <a:pt x="260" y="12"/>
                    <a:pt x="261" y="12"/>
                  </a:cubicBezTo>
                  <a:cubicBezTo>
                    <a:pt x="262" y="13"/>
                    <a:pt x="263" y="13"/>
                    <a:pt x="264" y="12"/>
                  </a:cubicBezTo>
                  <a:cubicBezTo>
                    <a:pt x="263" y="11"/>
                    <a:pt x="263" y="10"/>
                    <a:pt x="263" y="9"/>
                  </a:cubicBezTo>
                  <a:cubicBezTo>
                    <a:pt x="262" y="9"/>
                    <a:pt x="262" y="10"/>
                    <a:pt x="261" y="10"/>
                  </a:cubicBezTo>
                  <a:cubicBezTo>
                    <a:pt x="261" y="9"/>
                    <a:pt x="260" y="8"/>
                    <a:pt x="260" y="8"/>
                  </a:cubicBezTo>
                  <a:cubicBezTo>
                    <a:pt x="259" y="8"/>
                    <a:pt x="258" y="8"/>
                    <a:pt x="257" y="9"/>
                  </a:cubicBezTo>
                  <a:cubicBezTo>
                    <a:pt x="258" y="8"/>
                    <a:pt x="257" y="7"/>
                    <a:pt x="256" y="7"/>
                  </a:cubicBezTo>
                  <a:cubicBezTo>
                    <a:pt x="255" y="6"/>
                    <a:pt x="254" y="6"/>
                    <a:pt x="254" y="7"/>
                  </a:cubicBezTo>
                  <a:cubicBezTo>
                    <a:pt x="254" y="6"/>
                    <a:pt x="254" y="5"/>
                    <a:pt x="254" y="5"/>
                  </a:cubicBezTo>
                  <a:cubicBezTo>
                    <a:pt x="254" y="4"/>
                    <a:pt x="254" y="3"/>
                    <a:pt x="253" y="4"/>
                  </a:cubicBezTo>
                  <a:cubicBezTo>
                    <a:pt x="253" y="3"/>
                    <a:pt x="255" y="3"/>
                    <a:pt x="255" y="2"/>
                  </a:cubicBezTo>
                  <a:cubicBezTo>
                    <a:pt x="255" y="1"/>
                    <a:pt x="255" y="1"/>
                    <a:pt x="255" y="0"/>
                  </a:cubicBezTo>
                  <a:cubicBezTo>
                    <a:pt x="219" y="7"/>
                    <a:pt x="185" y="19"/>
                    <a:pt x="154" y="36"/>
                  </a:cubicBezTo>
                  <a:cubicBezTo>
                    <a:pt x="155" y="37"/>
                    <a:pt x="155" y="37"/>
                    <a:pt x="156" y="37"/>
                  </a:cubicBezTo>
                  <a:cubicBezTo>
                    <a:pt x="158" y="37"/>
                    <a:pt x="159" y="36"/>
                    <a:pt x="161" y="37"/>
                  </a:cubicBezTo>
                  <a:cubicBezTo>
                    <a:pt x="160" y="37"/>
                    <a:pt x="160" y="39"/>
                    <a:pt x="161" y="39"/>
                  </a:cubicBezTo>
                  <a:cubicBezTo>
                    <a:pt x="162" y="40"/>
                    <a:pt x="164" y="40"/>
                    <a:pt x="165" y="40"/>
                  </a:cubicBezTo>
                  <a:cubicBezTo>
                    <a:pt x="168" y="39"/>
                    <a:pt x="172" y="39"/>
                    <a:pt x="175" y="38"/>
                  </a:cubicBezTo>
                  <a:cubicBezTo>
                    <a:pt x="175" y="39"/>
                    <a:pt x="175" y="40"/>
                    <a:pt x="176" y="41"/>
                  </a:cubicBezTo>
                  <a:cubicBezTo>
                    <a:pt x="176" y="40"/>
                    <a:pt x="178" y="40"/>
                    <a:pt x="178" y="41"/>
                  </a:cubicBezTo>
                  <a:cubicBezTo>
                    <a:pt x="179" y="42"/>
                    <a:pt x="180" y="42"/>
                    <a:pt x="180" y="43"/>
                  </a:cubicBezTo>
                  <a:cubicBezTo>
                    <a:pt x="182" y="45"/>
                    <a:pt x="185" y="44"/>
                    <a:pt x="187" y="44"/>
                  </a:cubicBezTo>
                  <a:cubicBezTo>
                    <a:pt x="188" y="44"/>
                    <a:pt x="189" y="44"/>
                    <a:pt x="189" y="43"/>
                  </a:cubicBezTo>
                  <a:cubicBezTo>
                    <a:pt x="190" y="42"/>
                    <a:pt x="190" y="41"/>
                    <a:pt x="189" y="39"/>
                  </a:cubicBezTo>
                  <a:cubicBezTo>
                    <a:pt x="189" y="38"/>
                    <a:pt x="189" y="36"/>
                    <a:pt x="190" y="36"/>
                  </a:cubicBezTo>
                  <a:cubicBezTo>
                    <a:pt x="191" y="37"/>
                    <a:pt x="193" y="38"/>
                    <a:pt x="194" y="37"/>
                  </a:cubicBezTo>
                  <a:cubicBezTo>
                    <a:pt x="196" y="37"/>
                    <a:pt x="197" y="36"/>
                    <a:pt x="199" y="36"/>
                  </a:cubicBezTo>
                  <a:cubicBezTo>
                    <a:pt x="200" y="37"/>
                    <a:pt x="199" y="39"/>
                    <a:pt x="198" y="39"/>
                  </a:cubicBezTo>
                  <a:cubicBezTo>
                    <a:pt x="197" y="40"/>
                    <a:pt x="195" y="40"/>
                    <a:pt x="194" y="40"/>
                  </a:cubicBezTo>
                  <a:cubicBezTo>
                    <a:pt x="193" y="41"/>
                    <a:pt x="193" y="42"/>
                    <a:pt x="194" y="43"/>
                  </a:cubicBezTo>
                  <a:cubicBezTo>
                    <a:pt x="194" y="43"/>
                    <a:pt x="195" y="43"/>
                    <a:pt x="196" y="43"/>
                  </a:cubicBezTo>
                  <a:cubicBezTo>
                    <a:pt x="198" y="42"/>
                    <a:pt x="199" y="42"/>
                    <a:pt x="201" y="41"/>
                  </a:cubicBezTo>
                  <a:cubicBezTo>
                    <a:pt x="202" y="39"/>
                    <a:pt x="202" y="37"/>
                    <a:pt x="201" y="36"/>
                  </a:cubicBezTo>
                  <a:cubicBezTo>
                    <a:pt x="202" y="36"/>
                    <a:pt x="204" y="35"/>
                    <a:pt x="205" y="35"/>
                  </a:cubicBezTo>
                  <a:cubicBezTo>
                    <a:pt x="205" y="35"/>
                    <a:pt x="205" y="34"/>
                    <a:pt x="205" y="33"/>
                  </a:cubicBezTo>
                  <a:cubicBezTo>
                    <a:pt x="206" y="34"/>
                    <a:pt x="207" y="34"/>
                    <a:pt x="207" y="34"/>
                  </a:cubicBezTo>
                  <a:cubicBezTo>
                    <a:pt x="207" y="33"/>
                    <a:pt x="208" y="32"/>
                    <a:pt x="209" y="32"/>
                  </a:cubicBezTo>
                  <a:cubicBezTo>
                    <a:pt x="209" y="33"/>
                    <a:pt x="210" y="35"/>
                    <a:pt x="212" y="36"/>
                  </a:cubicBezTo>
                  <a:cubicBezTo>
                    <a:pt x="214" y="36"/>
                    <a:pt x="215" y="34"/>
                    <a:pt x="215" y="33"/>
                  </a:cubicBezTo>
                  <a:cubicBezTo>
                    <a:pt x="216" y="33"/>
                    <a:pt x="217" y="33"/>
                    <a:pt x="218" y="33"/>
                  </a:cubicBezTo>
                  <a:cubicBezTo>
                    <a:pt x="218" y="32"/>
                    <a:pt x="219" y="31"/>
                    <a:pt x="220" y="31"/>
                  </a:cubicBezTo>
                  <a:cubicBezTo>
                    <a:pt x="220" y="31"/>
                    <a:pt x="220" y="32"/>
                    <a:pt x="221" y="33"/>
                  </a:cubicBezTo>
                  <a:cubicBezTo>
                    <a:pt x="221" y="33"/>
                    <a:pt x="222" y="33"/>
                    <a:pt x="222" y="33"/>
                  </a:cubicBezTo>
                  <a:cubicBezTo>
                    <a:pt x="222" y="32"/>
                    <a:pt x="223" y="31"/>
                    <a:pt x="223" y="30"/>
                  </a:cubicBezTo>
                  <a:cubicBezTo>
                    <a:pt x="224" y="31"/>
                    <a:pt x="225" y="30"/>
                    <a:pt x="226" y="29"/>
                  </a:cubicBezTo>
                  <a:cubicBezTo>
                    <a:pt x="227" y="28"/>
                    <a:pt x="228" y="27"/>
                    <a:pt x="229" y="27"/>
                  </a:cubicBezTo>
                  <a:cubicBezTo>
                    <a:pt x="230" y="27"/>
                    <a:pt x="231" y="28"/>
                    <a:pt x="231" y="28"/>
                  </a:cubicBezTo>
                  <a:cubicBezTo>
                    <a:pt x="232" y="29"/>
                    <a:pt x="233" y="29"/>
                    <a:pt x="234" y="29"/>
                  </a:cubicBezTo>
                  <a:cubicBezTo>
                    <a:pt x="234" y="28"/>
                    <a:pt x="234" y="27"/>
                    <a:pt x="234" y="26"/>
                  </a:cubicBezTo>
                  <a:cubicBezTo>
                    <a:pt x="234" y="26"/>
                    <a:pt x="235" y="25"/>
                    <a:pt x="235" y="25"/>
                  </a:cubicBezTo>
                  <a:cubicBezTo>
                    <a:pt x="240" y="23"/>
                    <a:pt x="245" y="21"/>
                    <a:pt x="250" y="21"/>
                  </a:cubicBezTo>
                  <a:cubicBezTo>
                    <a:pt x="251" y="21"/>
                    <a:pt x="253" y="22"/>
                    <a:pt x="255" y="21"/>
                  </a:cubicBezTo>
                  <a:cubicBezTo>
                    <a:pt x="256" y="21"/>
                    <a:pt x="258" y="19"/>
                    <a:pt x="257" y="18"/>
                  </a:cubicBezTo>
                  <a:cubicBezTo>
                    <a:pt x="255" y="19"/>
                    <a:pt x="254" y="19"/>
                    <a:pt x="252" y="19"/>
                  </a:cubicBezTo>
                  <a:cubicBezTo>
                    <a:pt x="253" y="18"/>
                    <a:pt x="253" y="18"/>
                    <a:pt x="254" y="17"/>
                  </a:cubicBezTo>
                  <a:cubicBezTo>
                    <a:pt x="253" y="17"/>
                    <a:pt x="252" y="17"/>
                    <a:pt x="251" y="16"/>
                  </a:cubicBezTo>
                  <a:cubicBezTo>
                    <a:pt x="251" y="15"/>
                    <a:pt x="253" y="13"/>
                    <a:pt x="254" y="14"/>
                  </a:cubicBezTo>
                  <a:cubicBezTo>
                    <a:pt x="254" y="14"/>
                    <a:pt x="254" y="13"/>
                    <a:pt x="254" y="12"/>
                  </a:cubicBezTo>
                  <a:cubicBezTo>
                    <a:pt x="255" y="12"/>
                    <a:pt x="256" y="13"/>
                    <a:pt x="258" y="13"/>
                  </a:cubicBezTo>
                  <a:cubicBezTo>
                    <a:pt x="257" y="13"/>
                    <a:pt x="257" y="11"/>
                    <a:pt x="258" y="11"/>
                  </a:cubicBezTo>
                  <a:close/>
                  <a:moveTo>
                    <a:pt x="161" y="111"/>
                  </a:moveTo>
                  <a:cubicBezTo>
                    <a:pt x="162" y="111"/>
                    <a:pt x="163" y="111"/>
                    <a:pt x="165" y="110"/>
                  </a:cubicBezTo>
                  <a:cubicBezTo>
                    <a:pt x="165" y="110"/>
                    <a:pt x="166" y="110"/>
                    <a:pt x="166" y="109"/>
                  </a:cubicBezTo>
                  <a:cubicBezTo>
                    <a:pt x="166" y="109"/>
                    <a:pt x="166" y="109"/>
                    <a:pt x="166" y="108"/>
                  </a:cubicBezTo>
                  <a:cubicBezTo>
                    <a:pt x="165" y="107"/>
                    <a:pt x="163" y="107"/>
                    <a:pt x="163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10"/>
                    <a:pt x="161" y="109"/>
                    <a:pt x="160" y="109"/>
                  </a:cubicBezTo>
                  <a:cubicBezTo>
                    <a:pt x="159" y="109"/>
                    <a:pt x="159" y="111"/>
                    <a:pt x="159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1"/>
                    <a:pt x="157" y="112"/>
                    <a:pt x="157" y="113"/>
                  </a:cubicBezTo>
                  <a:cubicBezTo>
                    <a:pt x="156" y="113"/>
                    <a:pt x="155" y="113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3" y="116"/>
                    <a:pt x="153" y="116"/>
                    <a:pt x="152" y="116"/>
                  </a:cubicBezTo>
                  <a:cubicBezTo>
                    <a:pt x="152" y="117"/>
                    <a:pt x="152" y="117"/>
                    <a:pt x="153" y="118"/>
                  </a:cubicBezTo>
                  <a:cubicBezTo>
                    <a:pt x="152" y="118"/>
                    <a:pt x="152" y="118"/>
                    <a:pt x="152" y="119"/>
                  </a:cubicBezTo>
                  <a:cubicBezTo>
                    <a:pt x="152" y="120"/>
                    <a:pt x="151" y="122"/>
                    <a:pt x="149" y="123"/>
                  </a:cubicBezTo>
                  <a:cubicBezTo>
                    <a:pt x="149" y="123"/>
                    <a:pt x="148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9" y="125"/>
                    <a:pt x="150" y="126"/>
                    <a:pt x="150" y="126"/>
                  </a:cubicBezTo>
                  <a:cubicBezTo>
                    <a:pt x="151" y="126"/>
                    <a:pt x="151" y="126"/>
                    <a:pt x="152" y="126"/>
                  </a:cubicBezTo>
                  <a:cubicBezTo>
                    <a:pt x="152" y="126"/>
                    <a:pt x="152" y="126"/>
                    <a:pt x="152" y="127"/>
                  </a:cubicBezTo>
                  <a:cubicBezTo>
                    <a:pt x="152" y="127"/>
                    <a:pt x="152" y="128"/>
                    <a:pt x="151" y="128"/>
                  </a:cubicBezTo>
                  <a:cubicBezTo>
                    <a:pt x="151" y="128"/>
                    <a:pt x="151" y="128"/>
                    <a:pt x="151" y="129"/>
                  </a:cubicBezTo>
                  <a:cubicBezTo>
                    <a:pt x="150" y="129"/>
                    <a:pt x="150" y="129"/>
                    <a:pt x="150" y="130"/>
                  </a:cubicBezTo>
                  <a:cubicBezTo>
                    <a:pt x="150" y="131"/>
                    <a:pt x="149" y="132"/>
                    <a:pt x="148" y="133"/>
                  </a:cubicBezTo>
                  <a:cubicBezTo>
                    <a:pt x="148" y="133"/>
                    <a:pt x="148" y="133"/>
                    <a:pt x="147" y="133"/>
                  </a:cubicBezTo>
                  <a:cubicBezTo>
                    <a:pt x="146" y="134"/>
                    <a:pt x="145" y="132"/>
                    <a:pt x="143" y="133"/>
                  </a:cubicBezTo>
                  <a:cubicBezTo>
                    <a:pt x="143" y="133"/>
                    <a:pt x="143" y="133"/>
                    <a:pt x="142" y="134"/>
                  </a:cubicBezTo>
                  <a:cubicBezTo>
                    <a:pt x="142" y="135"/>
                    <a:pt x="142" y="136"/>
                    <a:pt x="141" y="137"/>
                  </a:cubicBezTo>
                  <a:cubicBezTo>
                    <a:pt x="141" y="137"/>
                    <a:pt x="141" y="138"/>
                    <a:pt x="141" y="138"/>
                  </a:cubicBezTo>
                  <a:cubicBezTo>
                    <a:pt x="140" y="138"/>
                    <a:pt x="140" y="138"/>
                    <a:pt x="139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37" y="138"/>
                    <a:pt x="137" y="138"/>
                    <a:pt x="136" y="138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7" y="140"/>
                    <a:pt x="138" y="140"/>
                    <a:pt x="139" y="141"/>
                  </a:cubicBezTo>
                  <a:cubicBezTo>
                    <a:pt x="138" y="141"/>
                    <a:pt x="139" y="142"/>
                    <a:pt x="140" y="142"/>
                  </a:cubicBezTo>
                  <a:cubicBezTo>
                    <a:pt x="141" y="142"/>
                    <a:pt x="142" y="143"/>
                    <a:pt x="142" y="143"/>
                  </a:cubicBezTo>
                  <a:cubicBezTo>
                    <a:pt x="142" y="144"/>
                    <a:pt x="141" y="145"/>
                    <a:pt x="140" y="145"/>
                  </a:cubicBezTo>
                  <a:cubicBezTo>
                    <a:pt x="139" y="144"/>
                    <a:pt x="137" y="144"/>
                    <a:pt x="136" y="143"/>
                  </a:cubicBezTo>
                  <a:cubicBezTo>
                    <a:pt x="134" y="143"/>
                    <a:pt x="133" y="143"/>
                    <a:pt x="132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6"/>
                    <a:pt x="131" y="148"/>
                    <a:pt x="132" y="148"/>
                  </a:cubicBezTo>
                  <a:cubicBezTo>
                    <a:pt x="132" y="148"/>
                    <a:pt x="133" y="147"/>
                    <a:pt x="133" y="147"/>
                  </a:cubicBezTo>
                  <a:cubicBezTo>
                    <a:pt x="134" y="147"/>
                    <a:pt x="135" y="148"/>
                    <a:pt x="136" y="148"/>
                  </a:cubicBezTo>
                  <a:cubicBezTo>
                    <a:pt x="137" y="148"/>
                    <a:pt x="138" y="148"/>
                    <a:pt x="139" y="148"/>
                  </a:cubicBezTo>
                  <a:cubicBezTo>
                    <a:pt x="140" y="148"/>
                    <a:pt x="141" y="148"/>
                    <a:pt x="143" y="149"/>
                  </a:cubicBezTo>
                  <a:cubicBezTo>
                    <a:pt x="144" y="150"/>
                    <a:pt x="145" y="150"/>
                    <a:pt x="146" y="151"/>
                  </a:cubicBezTo>
                  <a:cubicBezTo>
                    <a:pt x="147" y="151"/>
                    <a:pt x="149" y="151"/>
                    <a:pt x="150" y="151"/>
                  </a:cubicBezTo>
                  <a:cubicBezTo>
                    <a:pt x="150" y="151"/>
                    <a:pt x="150" y="150"/>
                    <a:pt x="150" y="150"/>
                  </a:cubicBezTo>
                  <a:cubicBezTo>
                    <a:pt x="151" y="149"/>
                    <a:pt x="150" y="149"/>
                    <a:pt x="149" y="148"/>
                  </a:cubicBezTo>
                  <a:cubicBezTo>
                    <a:pt x="151" y="147"/>
                    <a:pt x="152" y="147"/>
                    <a:pt x="154" y="146"/>
                  </a:cubicBezTo>
                  <a:cubicBezTo>
                    <a:pt x="155" y="146"/>
                    <a:pt x="156" y="146"/>
                    <a:pt x="156" y="145"/>
                  </a:cubicBezTo>
                  <a:cubicBezTo>
                    <a:pt x="157" y="144"/>
                    <a:pt x="156" y="142"/>
                    <a:pt x="155" y="142"/>
                  </a:cubicBezTo>
                  <a:cubicBezTo>
                    <a:pt x="155" y="142"/>
                    <a:pt x="154" y="143"/>
                    <a:pt x="154" y="142"/>
                  </a:cubicBezTo>
                  <a:cubicBezTo>
                    <a:pt x="153" y="142"/>
                    <a:pt x="153" y="141"/>
                    <a:pt x="153" y="141"/>
                  </a:cubicBezTo>
                  <a:cubicBezTo>
                    <a:pt x="153" y="140"/>
                    <a:pt x="154" y="140"/>
                    <a:pt x="154" y="139"/>
                  </a:cubicBezTo>
                  <a:cubicBezTo>
                    <a:pt x="154" y="139"/>
                    <a:pt x="153" y="139"/>
                    <a:pt x="153" y="138"/>
                  </a:cubicBezTo>
                  <a:cubicBezTo>
                    <a:pt x="153" y="138"/>
                    <a:pt x="154" y="137"/>
                    <a:pt x="154" y="137"/>
                  </a:cubicBezTo>
                  <a:cubicBezTo>
                    <a:pt x="155" y="136"/>
                    <a:pt x="155" y="134"/>
                    <a:pt x="155" y="132"/>
                  </a:cubicBezTo>
                  <a:cubicBezTo>
                    <a:pt x="155" y="131"/>
                    <a:pt x="155" y="131"/>
                    <a:pt x="156" y="130"/>
                  </a:cubicBezTo>
                  <a:cubicBezTo>
                    <a:pt x="156" y="130"/>
                    <a:pt x="157" y="129"/>
                    <a:pt x="157" y="129"/>
                  </a:cubicBezTo>
                  <a:cubicBezTo>
                    <a:pt x="157" y="128"/>
                    <a:pt x="156" y="128"/>
                    <a:pt x="156" y="128"/>
                  </a:cubicBezTo>
                  <a:cubicBezTo>
                    <a:pt x="156" y="126"/>
                    <a:pt x="157" y="125"/>
                    <a:pt x="157" y="123"/>
                  </a:cubicBezTo>
                  <a:cubicBezTo>
                    <a:pt x="157" y="123"/>
                    <a:pt x="156" y="122"/>
                    <a:pt x="156" y="122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19"/>
                    <a:pt x="158" y="118"/>
                    <a:pt x="159" y="118"/>
                  </a:cubicBezTo>
                  <a:cubicBezTo>
                    <a:pt x="160" y="118"/>
                    <a:pt x="161" y="117"/>
                    <a:pt x="163" y="117"/>
                  </a:cubicBezTo>
                  <a:cubicBezTo>
                    <a:pt x="163" y="117"/>
                    <a:pt x="164" y="116"/>
                    <a:pt x="164" y="116"/>
                  </a:cubicBezTo>
                  <a:cubicBezTo>
                    <a:pt x="165" y="116"/>
                    <a:pt x="165" y="115"/>
                    <a:pt x="165" y="114"/>
                  </a:cubicBezTo>
                  <a:cubicBezTo>
                    <a:pt x="164" y="114"/>
                    <a:pt x="164" y="113"/>
                    <a:pt x="163" y="114"/>
                  </a:cubicBezTo>
                  <a:cubicBezTo>
                    <a:pt x="162" y="114"/>
                    <a:pt x="161" y="114"/>
                    <a:pt x="161" y="114"/>
                  </a:cubicBezTo>
                  <a:cubicBezTo>
                    <a:pt x="160" y="114"/>
                    <a:pt x="159" y="113"/>
                    <a:pt x="159" y="112"/>
                  </a:cubicBezTo>
                  <a:cubicBezTo>
                    <a:pt x="159" y="112"/>
                    <a:pt x="160" y="111"/>
                    <a:pt x="161" y="111"/>
                  </a:cubicBezTo>
                  <a:close/>
                  <a:moveTo>
                    <a:pt x="174" y="72"/>
                  </a:moveTo>
                  <a:cubicBezTo>
                    <a:pt x="174" y="71"/>
                    <a:pt x="174" y="71"/>
                    <a:pt x="174" y="71"/>
                  </a:cubicBezTo>
                  <a:cubicBezTo>
                    <a:pt x="175" y="70"/>
                    <a:pt x="176" y="70"/>
                    <a:pt x="176" y="70"/>
                  </a:cubicBezTo>
                  <a:cubicBezTo>
                    <a:pt x="177" y="69"/>
                    <a:pt x="177" y="69"/>
                    <a:pt x="177" y="68"/>
                  </a:cubicBezTo>
                  <a:cubicBezTo>
                    <a:pt x="178" y="68"/>
                    <a:pt x="177" y="67"/>
                    <a:pt x="178" y="67"/>
                  </a:cubicBezTo>
                  <a:cubicBezTo>
                    <a:pt x="178" y="67"/>
                    <a:pt x="178" y="66"/>
                    <a:pt x="178" y="66"/>
                  </a:cubicBezTo>
                  <a:cubicBezTo>
                    <a:pt x="178" y="65"/>
                    <a:pt x="179" y="65"/>
                    <a:pt x="179" y="64"/>
                  </a:cubicBezTo>
                  <a:cubicBezTo>
                    <a:pt x="179" y="63"/>
                    <a:pt x="178" y="63"/>
                    <a:pt x="177" y="62"/>
                  </a:cubicBezTo>
                  <a:cubicBezTo>
                    <a:pt x="177" y="62"/>
                    <a:pt x="176" y="62"/>
                    <a:pt x="175" y="62"/>
                  </a:cubicBezTo>
                  <a:cubicBezTo>
                    <a:pt x="175" y="62"/>
                    <a:pt x="174" y="62"/>
                    <a:pt x="174" y="62"/>
                  </a:cubicBezTo>
                  <a:cubicBezTo>
                    <a:pt x="174" y="62"/>
                    <a:pt x="174" y="61"/>
                    <a:pt x="174" y="61"/>
                  </a:cubicBezTo>
                  <a:cubicBezTo>
                    <a:pt x="174" y="61"/>
                    <a:pt x="173" y="61"/>
                    <a:pt x="173" y="60"/>
                  </a:cubicBezTo>
                  <a:cubicBezTo>
                    <a:pt x="172" y="60"/>
                    <a:pt x="172" y="61"/>
                    <a:pt x="171" y="61"/>
                  </a:cubicBezTo>
                  <a:cubicBezTo>
                    <a:pt x="171" y="61"/>
                    <a:pt x="170" y="60"/>
                    <a:pt x="170" y="60"/>
                  </a:cubicBezTo>
                  <a:cubicBezTo>
                    <a:pt x="170" y="59"/>
                    <a:pt x="170" y="59"/>
                    <a:pt x="171" y="59"/>
                  </a:cubicBezTo>
                  <a:cubicBezTo>
                    <a:pt x="171" y="58"/>
                    <a:pt x="171" y="58"/>
                    <a:pt x="171" y="57"/>
                  </a:cubicBezTo>
                  <a:cubicBezTo>
                    <a:pt x="171" y="57"/>
                    <a:pt x="170" y="56"/>
                    <a:pt x="169" y="57"/>
                  </a:cubicBezTo>
                  <a:cubicBezTo>
                    <a:pt x="169" y="57"/>
                    <a:pt x="168" y="58"/>
                    <a:pt x="168" y="58"/>
                  </a:cubicBezTo>
                  <a:cubicBezTo>
                    <a:pt x="168" y="59"/>
                    <a:pt x="169" y="60"/>
                    <a:pt x="168" y="60"/>
                  </a:cubicBezTo>
                  <a:cubicBezTo>
                    <a:pt x="168" y="61"/>
                    <a:pt x="167" y="61"/>
                    <a:pt x="167" y="61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6" y="60"/>
                    <a:pt x="166" y="60"/>
                    <a:pt x="165" y="60"/>
                  </a:cubicBezTo>
                  <a:cubicBezTo>
                    <a:pt x="165" y="60"/>
                    <a:pt x="165" y="60"/>
                    <a:pt x="165" y="61"/>
                  </a:cubicBezTo>
                  <a:cubicBezTo>
                    <a:pt x="165" y="61"/>
                    <a:pt x="164" y="61"/>
                    <a:pt x="163" y="62"/>
                  </a:cubicBezTo>
                  <a:cubicBezTo>
                    <a:pt x="163" y="62"/>
                    <a:pt x="163" y="63"/>
                    <a:pt x="162" y="63"/>
                  </a:cubicBezTo>
                  <a:cubicBezTo>
                    <a:pt x="162" y="63"/>
                    <a:pt x="161" y="63"/>
                    <a:pt x="161" y="63"/>
                  </a:cubicBezTo>
                  <a:cubicBezTo>
                    <a:pt x="161" y="63"/>
                    <a:pt x="160" y="63"/>
                    <a:pt x="160" y="64"/>
                  </a:cubicBezTo>
                  <a:cubicBezTo>
                    <a:pt x="160" y="64"/>
                    <a:pt x="160" y="64"/>
                    <a:pt x="161" y="64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6"/>
                    <a:pt x="161" y="66"/>
                    <a:pt x="161" y="67"/>
                  </a:cubicBezTo>
                  <a:cubicBezTo>
                    <a:pt x="161" y="68"/>
                    <a:pt x="161" y="69"/>
                    <a:pt x="161" y="70"/>
                  </a:cubicBezTo>
                  <a:cubicBezTo>
                    <a:pt x="161" y="70"/>
                    <a:pt x="162" y="70"/>
                    <a:pt x="162" y="70"/>
                  </a:cubicBezTo>
                  <a:cubicBezTo>
                    <a:pt x="162" y="71"/>
                    <a:pt x="163" y="71"/>
                    <a:pt x="163" y="70"/>
                  </a:cubicBezTo>
                  <a:cubicBezTo>
                    <a:pt x="163" y="70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8" y="71"/>
                    <a:pt x="170" y="72"/>
                    <a:pt x="172" y="72"/>
                  </a:cubicBezTo>
                  <a:cubicBezTo>
                    <a:pt x="172" y="72"/>
                    <a:pt x="173" y="72"/>
                    <a:pt x="174" y="7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6202363" y="2022475"/>
              <a:ext cx="206375" cy="741363"/>
            </a:xfrm>
            <a:custGeom>
              <a:avLst/>
              <a:gdLst/>
              <a:ahLst/>
              <a:cxnLst>
                <a:cxn ang="0">
                  <a:pos x="183" y="658"/>
                </a:cxn>
                <a:cxn ang="0">
                  <a:pos x="0" y="329"/>
                </a:cxn>
                <a:cxn ang="0">
                  <a:pos x="183" y="0"/>
                </a:cxn>
              </a:cxnLst>
              <a:rect l="0" t="0" r="r" b="b"/>
              <a:pathLst>
                <a:path w="183" h="658">
                  <a:moveTo>
                    <a:pt x="183" y="658"/>
                  </a:moveTo>
                  <a:cubicBezTo>
                    <a:pt x="72" y="625"/>
                    <a:pt x="0" y="482"/>
                    <a:pt x="0" y="329"/>
                  </a:cubicBezTo>
                  <a:cubicBezTo>
                    <a:pt x="0" y="176"/>
                    <a:pt x="72" y="34"/>
                    <a:pt x="183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6408738" y="2022475"/>
              <a:ext cx="206375" cy="741363"/>
            </a:xfrm>
            <a:custGeom>
              <a:avLst/>
              <a:gdLst/>
              <a:ahLst/>
              <a:cxnLst>
                <a:cxn ang="0">
                  <a:pos x="0" y="658"/>
                </a:cxn>
                <a:cxn ang="0">
                  <a:pos x="183" y="329"/>
                </a:cxn>
                <a:cxn ang="0">
                  <a:pos x="0" y="0"/>
                </a:cxn>
              </a:cxnLst>
              <a:rect l="0" t="0" r="r" b="b"/>
              <a:pathLst>
                <a:path w="183" h="658">
                  <a:moveTo>
                    <a:pt x="0" y="658"/>
                  </a:moveTo>
                  <a:cubicBezTo>
                    <a:pt x="112" y="625"/>
                    <a:pt x="183" y="482"/>
                    <a:pt x="183" y="329"/>
                  </a:cubicBezTo>
                  <a:cubicBezTo>
                    <a:pt x="183" y="176"/>
                    <a:pt x="112" y="3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8"/>
            <p:cNvSpPr>
              <a:spLocks noChangeShapeType="1"/>
            </p:cNvSpPr>
            <p:nvPr/>
          </p:nvSpPr>
          <p:spPr bwMode="auto">
            <a:xfrm>
              <a:off x="6408738" y="2022475"/>
              <a:ext cx="1588" cy="7413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9"/>
            <p:cNvSpPr>
              <a:spLocks noChangeShapeType="1"/>
            </p:cNvSpPr>
            <p:nvPr/>
          </p:nvSpPr>
          <p:spPr bwMode="auto">
            <a:xfrm>
              <a:off x="6038851" y="2393950"/>
              <a:ext cx="739775" cy="15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6164263" y="2116138"/>
              <a:ext cx="490538" cy="120650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217" y="108"/>
                </a:cxn>
                <a:cxn ang="0">
                  <a:pos x="0" y="0"/>
                </a:cxn>
              </a:cxnLst>
              <a:rect l="0" t="0" r="r" b="b"/>
              <a:pathLst>
                <a:path w="435" h="108">
                  <a:moveTo>
                    <a:pt x="435" y="0"/>
                  </a:moveTo>
                  <a:cubicBezTo>
                    <a:pt x="385" y="66"/>
                    <a:pt x="306" y="108"/>
                    <a:pt x="217" y="108"/>
                  </a:cubicBezTo>
                  <a:cubicBezTo>
                    <a:pt x="129" y="108"/>
                    <a:pt x="50" y="6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6164263" y="2551113"/>
              <a:ext cx="490538" cy="120650"/>
            </a:xfrm>
            <a:custGeom>
              <a:avLst/>
              <a:gdLst/>
              <a:ahLst/>
              <a:cxnLst>
                <a:cxn ang="0">
                  <a:pos x="435" y="107"/>
                </a:cxn>
                <a:cxn ang="0">
                  <a:pos x="217" y="0"/>
                </a:cxn>
                <a:cxn ang="0">
                  <a:pos x="0" y="107"/>
                </a:cxn>
              </a:cxnLst>
              <a:rect l="0" t="0" r="r" b="b"/>
              <a:pathLst>
                <a:path w="435" h="107">
                  <a:moveTo>
                    <a:pt x="435" y="107"/>
                  </a:moveTo>
                  <a:cubicBezTo>
                    <a:pt x="385" y="42"/>
                    <a:pt x="306" y="0"/>
                    <a:pt x="217" y="0"/>
                  </a:cubicBezTo>
                  <a:cubicBezTo>
                    <a:pt x="129" y="0"/>
                    <a:pt x="50" y="42"/>
                    <a:pt x="0" y="107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6038851" y="2022475"/>
              <a:ext cx="739775" cy="741363"/>
            </a:xfrm>
            <a:prstGeom prst="ellips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0251"/>
            <a:ext cx="895960" cy="89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63504" y="447253"/>
            <a:ext cx="71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70C0"/>
                </a:solidFill>
                <a:latin typeface="PT Sans"/>
              </a:rPr>
              <a:t>Задачи </a:t>
            </a:r>
            <a:r>
              <a:rPr lang="ru-RU" sz="2400" dirty="0">
                <a:solidFill>
                  <a:srgbClr val="222A35"/>
                </a:solidFill>
                <a:latin typeface="PT Sans"/>
              </a:rPr>
              <a:t>на 2022 </a:t>
            </a:r>
            <a:r>
              <a:rPr lang="ru-RU" sz="2400" dirty="0" smtClean="0">
                <a:solidFill>
                  <a:srgbClr val="222A35"/>
                </a:solidFill>
                <a:latin typeface="PT Sans"/>
              </a:rPr>
              <a:t>год</a:t>
            </a:r>
            <a:endParaRPr lang="ru-RU" sz="2400" dirty="0">
              <a:solidFill>
                <a:srgbClr val="222A35"/>
              </a:solidFill>
              <a:latin typeface="PT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67" name="0"/>
          <p:cNvGrpSpPr/>
          <p:nvPr/>
        </p:nvGrpSpPr>
        <p:grpSpPr>
          <a:xfrm>
            <a:off x="1516931" y="5437584"/>
            <a:ext cx="438150" cy="723900"/>
            <a:chOff x="4976813" y="4106863"/>
            <a:chExt cx="438150" cy="723900"/>
          </a:xfrm>
        </p:grpSpPr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4976813" y="4106863"/>
              <a:ext cx="438150" cy="681038"/>
            </a:xfrm>
            <a:custGeom>
              <a:avLst/>
              <a:gdLst/>
              <a:ahLst/>
              <a:cxnLst>
                <a:cxn ang="0">
                  <a:pos x="115" y="587"/>
                </a:cxn>
                <a:cxn ang="0">
                  <a:pos x="4" y="414"/>
                </a:cxn>
                <a:cxn ang="0">
                  <a:pos x="4" y="414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60" y="60"/>
                </a:cxn>
                <a:cxn ang="0">
                  <a:pos x="195" y="4"/>
                </a:cxn>
                <a:cxn ang="0">
                  <a:pos x="330" y="60"/>
                </a:cxn>
                <a:cxn ang="0">
                  <a:pos x="385" y="194"/>
                </a:cxn>
                <a:cxn ang="0">
                  <a:pos x="385" y="194"/>
                </a:cxn>
                <a:cxn ang="0">
                  <a:pos x="385" y="414"/>
                </a:cxn>
                <a:cxn ang="0">
                  <a:pos x="385" y="414"/>
                </a:cxn>
                <a:cxn ang="0">
                  <a:pos x="229" y="601"/>
                </a:cxn>
                <a:cxn ang="0">
                  <a:pos x="227" y="603"/>
                </a:cxn>
                <a:cxn ang="0">
                  <a:pos x="230" y="605"/>
                </a:cxn>
                <a:cxn ang="0">
                  <a:pos x="389" y="414"/>
                </a:cxn>
                <a:cxn ang="0">
                  <a:pos x="389" y="414"/>
                </a:cxn>
                <a:cxn ang="0">
                  <a:pos x="389" y="194"/>
                </a:cxn>
                <a:cxn ang="0">
                  <a:pos x="389" y="194"/>
                </a:cxn>
                <a:cxn ang="0">
                  <a:pos x="195" y="0"/>
                </a:cxn>
                <a:cxn ang="0">
                  <a:pos x="1" y="194"/>
                </a:cxn>
                <a:cxn ang="0">
                  <a:pos x="1" y="194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113" y="590"/>
                </a:cxn>
                <a:cxn ang="0">
                  <a:pos x="116" y="589"/>
                </a:cxn>
                <a:cxn ang="0">
                  <a:pos x="115" y="587"/>
                </a:cxn>
              </a:cxnLst>
              <a:rect l="0" t="0" r="r" b="b"/>
              <a:pathLst>
                <a:path w="389" h="605">
                  <a:moveTo>
                    <a:pt x="115" y="587"/>
                  </a:moveTo>
                  <a:cubicBezTo>
                    <a:pt x="50" y="556"/>
                    <a:pt x="4" y="490"/>
                    <a:pt x="4" y="414"/>
                  </a:cubicBezTo>
                  <a:cubicBezTo>
                    <a:pt x="4" y="414"/>
                    <a:pt x="4" y="414"/>
                    <a:pt x="4" y="41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42"/>
                    <a:pt x="26" y="94"/>
                    <a:pt x="60" y="60"/>
                  </a:cubicBezTo>
                  <a:cubicBezTo>
                    <a:pt x="95" y="25"/>
                    <a:pt x="142" y="4"/>
                    <a:pt x="195" y="4"/>
                  </a:cubicBezTo>
                  <a:cubicBezTo>
                    <a:pt x="248" y="4"/>
                    <a:pt x="295" y="25"/>
                    <a:pt x="330" y="60"/>
                  </a:cubicBezTo>
                  <a:cubicBezTo>
                    <a:pt x="364" y="94"/>
                    <a:pt x="385" y="142"/>
                    <a:pt x="385" y="194"/>
                  </a:cubicBezTo>
                  <a:cubicBezTo>
                    <a:pt x="385" y="194"/>
                    <a:pt x="385" y="194"/>
                    <a:pt x="385" y="194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5" y="507"/>
                    <a:pt x="318" y="585"/>
                    <a:pt x="229" y="601"/>
                  </a:cubicBezTo>
                  <a:cubicBezTo>
                    <a:pt x="228" y="601"/>
                    <a:pt x="227" y="602"/>
                    <a:pt x="227" y="603"/>
                  </a:cubicBezTo>
                  <a:cubicBezTo>
                    <a:pt x="227" y="604"/>
                    <a:pt x="228" y="605"/>
                    <a:pt x="230" y="605"/>
                  </a:cubicBezTo>
                  <a:cubicBezTo>
                    <a:pt x="320" y="588"/>
                    <a:pt x="389" y="509"/>
                    <a:pt x="389" y="414"/>
                  </a:cubicBezTo>
                  <a:cubicBezTo>
                    <a:pt x="389" y="414"/>
                    <a:pt x="389" y="414"/>
                    <a:pt x="389" y="414"/>
                  </a:cubicBezTo>
                  <a:cubicBezTo>
                    <a:pt x="389" y="194"/>
                    <a:pt x="389" y="194"/>
                    <a:pt x="389" y="194"/>
                  </a:cubicBezTo>
                  <a:cubicBezTo>
                    <a:pt x="389" y="194"/>
                    <a:pt x="389" y="194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ubicBezTo>
                    <a:pt x="88" y="0"/>
                    <a:pt x="1" y="87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92"/>
                    <a:pt x="47" y="559"/>
                    <a:pt x="113" y="590"/>
                  </a:cubicBezTo>
                  <a:cubicBezTo>
                    <a:pt x="114" y="591"/>
                    <a:pt x="115" y="590"/>
                    <a:pt x="116" y="589"/>
                  </a:cubicBezTo>
                  <a:cubicBezTo>
                    <a:pt x="116" y="588"/>
                    <a:pt x="116" y="587"/>
                    <a:pt x="115" y="58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5154613" y="4748213"/>
              <a:ext cx="82550" cy="82550"/>
            </a:xfrm>
            <a:custGeom>
              <a:avLst/>
              <a:gdLst/>
              <a:ahLst/>
              <a:cxnLst>
                <a:cxn ang="0">
                  <a:pos x="71" y="37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71" y="37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71" y="37"/>
                </a:cxn>
              </a:cxnLst>
              <a:rect l="0" t="0" r="r" b="b"/>
              <a:pathLst>
                <a:path w="73" h="74">
                  <a:moveTo>
                    <a:pt x="71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56"/>
            <p:cNvSpPr>
              <a:spLocks noChangeArrowheads="1"/>
            </p:cNvSpPr>
            <p:nvPr/>
          </p:nvSpPr>
          <p:spPr bwMode="auto">
            <a:xfrm>
              <a:off x="5084763" y="4748213"/>
              <a:ext cx="39688" cy="41275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1" name="9"/>
          <p:cNvGrpSpPr/>
          <p:nvPr/>
        </p:nvGrpSpPr>
        <p:grpSpPr>
          <a:xfrm>
            <a:off x="1485181" y="4500959"/>
            <a:ext cx="482601" cy="723901"/>
            <a:chOff x="4945063" y="3170238"/>
            <a:chExt cx="482601" cy="723901"/>
          </a:xfrm>
        </p:grpSpPr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5154613" y="3810001"/>
              <a:ext cx="82550" cy="84138"/>
            </a:xfrm>
            <a:custGeom>
              <a:avLst/>
              <a:gdLst/>
              <a:ahLst/>
              <a:cxnLst>
                <a:cxn ang="0">
                  <a:pos x="71" y="37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71" y="37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71" y="37"/>
                </a:cxn>
              </a:cxnLst>
              <a:rect l="0" t="0" r="r" b="b"/>
              <a:pathLst>
                <a:path w="73" h="74">
                  <a:moveTo>
                    <a:pt x="71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rgbClr val="3CDD8C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4962526" y="3702051"/>
              <a:ext cx="196850" cy="150813"/>
            </a:xfrm>
            <a:custGeom>
              <a:avLst/>
              <a:gdLst/>
              <a:ahLst/>
              <a:cxnLst>
                <a:cxn ang="0">
                  <a:pos x="172" y="129"/>
                </a:cxn>
                <a:cxn ang="0">
                  <a:pos x="63" y="90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61" y="93"/>
                </a:cxn>
                <a:cxn ang="0">
                  <a:pos x="172" y="133"/>
                </a:cxn>
                <a:cxn ang="0">
                  <a:pos x="174" y="132"/>
                </a:cxn>
                <a:cxn ang="0">
                  <a:pos x="172" y="129"/>
                </a:cxn>
              </a:cxnLst>
              <a:rect l="0" t="0" r="r" b="b"/>
              <a:pathLst>
                <a:path w="174" h="133">
                  <a:moveTo>
                    <a:pt x="172" y="129"/>
                  </a:moveTo>
                  <a:cubicBezTo>
                    <a:pt x="127" y="125"/>
                    <a:pt x="91" y="111"/>
                    <a:pt x="63" y="90"/>
                  </a:cubicBezTo>
                  <a:cubicBezTo>
                    <a:pt x="35" y="68"/>
                    <a:pt x="16" y="39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3" y="40"/>
                    <a:pt x="32" y="71"/>
                    <a:pt x="61" y="93"/>
                  </a:cubicBezTo>
                  <a:cubicBezTo>
                    <a:pt x="89" y="115"/>
                    <a:pt x="126" y="129"/>
                    <a:pt x="172" y="133"/>
                  </a:cubicBezTo>
                  <a:cubicBezTo>
                    <a:pt x="173" y="133"/>
                    <a:pt x="174" y="133"/>
                    <a:pt x="174" y="132"/>
                  </a:cubicBezTo>
                  <a:cubicBezTo>
                    <a:pt x="174" y="130"/>
                    <a:pt x="173" y="129"/>
                    <a:pt x="172" y="129"/>
                  </a:cubicBezTo>
                  <a:close/>
                </a:path>
              </a:pathLst>
            </a:custGeom>
            <a:solidFill>
              <a:srgbClr val="3CDD8C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5232401" y="3621088"/>
              <a:ext cx="195263" cy="230188"/>
            </a:xfrm>
            <a:custGeom>
              <a:avLst/>
              <a:gdLst/>
              <a:ahLst/>
              <a:cxnLst>
                <a:cxn ang="0">
                  <a:pos x="170" y="2"/>
                </a:cxn>
                <a:cxn ang="0">
                  <a:pos x="2" y="201"/>
                </a:cxn>
                <a:cxn ang="0">
                  <a:pos x="0" y="203"/>
                </a:cxn>
                <a:cxn ang="0">
                  <a:pos x="3" y="205"/>
                </a:cxn>
                <a:cxn ang="0">
                  <a:pos x="174" y="2"/>
                </a:cxn>
                <a:cxn ang="0">
                  <a:pos x="172" y="0"/>
                </a:cxn>
                <a:cxn ang="0">
                  <a:pos x="170" y="2"/>
                </a:cxn>
              </a:cxnLst>
              <a:rect l="0" t="0" r="r" b="b"/>
              <a:pathLst>
                <a:path w="174" h="205">
                  <a:moveTo>
                    <a:pt x="170" y="2"/>
                  </a:moveTo>
                  <a:cubicBezTo>
                    <a:pt x="170" y="102"/>
                    <a:pt x="97" y="185"/>
                    <a:pt x="2" y="201"/>
                  </a:cubicBezTo>
                  <a:cubicBezTo>
                    <a:pt x="1" y="201"/>
                    <a:pt x="0" y="202"/>
                    <a:pt x="0" y="203"/>
                  </a:cubicBezTo>
                  <a:cubicBezTo>
                    <a:pt x="0" y="204"/>
                    <a:pt x="1" y="205"/>
                    <a:pt x="3" y="205"/>
                  </a:cubicBezTo>
                  <a:cubicBezTo>
                    <a:pt x="100" y="188"/>
                    <a:pt x="174" y="104"/>
                    <a:pt x="174" y="2"/>
                  </a:cubicBezTo>
                  <a:cubicBezTo>
                    <a:pt x="174" y="1"/>
                    <a:pt x="173" y="0"/>
                    <a:pt x="172" y="0"/>
                  </a:cubicBezTo>
                  <a:cubicBezTo>
                    <a:pt x="171" y="0"/>
                    <a:pt x="170" y="1"/>
                    <a:pt x="170" y="2"/>
                  </a:cubicBezTo>
                  <a:close/>
                </a:path>
              </a:pathLst>
            </a:custGeom>
            <a:solidFill>
              <a:srgbClr val="3CDD8C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422901" y="3402013"/>
              <a:ext cx="4763" cy="2222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96"/>
                </a:cxn>
                <a:cxn ang="0">
                  <a:pos x="2" y="198"/>
                </a:cxn>
                <a:cxn ang="0">
                  <a:pos x="4" y="19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198">
                  <a:moveTo>
                    <a:pt x="0" y="2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7"/>
                    <a:pt x="1" y="198"/>
                    <a:pt x="2" y="198"/>
                  </a:cubicBezTo>
                  <a:cubicBezTo>
                    <a:pt x="3" y="198"/>
                    <a:pt x="4" y="197"/>
                    <a:pt x="4" y="19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3CDD8C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4945063" y="3684588"/>
              <a:ext cx="41275" cy="4127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957763" y="3170238"/>
              <a:ext cx="469900" cy="468313"/>
            </a:xfrm>
            <a:custGeom>
              <a:avLst/>
              <a:gdLst/>
              <a:ahLst/>
              <a:cxnLst>
                <a:cxn ang="0">
                  <a:pos x="2" y="208"/>
                </a:cxn>
                <a:cxn ang="0">
                  <a:pos x="4" y="208"/>
                </a:cxn>
                <a:cxn ang="0">
                  <a:pos x="64" y="64"/>
                </a:cxn>
                <a:cxn ang="0">
                  <a:pos x="209" y="4"/>
                </a:cxn>
                <a:cxn ang="0">
                  <a:pos x="353" y="64"/>
                </a:cxn>
                <a:cxn ang="0">
                  <a:pos x="413" y="208"/>
                </a:cxn>
                <a:cxn ang="0">
                  <a:pos x="353" y="352"/>
                </a:cxn>
                <a:cxn ang="0">
                  <a:pos x="209" y="412"/>
                </a:cxn>
                <a:cxn ang="0">
                  <a:pos x="64" y="352"/>
                </a:cxn>
                <a:cxn ang="0">
                  <a:pos x="4" y="208"/>
                </a:cxn>
                <a:cxn ang="0">
                  <a:pos x="2" y="208"/>
                </a:cxn>
                <a:cxn ang="0">
                  <a:pos x="0" y="208"/>
                </a:cxn>
                <a:cxn ang="0">
                  <a:pos x="209" y="416"/>
                </a:cxn>
                <a:cxn ang="0">
                  <a:pos x="417" y="208"/>
                </a:cxn>
                <a:cxn ang="0">
                  <a:pos x="209" y="0"/>
                </a:cxn>
                <a:cxn ang="0">
                  <a:pos x="0" y="208"/>
                </a:cxn>
                <a:cxn ang="0">
                  <a:pos x="2" y="208"/>
                </a:cxn>
              </a:cxnLst>
              <a:rect l="0" t="0" r="r" b="b"/>
              <a:pathLst>
                <a:path w="417" h="416">
                  <a:moveTo>
                    <a:pt x="2" y="208"/>
                  </a:moveTo>
                  <a:cubicBezTo>
                    <a:pt x="4" y="208"/>
                    <a:pt x="4" y="208"/>
                    <a:pt x="4" y="208"/>
                  </a:cubicBezTo>
                  <a:cubicBezTo>
                    <a:pt x="4" y="152"/>
                    <a:pt x="27" y="101"/>
                    <a:pt x="64" y="64"/>
                  </a:cubicBezTo>
                  <a:cubicBezTo>
                    <a:pt x="101" y="27"/>
                    <a:pt x="152" y="4"/>
                    <a:pt x="209" y="4"/>
                  </a:cubicBezTo>
                  <a:cubicBezTo>
                    <a:pt x="265" y="4"/>
                    <a:pt x="316" y="27"/>
                    <a:pt x="353" y="64"/>
                  </a:cubicBezTo>
                  <a:cubicBezTo>
                    <a:pt x="390" y="101"/>
                    <a:pt x="413" y="152"/>
                    <a:pt x="413" y="208"/>
                  </a:cubicBezTo>
                  <a:cubicBezTo>
                    <a:pt x="413" y="264"/>
                    <a:pt x="390" y="315"/>
                    <a:pt x="353" y="352"/>
                  </a:cubicBezTo>
                  <a:cubicBezTo>
                    <a:pt x="316" y="389"/>
                    <a:pt x="265" y="412"/>
                    <a:pt x="209" y="412"/>
                  </a:cubicBezTo>
                  <a:cubicBezTo>
                    <a:pt x="152" y="412"/>
                    <a:pt x="101" y="389"/>
                    <a:pt x="64" y="352"/>
                  </a:cubicBezTo>
                  <a:cubicBezTo>
                    <a:pt x="27" y="315"/>
                    <a:pt x="4" y="264"/>
                    <a:pt x="4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323"/>
                    <a:pt x="94" y="416"/>
                    <a:pt x="209" y="416"/>
                  </a:cubicBezTo>
                  <a:cubicBezTo>
                    <a:pt x="323" y="416"/>
                    <a:pt x="417" y="323"/>
                    <a:pt x="417" y="208"/>
                  </a:cubicBezTo>
                  <a:cubicBezTo>
                    <a:pt x="417" y="93"/>
                    <a:pt x="323" y="0"/>
                    <a:pt x="209" y="0"/>
                  </a:cubicBezTo>
                  <a:cubicBezTo>
                    <a:pt x="94" y="0"/>
                    <a:pt x="0" y="93"/>
                    <a:pt x="0" y="208"/>
                  </a:cubicBezTo>
                  <a:lnTo>
                    <a:pt x="2" y="208"/>
                  </a:lnTo>
                  <a:close/>
                </a:path>
              </a:pathLst>
            </a:custGeom>
            <a:solidFill>
              <a:srgbClr val="3CDD8C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0" name="8"/>
          <p:cNvGrpSpPr/>
          <p:nvPr/>
        </p:nvGrpSpPr>
        <p:grpSpPr>
          <a:xfrm>
            <a:off x="1531219" y="3564334"/>
            <a:ext cx="411163" cy="723901"/>
            <a:chOff x="4991101" y="2233613"/>
            <a:chExt cx="411163" cy="723901"/>
          </a:xfrm>
        </p:grpSpPr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154613" y="2873376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ACE03B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4991101" y="2505076"/>
              <a:ext cx="411163" cy="407988"/>
            </a:xfrm>
            <a:custGeom>
              <a:avLst/>
              <a:gdLst/>
              <a:ahLst/>
              <a:cxnLst>
                <a:cxn ang="0">
                  <a:pos x="148" y="358"/>
                </a:cxn>
                <a:cxn ang="0">
                  <a:pos x="4" y="183"/>
                </a:cxn>
                <a:cxn ang="0">
                  <a:pos x="56" y="56"/>
                </a:cxn>
                <a:cxn ang="0">
                  <a:pos x="183" y="4"/>
                </a:cxn>
                <a:cxn ang="0">
                  <a:pos x="309" y="56"/>
                </a:cxn>
                <a:cxn ang="0">
                  <a:pos x="361" y="183"/>
                </a:cxn>
                <a:cxn ang="0">
                  <a:pos x="216" y="358"/>
                </a:cxn>
                <a:cxn ang="0">
                  <a:pos x="215" y="360"/>
                </a:cxn>
                <a:cxn ang="0">
                  <a:pos x="217" y="362"/>
                </a:cxn>
                <a:cxn ang="0">
                  <a:pos x="365" y="183"/>
                </a:cxn>
                <a:cxn ang="0">
                  <a:pos x="183" y="0"/>
                </a:cxn>
                <a:cxn ang="0">
                  <a:pos x="0" y="183"/>
                </a:cxn>
                <a:cxn ang="0">
                  <a:pos x="147" y="362"/>
                </a:cxn>
                <a:cxn ang="0">
                  <a:pos x="149" y="360"/>
                </a:cxn>
                <a:cxn ang="0">
                  <a:pos x="148" y="358"/>
                </a:cxn>
              </a:cxnLst>
              <a:rect l="0" t="0" r="r" b="b"/>
              <a:pathLst>
                <a:path w="365" h="362">
                  <a:moveTo>
                    <a:pt x="148" y="358"/>
                  </a:moveTo>
                  <a:cubicBezTo>
                    <a:pt x="66" y="342"/>
                    <a:pt x="4" y="269"/>
                    <a:pt x="4" y="183"/>
                  </a:cubicBezTo>
                  <a:cubicBezTo>
                    <a:pt x="4" y="133"/>
                    <a:pt x="24" y="89"/>
                    <a:pt x="56" y="56"/>
                  </a:cubicBezTo>
                  <a:cubicBezTo>
                    <a:pt x="89" y="24"/>
                    <a:pt x="133" y="4"/>
                    <a:pt x="183" y="4"/>
                  </a:cubicBezTo>
                  <a:cubicBezTo>
                    <a:pt x="232" y="4"/>
                    <a:pt x="277" y="24"/>
                    <a:pt x="309" y="56"/>
                  </a:cubicBezTo>
                  <a:cubicBezTo>
                    <a:pt x="341" y="89"/>
                    <a:pt x="361" y="133"/>
                    <a:pt x="361" y="183"/>
                  </a:cubicBezTo>
                  <a:cubicBezTo>
                    <a:pt x="361" y="270"/>
                    <a:pt x="299" y="342"/>
                    <a:pt x="216" y="358"/>
                  </a:cubicBezTo>
                  <a:cubicBezTo>
                    <a:pt x="215" y="358"/>
                    <a:pt x="214" y="359"/>
                    <a:pt x="215" y="360"/>
                  </a:cubicBezTo>
                  <a:cubicBezTo>
                    <a:pt x="215" y="361"/>
                    <a:pt x="216" y="362"/>
                    <a:pt x="217" y="362"/>
                  </a:cubicBezTo>
                  <a:cubicBezTo>
                    <a:pt x="301" y="346"/>
                    <a:pt x="365" y="272"/>
                    <a:pt x="365" y="183"/>
                  </a:cubicBezTo>
                  <a:cubicBezTo>
                    <a:pt x="365" y="82"/>
                    <a:pt x="283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71"/>
                    <a:pt x="63" y="345"/>
                    <a:pt x="147" y="362"/>
                  </a:cubicBezTo>
                  <a:cubicBezTo>
                    <a:pt x="148" y="362"/>
                    <a:pt x="149" y="361"/>
                    <a:pt x="149" y="360"/>
                  </a:cubicBezTo>
                  <a:cubicBezTo>
                    <a:pt x="150" y="359"/>
                    <a:pt x="149" y="358"/>
                    <a:pt x="148" y="358"/>
                  </a:cubicBezTo>
                  <a:close/>
                </a:path>
              </a:pathLst>
            </a:custGeom>
            <a:solidFill>
              <a:srgbClr val="ACE03B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059363" y="2233613"/>
              <a:ext cx="276225" cy="276225"/>
            </a:xfrm>
            <a:custGeom>
              <a:avLst/>
              <a:gdLst/>
              <a:ahLst/>
              <a:cxnLst>
                <a:cxn ang="0">
                  <a:pos x="39" y="208"/>
                </a:cxn>
                <a:cxn ang="0">
                  <a:pos x="4" y="123"/>
                </a:cxn>
                <a:cxn ang="0">
                  <a:pos x="38" y="39"/>
                </a:cxn>
                <a:cxn ang="0">
                  <a:pos x="123" y="4"/>
                </a:cxn>
                <a:cxn ang="0">
                  <a:pos x="207" y="39"/>
                </a:cxn>
                <a:cxn ang="0">
                  <a:pos x="242" y="123"/>
                </a:cxn>
                <a:cxn ang="0">
                  <a:pos x="207" y="207"/>
                </a:cxn>
                <a:cxn ang="0">
                  <a:pos x="123" y="242"/>
                </a:cxn>
                <a:cxn ang="0">
                  <a:pos x="121" y="244"/>
                </a:cxn>
                <a:cxn ang="0">
                  <a:pos x="123" y="246"/>
                </a:cxn>
                <a:cxn ang="0">
                  <a:pos x="246" y="123"/>
                </a:cxn>
                <a:cxn ang="0">
                  <a:pos x="123" y="0"/>
                </a:cxn>
                <a:cxn ang="0">
                  <a:pos x="0" y="123"/>
                </a:cxn>
                <a:cxn ang="0">
                  <a:pos x="36" y="211"/>
                </a:cxn>
                <a:cxn ang="0">
                  <a:pos x="39" y="211"/>
                </a:cxn>
                <a:cxn ang="0">
                  <a:pos x="39" y="208"/>
                </a:cxn>
              </a:cxnLst>
              <a:rect l="0" t="0" r="r" b="b"/>
              <a:pathLst>
                <a:path w="246" h="246">
                  <a:moveTo>
                    <a:pt x="39" y="208"/>
                  </a:moveTo>
                  <a:cubicBezTo>
                    <a:pt x="17" y="186"/>
                    <a:pt x="4" y="156"/>
                    <a:pt x="4" y="123"/>
                  </a:cubicBezTo>
                  <a:cubicBezTo>
                    <a:pt x="4" y="90"/>
                    <a:pt x="17" y="60"/>
                    <a:pt x="38" y="39"/>
                  </a:cubicBezTo>
                  <a:cubicBezTo>
                    <a:pt x="60" y="17"/>
                    <a:pt x="90" y="4"/>
                    <a:pt x="123" y="4"/>
                  </a:cubicBezTo>
                  <a:cubicBezTo>
                    <a:pt x="155" y="4"/>
                    <a:pt x="185" y="17"/>
                    <a:pt x="207" y="39"/>
                  </a:cubicBezTo>
                  <a:cubicBezTo>
                    <a:pt x="228" y="60"/>
                    <a:pt x="242" y="90"/>
                    <a:pt x="242" y="123"/>
                  </a:cubicBezTo>
                  <a:cubicBezTo>
                    <a:pt x="242" y="156"/>
                    <a:pt x="228" y="186"/>
                    <a:pt x="207" y="207"/>
                  </a:cubicBezTo>
                  <a:cubicBezTo>
                    <a:pt x="185" y="229"/>
                    <a:pt x="155" y="242"/>
                    <a:pt x="123" y="242"/>
                  </a:cubicBezTo>
                  <a:cubicBezTo>
                    <a:pt x="121" y="242"/>
                    <a:pt x="121" y="243"/>
                    <a:pt x="121" y="244"/>
                  </a:cubicBezTo>
                  <a:cubicBezTo>
                    <a:pt x="121" y="245"/>
                    <a:pt x="121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57"/>
                    <a:pt x="14" y="188"/>
                    <a:pt x="36" y="211"/>
                  </a:cubicBezTo>
                  <a:cubicBezTo>
                    <a:pt x="37" y="211"/>
                    <a:pt x="38" y="211"/>
                    <a:pt x="39" y="211"/>
                  </a:cubicBezTo>
                  <a:cubicBezTo>
                    <a:pt x="40" y="210"/>
                    <a:pt x="40" y="209"/>
                    <a:pt x="39" y="208"/>
                  </a:cubicBezTo>
                  <a:close/>
                </a:path>
              </a:pathLst>
            </a:custGeom>
            <a:solidFill>
              <a:srgbClr val="ACE03B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85"/>
            <p:cNvSpPr>
              <a:spLocks noChangeArrowheads="1"/>
            </p:cNvSpPr>
            <p:nvPr/>
          </p:nvSpPr>
          <p:spPr bwMode="auto">
            <a:xfrm>
              <a:off x="5081588" y="2449513"/>
              <a:ext cx="41275" cy="412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5" name="7"/>
          <p:cNvGrpSpPr/>
          <p:nvPr/>
        </p:nvGrpSpPr>
        <p:grpSpPr>
          <a:xfrm>
            <a:off x="1475656" y="2608659"/>
            <a:ext cx="503238" cy="742951"/>
            <a:chOff x="4935538" y="1277938"/>
            <a:chExt cx="503238" cy="742951"/>
          </a:xfrm>
        </p:grpSpPr>
        <p:sp>
          <p:nvSpPr>
            <p:cNvPr id="96" name="Freeform 128"/>
            <p:cNvSpPr>
              <a:spLocks/>
            </p:cNvSpPr>
            <p:nvPr/>
          </p:nvSpPr>
          <p:spPr bwMode="auto">
            <a:xfrm>
              <a:off x="4975226" y="1296988"/>
              <a:ext cx="463550" cy="65087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06" y="4"/>
                </a:cxn>
                <a:cxn ang="0">
                  <a:pos x="20" y="576"/>
                </a:cxn>
                <a:cxn ang="0">
                  <a:pos x="20" y="579"/>
                </a:cxn>
                <a:cxn ang="0">
                  <a:pos x="23" y="578"/>
                </a:cxn>
                <a:cxn ang="0">
                  <a:pos x="412" y="3"/>
                </a:cxn>
                <a:cxn ang="0">
                  <a:pos x="412" y="1"/>
                </a:cxn>
                <a:cxn ang="0">
                  <a:pos x="41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412" h="579">
                  <a:moveTo>
                    <a:pt x="2" y="4"/>
                  </a:moveTo>
                  <a:cubicBezTo>
                    <a:pt x="406" y="4"/>
                    <a:pt x="406" y="4"/>
                    <a:pt x="406" y="4"/>
                  </a:cubicBezTo>
                  <a:cubicBezTo>
                    <a:pt x="20" y="576"/>
                    <a:pt x="20" y="576"/>
                    <a:pt x="20" y="576"/>
                  </a:cubicBezTo>
                  <a:cubicBezTo>
                    <a:pt x="19" y="577"/>
                    <a:pt x="19" y="578"/>
                    <a:pt x="20" y="579"/>
                  </a:cubicBezTo>
                  <a:cubicBezTo>
                    <a:pt x="21" y="579"/>
                    <a:pt x="22" y="579"/>
                    <a:pt x="23" y="578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2" y="3"/>
                    <a:pt x="412" y="2"/>
                    <a:pt x="412" y="1"/>
                  </a:cubicBezTo>
                  <a:cubicBezTo>
                    <a:pt x="411" y="0"/>
                    <a:pt x="411" y="0"/>
                    <a:pt x="4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75E0DB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4935538" y="1936751"/>
              <a:ext cx="84138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75E0DB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Oval 130"/>
            <p:cNvSpPr>
              <a:spLocks noChangeArrowheads="1"/>
            </p:cNvSpPr>
            <p:nvPr/>
          </p:nvSpPr>
          <p:spPr bwMode="auto">
            <a:xfrm>
              <a:off x="4957763" y="1277938"/>
              <a:ext cx="39688" cy="412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9" name="6"/>
          <p:cNvGrpSpPr/>
          <p:nvPr/>
        </p:nvGrpSpPr>
        <p:grpSpPr>
          <a:xfrm>
            <a:off x="1475656" y="1691084"/>
            <a:ext cx="482600" cy="723901"/>
            <a:chOff x="4964113" y="360363"/>
            <a:chExt cx="482600" cy="723901"/>
          </a:xfrm>
        </p:grpSpPr>
        <p:sp>
          <p:nvSpPr>
            <p:cNvPr id="100" name="Freeform 150"/>
            <p:cNvSpPr>
              <a:spLocks/>
            </p:cNvSpPr>
            <p:nvPr/>
          </p:nvSpPr>
          <p:spPr bwMode="auto">
            <a:xfrm>
              <a:off x="5154613" y="1000126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51"/>
            <p:cNvSpPr>
              <a:spLocks/>
            </p:cNvSpPr>
            <p:nvPr/>
          </p:nvSpPr>
          <p:spPr bwMode="auto">
            <a:xfrm>
              <a:off x="4964113" y="579438"/>
              <a:ext cx="465138" cy="461963"/>
            </a:xfrm>
            <a:custGeom>
              <a:avLst/>
              <a:gdLst/>
              <a:ahLst/>
              <a:cxnLst>
                <a:cxn ang="0">
                  <a:pos x="172" y="405"/>
                </a:cxn>
                <a:cxn ang="0">
                  <a:pos x="4" y="206"/>
                </a:cxn>
                <a:cxn ang="0">
                  <a:pos x="64" y="63"/>
                </a:cxn>
                <a:cxn ang="0">
                  <a:pos x="207" y="4"/>
                </a:cxn>
                <a:cxn ang="0">
                  <a:pos x="349" y="63"/>
                </a:cxn>
                <a:cxn ang="0">
                  <a:pos x="409" y="206"/>
                </a:cxn>
                <a:cxn ang="0">
                  <a:pos x="240" y="406"/>
                </a:cxn>
                <a:cxn ang="0">
                  <a:pos x="239" y="408"/>
                </a:cxn>
                <a:cxn ang="0">
                  <a:pos x="241" y="410"/>
                </a:cxn>
                <a:cxn ang="0">
                  <a:pos x="413" y="206"/>
                </a:cxn>
                <a:cxn ang="0">
                  <a:pos x="207" y="0"/>
                </a:cxn>
                <a:cxn ang="0">
                  <a:pos x="0" y="206"/>
                </a:cxn>
                <a:cxn ang="0">
                  <a:pos x="171" y="409"/>
                </a:cxn>
                <a:cxn ang="0">
                  <a:pos x="173" y="408"/>
                </a:cxn>
                <a:cxn ang="0">
                  <a:pos x="172" y="405"/>
                </a:cxn>
              </a:cxnLst>
              <a:rect l="0" t="0" r="r" b="b"/>
              <a:pathLst>
                <a:path w="413" h="410">
                  <a:moveTo>
                    <a:pt x="172" y="405"/>
                  </a:moveTo>
                  <a:cubicBezTo>
                    <a:pt x="77" y="389"/>
                    <a:pt x="4" y="306"/>
                    <a:pt x="4" y="206"/>
                  </a:cubicBezTo>
                  <a:cubicBezTo>
                    <a:pt x="4" y="151"/>
                    <a:pt x="27" y="100"/>
                    <a:pt x="64" y="63"/>
                  </a:cubicBezTo>
                  <a:cubicBezTo>
                    <a:pt x="100" y="27"/>
                    <a:pt x="151" y="4"/>
                    <a:pt x="207" y="4"/>
                  </a:cubicBezTo>
                  <a:cubicBezTo>
                    <a:pt x="262" y="4"/>
                    <a:pt x="313" y="27"/>
                    <a:pt x="349" y="63"/>
                  </a:cubicBezTo>
                  <a:cubicBezTo>
                    <a:pt x="386" y="100"/>
                    <a:pt x="409" y="151"/>
                    <a:pt x="409" y="206"/>
                  </a:cubicBezTo>
                  <a:cubicBezTo>
                    <a:pt x="409" y="306"/>
                    <a:pt x="336" y="390"/>
                    <a:pt x="240" y="406"/>
                  </a:cubicBezTo>
                  <a:cubicBezTo>
                    <a:pt x="239" y="406"/>
                    <a:pt x="238" y="407"/>
                    <a:pt x="239" y="408"/>
                  </a:cubicBezTo>
                  <a:cubicBezTo>
                    <a:pt x="239" y="409"/>
                    <a:pt x="240" y="410"/>
                    <a:pt x="241" y="410"/>
                  </a:cubicBezTo>
                  <a:cubicBezTo>
                    <a:pt x="338" y="393"/>
                    <a:pt x="413" y="308"/>
                    <a:pt x="413" y="206"/>
                  </a:cubicBezTo>
                  <a:cubicBezTo>
                    <a:pt x="413" y="92"/>
                    <a:pt x="320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308"/>
                    <a:pt x="74" y="393"/>
                    <a:pt x="171" y="409"/>
                  </a:cubicBezTo>
                  <a:cubicBezTo>
                    <a:pt x="172" y="410"/>
                    <a:pt x="173" y="409"/>
                    <a:pt x="173" y="408"/>
                  </a:cubicBezTo>
                  <a:cubicBezTo>
                    <a:pt x="174" y="407"/>
                    <a:pt x="173" y="406"/>
                    <a:pt x="172" y="405"/>
                  </a:cubicBezTo>
                  <a:close/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52"/>
            <p:cNvSpPr>
              <a:spLocks/>
            </p:cNvSpPr>
            <p:nvPr/>
          </p:nvSpPr>
          <p:spPr bwMode="auto">
            <a:xfrm>
              <a:off x="4964113" y="360363"/>
              <a:ext cx="465138" cy="233363"/>
            </a:xfrm>
            <a:custGeom>
              <a:avLst/>
              <a:gdLst/>
              <a:ahLst/>
              <a:cxnLst>
                <a:cxn ang="0">
                  <a:pos x="4" y="206"/>
                </a:cxn>
                <a:cxn ang="0">
                  <a:pos x="64" y="63"/>
                </a:cxn>
                <a:cxn ang="0">
                  <a:pos x="207" y="4"/>
                </a:cxn>
                <a:cxn ang="0">
                  <a:pos x="340" y="38"/>
                </a:cxn>
                <a:cxn ang="0">
                  <a:pos x="409" y="133"/>
                </a:cxn>
                <a:cxn ang="0">
                  <a:pos x="411" y="135"/>
                </a:cxn>
                <a:cxn ang="0">
                  <a:pos x="413" y="132"/>
                </a:cxn>
                <a:cxn ang="0">
                  <a:pos x="342" y="34"/>
                </a:cxn>
                <a:cxn ang="0">
                  <a:pos x="207" y="0"/>
                </a:cxn>
                <a:cxn ang="0">
                  <a:pos x="0" y="206"/>
                </a:cxn>
                <a:cxn ang="0">
                  <a:pos x="2" y="208"/>
                </a:cxn>
                <a:cxn ang="0">
                  <a:pos x="4" y="206"/>
                </a:cxn>
              </a:cxnLst>
              <a:rect l="0" t="0" r="r" b="b"/>
              <a:pathLst>
                <a:path w="413" h="208">
                  <a:moveTo>
                    <a:pt x="4" y="206"/>
                  </a:moveTo>
                  <a:cubicBezTo>
                    <a:pt x="4" y="150"/>
                    <a:pt x="27" y="100"/>
                    <a:pt x="64" y="63"/>
                  </a:cubicBezTo>
                  <a:cubicBezTo>
                    <a:pt x="100" y="27"/>
                    <a:pt x="151" y="4"/>
                    <a:pt x="207" y="4"/>
                  </a:cubicBezTo>
                  <a:cubicBezTo>
                    <a:pt x="263" y="4"/>
                    <a:pt x="307" y="16"/>
                    <a:pt x="340" y="38"/>
                  </a:cubicBezTo>
                  <a:cubicBezTo>
                    <a:pt x="373" y="60"/>
                    <a:pt x="395" y="92"/>
                    <a:pt x="409" y="133"/>
                  </a:cubicBezTo>
                  <a:cubicBezTo>
                    <a:pt x="409" y="134"/>
                    <a:pt x="410" y="135"/>
                    <a:pt x="411" y="135"/>
                  </a:cubicBezTo>
                  <a:cubicBezTo>
                    <a:pt x="412" y="134"/>
                    <a:pt x="413" y="133"/>
                    <a:pt x="413" y="132"/>
                  </a:cubicBezTo>
                  <a:cubicBezTo>
                    <a:pt x="399" y="90"/>
                    <a:pt x="376" y="57"/>
                    <a:pt x="342" y="34"/>
                  </a:cubicBezTo>
                  <a:cubicBezTo>
                    <a:pt x="308" y="12"/>
                    <a:pt x="263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207"/>
                    <a:pt x="1" y="208"/>
                    <a:pt x="2" y="208"/>
                  </a:cubicBezTo>
                  <a:cubicBezTo>
                    <a:pt x="4" y="208"/>
                    <a:pt x="4" y="207"/>
                    <a:pt x="4" y="206"/>
                  </a:cubicBezTo>
                  <a:close/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53"/>
            <p:cNvSpPr>
              <a:spLocks/>
            </p:cNvSpPr>
            <p:nvPr/>
          </p:nvSpPr>
          <p:spPr bwMode="auto">
            <a:xfrm>
              <a:off x="4964113" y="588963"/>
              <a:ext cx="4763" cy="225425"/>
            </a:xfrm>
            <a:custGeom>
              <a:avLst/>
              <a:gdLst/>
              <a:ahLst/>
              <a:cxnLst>
                <a:cxn ang="0">
                  <a:pos x="4" y="197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97"/>
                </a:cxn>
                <a:cxn ang="0">
                  <a:pos x="2" y="199"/>
                </a:cxn>
                <a:cxn ang="0">
                  <a:pos x="4" y="197"/>
                </a:cxn>
              </a:cxnLst>
              <a:rect l="0" t="0" r="r" b="b"/>
              <a:pathLst>
                <a:path w="4" h="199">
                  <a:moveTo>
                    <a:pt x="4" y="197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8"/>
                    <a:pt x="1" y="199"/>
                    <a:pt x="2" y="199"/>
                  </a:cubicBezTo>
                  <a:cubicBezTo>
                    <a:pt x="4" y="199"/>
                    <a:pt x="4" y="198"/>
                    <a:pt x="4" y="197"/>
                  </a:cubicBezTo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Oval 154"/>
            <p:cNvSpPr>
              <a:spLocks noChangeArrowheads="1"/>
            </p:cNvSpPr>
            <p:nvPr/>
          </p:nvSpPr>
          <p:spPr bwMode="auto">
            <a:xfrm>
              <a:off x="5405438" y="488951"/>
              <a:ext cx="41275" cy="41275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6" name="Bank"/>
          <p:cNvGrpSpPr/>
          <p:nvPr/>
        </p:nvGrpSpPr>
        <p:grpSpPr>
          <a:xfrm>
            <a:off x="518047" y="4484442"/>
            <a:ext cx="658464" cy="668930"/>
            <a:chOff x="3143258" y="4149728"/>
            <a:chExt cx="352426" cy="352425"/>
          </a:xfrm>
        </p:grpSpPr>
        <p:sp>
          <p:nvSpPr>
            <p:cNvPr id="167" name="Freeform 63"/>
            <p:cNvSpPr>
              <a:spLocks noEditPoints="1"/>
            </p:cNvSpPr>
            <p:nvPr/>
          </p:nvSpPr>
          <p:spPr bwMode="auto">
            <a:xfrm>
              <a:off x="3178183" y="4243390"/>
              <a:ext cx="282576" cy="214313"/>
            </a:xfrm>
            <a:custGeom>
              <a:avLst/>
              <a:gdLst/>
              <a:ahLst/>
              <a:cxnLst>
                <a:cxn ang="0">
                  <a:pos x="110" y="191"/>
                </a:cxn>
                <a:cxn ang="0">
                  <a:pos x="140" y="191"/>
                </a:cxn>
                <a:cxn ang="0">
                  <a:pos x="140" y="72"/>
                </a:cxn>
                <a:cxn ang="0">
                  <a:pos x="110" y="72"/>
                </a:cxn>
                <a:cxn ang="0">
                  <a:pos x="110" y="191"/>
                </a:cxn>
                <a:cxn ang="0">
                  <a:pos x="55" y="191"/>
                </a:cxn>
                <a:cxn ang="0">
                  <a:pos x="84" y="191"/>
                </a:cxn>
                <a:cxn ang="0">
                  <a:pos x="84" y="72"/>
                </a:cxn>
                <a:cxn ang="0">
                  <a:pos x="55" y="72"/>
                </a:cxn>
                <a:cxn ang="0">
                  <a:pos x="55" y="191"/>
                </a:cxn>
                <a:cxn ang="0">
                  <a:pos x="0" y="191"/>
                </a:cxn>
                <a:cxn ang="0">
                  <a:pos x="29" y="191"/>
                </a:cxn>
                <a:cxn ang="0">
                  <a:pos x="29" y="72"/>
                </a:cxn>
                <a:cxn ang="0">
                  <a:pos x="0" y="72"/>
                </a:cxn>
                <a:cxn ang="0">
                  <a:pos x="0" y="191"/>
                </a:cxn>
                <a:cxn ang="0">
                  <a:pos x="220" y="72"/>
                </a:cxn>
                <a:cxn ang="0">
                  <a:pos x="220" y="191"/>
                </a:cxn>
                <a:cxn ang="0">
                  <a:pos x="250" y="191"/>
                </a:cxn>
                <a:cxn ang="0">
                  <a:pos x="250" y="72"/>
                </a:cxn>
                <a:cxn ang="0">
                  <a:pos x="220" y="72"/>
                </a:cxn>
                <a:cxn ang="0">
                  <a:pos x="165" y="191"/>
                </a:cxn>
                <a:cxn ang="0">
                  <a:pos x="195" y="191"/>
                </a:cxn>
                <a:cxn ang="0">
                  <a:pos x="195" y="72"/>
                </a:cxn>
                <a:cxn ang="0">
                  <a:pos x="165" y="72"/>
                </a:cxn>
                <a:cxn ang="0">
                  <a:pos x="165" y="191"/>
                </a:cxn>
                <a:cxn ang="0">
                  <a:pos x="125" y="0"/>
                </a:cxn>
                <a:cxn ang="0">
                  <a:pos x="105" y="20"/>
                </a:cxn>
                <a:cxn ang="0">
                  <a:pos x="125" y="40"/>
                </a:cxn>
                <a:cxn ang="0">
                  <a:pos x="145" y="20"/>
                </a:cxn>
                <a:cxn ang="0">
                  <a:pos x="125" y="0"/>
                </a:cxn>
              </a:cxnLst>
              <a:rect l="0" t="0" r="r" b="b"/>
              <a:pathLst>
                <a:path w="250" h="191">
                  <a:moveTo>
                    <a:pt x="110" y="191"/>
                  </a:moveTo>
                  <a:cubicBezTo>
                    <a:pt x="140" y="191"/>
                    <a:pt x="140" y="191"/>
                    <a:pt x="140" y="191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10" y="72"/>
                    <a:pt x="110" y="72"/>
                    <a:pt x="110" y="72"/>
                  </a:cubicBezTo>
                  <a:lnTo>
                    <a:pt x="110" y="191"/>
                  </a:lnTo>
                  <a:close/>
                  <a:moveTo>
                    <a:pt x="55" y="19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55" y="72"/>
                    <a:pt x="55" y="72"/>
                    <a:pt x="55" y="72"/>
                  </a:cubicBezTo>
                  <a:lnTo>
                    <a:pt x="55" y="191"/>
                  </a:lnTo>
                  <a:close/>
                  <a:moveTo>
                    <a:pt x="0" y="191"/>
                  </a:moveTo>
                  <a:cubicBezTo>
                    <a:pt x="29" y="191"/>
                    <a:pt x="29" y="191"/>
                    <a:pt x="29" y="19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191"/>
                  </a:lnTo>
                  <a:close/>
                  <a:moveTo>
                    <a:pt x="220" y="72"/>
                  </a:moveTo>
                  <a:cubicBezTo>
                    <a:pt x="220" y="191"/>
                    <a:pt x="220" y="191"/>
                    <a:pt x="22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72"/>
                    <a:pt x="250" y="72"/>
                    <a:pt x="250" y="72"/>
                  </a:cubicBezTo>
                  <a:lnTo>
                    <a:pt x="220" y="72"/>
                  </a:lnTo>
                  <a:close/>
                  <a:moveTo>
                    <a:pt x="165" y="191"/>
                  </a:moveTo>
                  <a:cubicBezTo>
                    <a:pt x="195" y="191"/>
                    <a:pt x="195" y="191"/>
                    <a:pt x="195" y="19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65" y="72"/>
                    <a:pt x="165" y="72"/>
                    <a:pt x="165" y="72"/>
                  </a:cubicBezTo>
                  <a:lnTo>
                    <a:pt x="165" y="191"/>
                  </a:lnTo>
                  <a:close/>
                  <a:moveTo>
                    <a:pt x="125" y="0"/>
                  </a:moveTo>
                  <a:cubicBezTo>
                    <a:pt x="114" y="0"/>
                    <a:pt x="105" y="9"/>
                    <a:pt x="105" y="20"/>
                  </a:cubicBezTo>
                  <a:cubicBezTo>
                    <a:pt x="105" y="31"/>
                    <a:pt x="114" y="40"/>
                    <a:pt x="125" y="40"/>
                  </a:cubicBezTo>
                  <a:cubicBezTo>
                    <a:pt x="136" y="40"/>
                    <a:pt x="145" y="31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64"/>
            <p:cNvSpPr>
              <a:spLocks/>
            </p:cNvSpPr>
            <p:nvPr/>
          </p:nvSpPr>
          <p:spPr bwMode="auto">
            <a:xfrm>
              <a:off x="3260734" y="4154490"/>
              <a:ext cx="58738" cy="33338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0" y="21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21"/>
                </a:cxn>
              </a:cxnLst>
              <a:rect l="0" t="0" r="r" b="b"/>
              <a:pathLst>
                <a:path w="37" h="21">
                  <a:moveTo>
                    <a:pt x="37" y="21"/>
                  </a:moveTo>
                  <a:lnTo>
                    <a:pt x="0" y="21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65"/>
            <p:cNvSpPr>
              <a:spLocks noEditPoints="1"/>
            </p:cNvSpPr>
            <p:nvPr/>
          </p:nvSpPr>
          <p:spPr bwMode="auto">
            <a:xfrm>
              <a:off x="3143258" y="4149728"/>
              <a:ext cx="352426" cy="352425"/>
            </a:xfrm>
            <a:custGeom>
              <a:avLst/>
              <a:gdLst/>
              <a:ahLst/>
              <a:cxnLst>
                <a:cxn ang="0">
                  <a:pos x="307" y="273"/>
                </a:cxn>
                <a:cxn ang="0">
                  <a:pos x="286" y="158"/>
                </a:cxn>
                <a:cxn ang="0">
                  <a:pos x="300" y="140"/>
                </a:cxn>
                <a:cxn ang="0">
                  <a:pos x="286" y="117"/>
                </a:cxn>
                <a:cxn ang="0">
                  <a:pos x="300" y="114"/>
                </a:cxn>
                <a:cxn ang="0">
                  <a:pos x="157" y="0"/>
                </a:cxn>
                <a:cxn ang="0">
                  <a:pos x="30" y="107"/>
                </a:cxn>
                <a:cxn ang="0">
                  <a:pos x="12" y="119"/>
                </a:cxn>
                <a:cxn ang="0">
                  <a:pos x="28" y="136"/>
                </a:cxn>
                <a:cxn ang="0">
                  <a:pos x="14" y="154"/>
                </a:cxn>
                <a:cxn ang="0">
                  <a:pos x="28" y="269"/>
                </a:cxn>
                <a:cxn ang="0">
                  <a:pos x="7" y="287"/>
                </a:cxn>
                <a:cxn ang="0">
                  <a:pos x="0" y="309"/>
                </a:cxn>
                <a:cxn ang="0">
                  <a:pos x="313" y="309"/>
                </a:cxn>
                <a:cxn ang="0">
                  <a:pos x="36" y="113"/>
                </a:cxn>
                <a:cxn ang="0">
                  <a:pos x="278" y="136"/>
                </a:cxn>
                <a:cxn ang="0">
                  <a:pos x="22" y="150"/>
                </a:cxn>
                <a:cxn ang="0">
                  <a:pos x="292" y="150"/>
                </a:cxn>
                <a:cxn ang="0">
                  <a:pos x="256" y="158"/>
                </a:cxn>
                <a:cxn ang="0">
                  <a:pos x="256" y="165"/>
                </a:cxn>
                <a:cxn ang="0">
                  <a:pos x="256" y="269"/>
                </a:cxn>
                <a:cxn ang="0">
                  <a:pos x="231" y="169"/>
                </a:cxn>
                <a:cxn ang="0">
                  <a:pos x="248" y="269"/>
                </a:cxn>
                <a:cxn ang="0">
                  <a:pos x="231" y="169"/>
                </a:cxn>
                <a:cxn ang="0">
                  <a:pos x="201" y="158"/>
                </a:cxn>
                <a:cxn ang="0">
                  <a:pos x="201" y="165"/>
                </a:cxn>
                <a:cxn ang="0">
                  <a:pos x="201" y="269"/>
                </a:cxn>
                <a:cxn ang="0">
                  <a:pos x="176" y="169"/>
                </a:cxn>
                <a:cxn ang="0">
                  <a:pos x="193" y="269"/>
                </a:cxn>
                <a:cxn ang="0">
                  <a:pos x="176" y="169"/>
                </a:cxn>
                <a:cxn ang="0">
                  <a:pos x="146" y="158"/>
                </a:cxn>
                <a:cxn ang="0">
                  <a:pos x="146" y="165"/>
                </a:cxn>
                <a:cxn ang="0">
                  <a:pos x="146" y="269"/>
                </a:cxn>
                <a:cxn ang="0">
                  <a:pos x="138" y="158"/>
                </a:cxn>
                <a:cxn ang="0">
                  <a:pos x="121" y="158"/>
                </a:cxn>
                <a:cxn ang="0">
                  <a:pos x="91" y="158"/>
                </a:cxn>
                <a:cxn ang="0">
                  <a:pos x="91" y="165"/>
                </a:cxn>
                <a:cxn ang="0">
                  <a:pos x="91" y="269"/>
                </a:cxn>
                <a:cxn ang="0">
                  <a:pos x="83" y="158"/>
                </a:cxn>
                <a:cxn ang="0">
                  <a:pos x="66" y="158"/>
                </a:cxn>
                <a:cxn ang="0">
                  <a:pos x="36" y="158"/>
                </a:cxn>
                <a:cxn ang="0">
                  <a:pos x="36" y="165"/>
                </a:cxn>
                <a:cxn ang="0">
                  <a:pos x="36" y="269"/>
                </a:cxn>
                <a:cxn ang="0">
                  <a:pos x="15" y="277"/>
                </a:cxn>
                <a:cxn ang="0">
                  <a:pos x="15" y="287"/>
                </a:cxn>
                <a:cxn ang="0">
                  <a:pos x="8" y="305"/>
                </a:cxn>
                <a:cxn ang="0">
                  <a:pos x="305" y="305"/>
                </a:cxn>
                <a:cxn ang="0">
                  <a:pos x="157" y="126"/>
                </a:cxn>
                <a:cxn ang="0">
                  <a:pos x="157" y="118"/>
                </a:cxn>
                <a:cxn ang="0">
                  <a:pos x="173" y="102"/>
                </a:cxn>
              </a:cxnLst>
              <a:rect l="0" t="0" r="r" b="b"/>
              <a:pathLst>
                <a:path w="313" h="313">
                  <a:moveTo>
                    <a:pt x="309" y="287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307" y="273"/>
                    <a:pt x="307" y="273"/>
                    <a:pt x="307" y="273"/>
                  </a:cubicBezTo>
                  <a:cubicBezTo>
                    <a:pt x="307" y="271"/>
                    <a:pt x="306" y="269"/>
                    <a:pt x="303" y="269"/>
                  </a:cubicBezTo>
                  <a:cubicBezTo>
                    <a:pt x="286" y="269"/>
                    <a:pt x="286" y="269"/>
                    <a:pt x="286" y="269"/>
                  </a:cubicBezTo>
                  <a:cubicBezTo>
                    <a:pt x="286" y="158"/>
                    <a:pt x="286" y="158"/>
                    <a:pt x="286" y="158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8" y="158"/>
                    <a:pt x="300" y="156"/>
                    <a:pt x="300" y="154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8"/>
                    <a:pt x="298" y="136"/>
                    <a:pt x="29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97" y="121"/>
                    <a:pt x="297" y="121"/>
                    <a:pt x="297" y="121"/>
                  </a:cubicBezTo>
                  <a:cubicBezTo>
                    <a:pt x="299" y="122"/>
                    <a:pt x="301" y="121"/>
                    <a:pt x="302" y="119"/>
                  </a:cubicBezTo>
                  <a:cubicBezTo>
                    <a:pt x="303" y="117"/>
                    <a:pt x="302" y="115"/>
                    <a:pt x="300" y="11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1" y="2"/>
                    <a:pt x="159" y="0"/>
                    <a:pt x="157" y="0"/>
                  </a:cubicBezTo>
                  <a:cubicBezTo>
                    <a:pt x="155" y="0"/>
                    <a:pt x="153" y="2"/>
                    <a:pt x="153" y="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2" y="115"/>
                    <a:pt x="11" y="117"/>
                    <a:pt x="12" y="119"/>
                  </a:cubicBezTo>
                  <a:cubicBezTo>
                    <a:pt x="13" y="121"/>
                    <a:pt x="15" y="122"/>
                    <a:pt x="17" y="121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5" y="136"/>
                    <a:pt x="14" y="138"/>
                    <a:pt x="14" y="140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56"/>
                    <a:pt x="15" y="158"/>
                    <a:pt x="1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11" y="269"/>
                    <a:pt x="11" y="269"/>
                    <a:pt x="11" y="269"/>
                  </a:cubicBezTo>
                  <a:cubicBezTo>
                    <a:pt x="8" y="269"/>
                    <a:pt x="7" y="271"/>
                    <a:pt x="7" y="2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4" y="287"/>
                    <a:pt x="4" y="287"/>
                    <a:pt x="4" y="287"/>
                  </a:cubicBezTo>
                  <a:cubicBezTo>
                    <a:pt x="2" y="287"/>
                    <a:pt x="0" y="289"/>
                    <a:pt x="0" y="291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1"/>
                    <a:pt x="2" y="313"/>
                    <a:pt x="4" y="313"/>
                  </a:cubicBezTo>
                  <a:cubicBezTo>
                    <a:pt x="309" y="313"/>
                    <a:pt x="309" y="313"/>
                    <a:pt x="309" y="313"/>
                  </a:cubicBezTo>
                  <a:cubicBezTo>
                    <a:pt x="312" y="313"/>
                    <a:pt x="313" y="311"/>
                    <a:pt x="313" y="309"/>
                  </a:cubicBezTo>
                  <a:cubicBezTo>
                    <a:pt x="313" y="291"/>
                    <a:pt x="313" y="291"/>
                    <a:pt x="313" y="291"/>
                  </a:cubicBezTo>
                  <a:cubicBezTo>
                    <a:pt x="313" y="289"/>
                    <a:pt x="312" y="287"/>
                    <a:pt x="309" y="287"/>
                  </a:cubicBezTo>
                  <a:close/>
                  <a:moveTo>
                    <a:pt x="36" y="113"/>
                  </a:moveTo>
                  <a:cubicBezTo>
                    <a:pt x="157" y="61"/>
                    <a:pt x="157" y="61"/>
                    <a:pt x="157" y="61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6" y="136"/>
                    <a:pt x="36" y="136"/>
                    <a:pt x="36" y="136"/>
                  </a:cubicBezTo>
                  <a:lnTo>
                    <a:pt x="36" y="113"/>
                  </a:lnTo>
                  <a:close/>
                  <a:moveTo>
                    <a:pt x="22" y="150"/>
                  </a:moveTo>
                  <a:cubicBezTo>
                    <a:pt x="22" y="144"/>
                    <a:pt x="22" y="144"/>
                    <a:pt x="22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50"/>
                    <a:pt x="292" y="150"/>
                    <a:pt x="292" y="150"/>
                  </a:cubicBezTo>
                  <a:lnTo>
                    <a:pt x="22" y="150"/>
                  </a:lnTo>
                  <a:close/>
                  <a:moveTo>
                    <a:pt x="256" y="165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65"/>
                    <a:pt x="278" y="165"/>
                    <a:pt x="278" y="165"/>
                  </a:cubicBezTo>
                  <a:lnTo>
                    <a:pt x="256" y="165"/>
                  </a:lnTo>
                  <a:close/>
                  <a:moveTo>
                    <a:pt x="278" y="173"/>
                  </a:moveTo>
                  <a:cubicBezTo>
                    <a:pt x="278" y="269"/>
                    <a:pt x="278" y="269"/>
                    <a:pt x="278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173"/>
                    <a:pt x="256" y="173"/>
                    <a:pt x="256" y="173"/>
                  </a:cubicBezTo>
                  <a:lnTo>
                    <a:pt x="278" y="173"/>
                  </a:lnTo>
                  <a:close/>
                  <a:moveTo>
                    <a:pt x="231" y="169"/>
                  </a:moveTo>
                  <a:cubicBezTo>
                    <a:pt x="231" y="158"/>
                    <a:pt x="231" y="158"/>
                    <a:pt x="231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1" y="169"/>
                    <a:pt x="231" y="169"/>
                    <a:pt x="231" y="169"/>
                  </a:cubicBezTo>
                  <a:close/>
                  <a:moveTo>
                    <a:pt x="201" y="165"/>
                  </a:moveTo>
                  <a:cubicBezTo>
                    <a:pt x="201" y="158"/>
                    <a:pt x="201" y="158"/>
                    <a:pt x="201" y="158"/>
                  </a:cubicBezTo>
                  <a:cubicBezTo>
                    <a:pt x="223" y="158"/>
                    <a:pt x="223" y="158"/>
                    <a:pt x="223" y="158"/>
                  </a:cubicBezTo>
                  <a:cubicBezTo>
                    <a:pt x="223" y="165"/>
                    <a:pt x="223" y="165"/>
                    <a:pt x="223" y="165"/>
                  </a:cubicBezTo>
                  <a:lnTo>
                    <a:pt x="201" y="165"/>
                  </a:lnTo>
                  <a:close/>
                  <a:moveTo>
                    <a:pt x="223" y="173"/>
                  </a:moveTo>
                  <a:cubicBezTo>
                    <a:pt x="223" y="269"/>
                    <a:pt x="223" y="269"/>
                    <a:pt x="223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1" y="173"/>
                    <a:pt x="201" y="173"/>
                    <a:pt x="201" y="173"/>
                  </a:cubicBezTo>
                  <a:lnTo>
                    <a:pt x="223" y="173"/>
                  </a:lnTo>
                  <a:close/>
                  <a:moveTo>
                    <a:pt x="176" y="169"/>
                  </a:moveTo>
                  <a:cubicBezTo>
                    <a:pt x="176" y="158"/>
                    <a:pt x="176" y="158"/>
                    <a:pt x="176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76" y="269"/>
                    <a:pt x="176" y="269"/>
                    <a:pt x="176" y="2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ubicBezTo>
                    <a:pt x="176" y="169"/>
                    <a:pt x="176" y="169"/>
                    <a:pt x="176" y="169"/>
                  </a:cubicBezTo>
                  <a:close/>
                  <a:moveTo>
                    <a:pt x="146" y="165"/>
                  </a:moveTo>
                  <a:cubicBezTo>
                    <a:pt x="146" y="158"/>
                    <a:pt x="146" y="158"/>
                    <a:pt x="146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65"/>
                    <a:pt x="168" y="165"/>
                    <a:pt x="168" y="165"/>
                  </a:cubicBezTo>
                  <a:lnTo>
                    <a:pt x="146" y="165"/>
                  </a:lnTo>
                  <a:close/>
                  <a:moveTo>
                    <a:pt x="168" y="173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173"/>
                    <a:pt x="146" y="173"/>
                    <a:pt x="146" y="173"/>
                  </a:cubicBezTo>
                  <a:lnTo>
                    <a:pt x="168" y="173"/>
                  </a:lnTo>
                  <a:close/>
                  <a:moveTo>
                    <a:pt x="138" y="158"/>
                  </a:moveTo>
                  <a:cubicBezTo>
                    <a:pt x="138" y="269"/>
                    <a:pt x="138" y="269"/>
                    <a:pt x="138" y="269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21" y="158"/>
                    <a:pt x="121" y="158"/>
                    <a:pt x="121" y="158"/>
                  </a:cubicBezTo>
                  <a:lnTo>
                    <a:pt x="138" y="158"/>
                  </a:lnTo>
                  <a:close/>
                  <a:moveTo>
                    <a:pt x="91" y="165"/>
                  </a:moveTo>
                  <a:cubicBezTo>
                    <a:pt x="91" y="158"/>
                    <a:pt x="91" y="158"/>
                    <a:pt x="91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65"/>
                    <a:pt x="113" y="165"/>
                    <a:pt x="113" y="165"/>
                  </a:cubicBezTo>
                  <a:lnTo>
                    <a:pt x="91" y="165"/>
                  </a:lnTo>
                  <a:close/>
                  <a:moveTo>
                    <a:pt x="113" y="173"/>
                  </a:moveTo>
                  <a:cubicBezTo>
                    <a:pt x="113" y="269"/>
                    <a:pt x="113" y="269"/>
                    <a:pt x="113" y="269"/>
                  </a:cubicBezTo>
                  <a:cubicBezTo>
                    <a:pt x="91" y="269"/>
                    <a:pt x="91" y="269"/>
                    <a:pt x="91" y="269"/>
                  </a:cubicBezTo>
                  <a:cubicBezTo>
                    <a:pt x="91" y="173"/>
                    <a:pt x="91" y="173"/>
                    <a:pt x="91" y="173"/>
                  </a:cubicBezTo>
                  <a:lnTo>
                    <a:pt x="113" y="173"/>
                  </a:lnTo>
                  <a:close/>
                  <a:moveTo>
                    <a:pt x="83" y="158"/>
                  </a:moveTo>
                  <a:cubicBezTo>
                    <a:pt x="83" y="269"/>
                    <a:pt x="83" y="269"/>
                    <a:pt x="83" y="269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6" y="158"/>
                    <a:pt x="66" y="158"/>
                    <a:pt x="66" y="158"/>
                  </a:cubicBezTo>
                  <a:lnTo>
                    <a:pt x="83" y="158"/>
                  </a:lnTo>
                  <a:close/>
                  <a:moveTo>
                    <a:pt x="36" y="165"/>
                  </a:moveTo>
                  <a:cubicBezTo>
                    <a:pt x="36" y="158"/>
                    <a:pt x="36" y="158"/>
                    <a:pt x="36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8" y="165"/>
                    <a:pt x="58" y="165"/>
                    <a:pt x="58" y="165"/>
                  </a:cubicBezTo>
                  <a:lnTo>
                    <a:pt x="36" y="165"/>
                  </a:lnTo>
                  <a:close/>
                  <a:moveTo>
                    <a:pt x="58" y="173"/>
                  </a:moveTo>
                  <a:cubicBezTo>
                    <a:pt x="58" y="269"/>
                    <a:pt x="58" y="269"/>
                    <a:pt x="58" y="269"/>
                  </a:cubicBezTo>
                  <a:cubicBezTo>
                    <a:pt x="36" y="269"/>
                    <a:pt x="36" y="269"/>
                    <a:pt x="36" y="269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58" y="173"/>
                  </a:lnTo>
                  <a:close/>
                  <a:moveTo>
                    <a:pt x="15" y="277"/>
                  </a:moveTo>
                  <a:cubicBezTo>
                    <a:pt x="299" y="277"/>
                    <a:pt x="299" y="277"/>
                    <a:pt x="299" y="277"/>
                  </a:cubicBezTo>
                  <a:cubicBezTo>
                    <a:pt x="299" y="287"/>
                    <a:pt x="299" y="287"/>
                    <a:pt x="299" y="287"/>
                  </a:cubicBezTo>
                  <a:cubicBezTo>
                    <a:pt x="15" y="287"/>
                    <a:pt x="15" y="287"/>
                    <a:pt x="15" y="287"/>
                  </a:cubicBezTo>
                  <a:lnTo>
                    <a:pt x="15" y="277"/>
                  </a:lnTo>
                  <a:close/>
                  <a:moveTo>
                    <a:pt x="305" y="305"/>
                  </a:moveTo>
                  <a:cubicBezTo>
                    <a:pt x="8" y="305"/>
                    <a:pt x="8" y="305"/>
                    <a:pt x="8" y="305"/>
                  </a:cubicBezTo>
                  <a:cubicBezTo>
                    <a:pt x="8" y="295"/>
                    <a:pt x="8" y="295"/>
                    <a:pt x="8" y="295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05" y="305"/>
                  </a:lnTo>
                  <a:close/>
                  <a:moveTo>
                    <a:pt x="157" y="78"/>
                  </a:moveTo>
                  <a:cubicBezTo>
                    <a:pt x="144" y="78"/>
                    <a:pt x="133" y="89"/>
                    <a:pt x="133" y="102"/>
                  </a:cubicBezTo>
                  <a:cubicBezTo>
                    <a:pt x="133" y="116"/>
                    <a:pt x="144" y="126"/>
                    <a:pt x="157" y="126"/>
                  </a:cubicBezTo>
                  <a:cubicBezTo>
                    <a:pt x="170" y="126"/>
                    <a:pt x="181" y="116"/>
                    <a:pt x="181" y="102"/>
                  </a:cubicBezTo>
                  <a:cubicBezTo>
                    <a:pt x="181" y="89"/>
                    <a:pt x="170" y="78"/>
                    <a:pt x="157" y="78"/>
                  </a:cubicBezTo>
                  <a:close/>
                  <a:moveTo>
                    <a:pt x="157" y="118"/>
                  </a:moveTo>
                  <a:cubicBezTo>
                    <a:pt x="148" y="118"/>
                    <a:pt x="141" y="111"/>
                    <a:pt x="141" y="102"/>
                  </a:cubicBezTo>
                  <a:cubicBezTo>
                    <a:pt x="141" y="93"/>
                    <a:pt x="148" y="86"/>
                    <a:pt x="157" y="86"/>
                  </a:cubicBezTo>
                  <a:cubicBezTo>
                    <a:pt x="166" y="86"/>
                    <a:pt x="173" y="93"/>
                    <a:pt x="173" y="102"/>
                  </a:cubicBezTo>
                  <a:cubicBezTo>
                    <a:pt x="173" y="111"/>
                    <a:pt x="166" y="118"/>
                    <a:pt x="157" y="11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9" name="1"/>
          <p:cNvGrpSpPr/>
          <p:nvPr/>
        </p:nvGrpSpPr>
        <p:grpSpPr>
          <a:xfrm>
            <a:off x="1331640" y="5441404"/>
            <a:ext cx="204788" cy="723900"/>
            <a:chOff x="2644775" y="360363"/>
            <a:chExt cx="204788" cy="723900"/>
          </a:xfrm>
        </p:grpSpPr>
        <p:sp>
          <p:nvSpPr>
            <p:cNvPr id="180" name="Freeform 263"/>
            <p:cNvSpPr>
              <a:spLocks/>
            </p:cNvSpPr>
            <p:nvPr/>
          </p:nvSpPr>
          <p:spPr bwMode="auto">
            <a:xfrm>
              <a:off x="2663825" y="360363"/>
              <a:ext cx="147638" cy="644525"/>
            </a:xfrm>
            <a:custGeom>
              <a:avLst/>
              <a:gdLst/>
              <a:ahLst/>
              <a:cxnLst>
                <a:cxn ang="0">
                  <a:pos x="132" y="571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" y="128"/>
                </a:cxn>
                <a:cxn ang="0">
                  <a:pos x="1" y="130"/>
                </a:cxn>
                <a:cxn ang="0">
                  <a:pos x="4" y="130"/>
                </a:cxn>
                <a:cxn ang="0">
                  <a:pos x="128" y="7"/>
                </a:cxn>
                <a:cxn ang="0">
                  <a:pos x="128" y="571"/>
                </a:cxn>
                <a:cxn ang="0">
                  <a:pos x="130" y="573"/>
                </a:cxn>
                <a:cxn ang="0">
                  <a:pos x="132" y="571"/>
                </a:cxn>
              </a:cxnLst>
              <a:rect l="0" t="0" r="r" b="b"/>
              <a:pathLst>
                <a:path w="132" h="573">
                  <a:moveTo>
                    <a:pt x="132" y="571"/>
                  </a:move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1" y="0"/>
                    <a:pt x="130" y="0"/>
                  </a:cubicBezTo>
                  <a:cubicBezTo>
                    <a:pt x="130" y="0"/>
                    <a:pt x="129" y="0"/>
                    <a:pt x="128" y="1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30"/>
                    <a:pt x="1" y="130"/>
                  </a:cubicBezTo>
                  <a:cubicBezTo>
                    <a:pt x="2" y="131"/>
                    <a:pt x="3" y="131"/>
                    <a:pt x="4" y="130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572"/>
                    <a:pt x="128" y="573"/>
                    <a:pt x="130" y="573"/>
                  </a:cubicBezTo>
                  <a:cubicBezTo>
                    <a:pt x="131" y="573"/>
                    <a:pt x="132" y="572"/>
                    <a:pt x="132" y="571"/>
                  </a:cubicBezTo>
                  <a:close/>
                </a:path>
              </a:pathLst>
            </a:custGeom>
            <a:solidFill>
              <a:srgbClr val="F4B545"/>
            </a:solidFill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264"/>
            <p:cNvSpPr>
              <a:spLocks/>
            </p:cNvSpPr>
            <p:nvPr/>
          </p:nvSpPr>
          <p:spPr bwMode="auto">
            <a:xfrm>
              <a:off x="2768600" y="100012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Oval 265"/>
            <p:cNvSpPr>
              <a:spLocks noChangeArrowheads="1"/>
            </p:cNvSpPr>
            <p:nvPr/>
          </p:nvSpPr>
          <p:spPr bwMode="auto">
            <a:xfrm>
              <a:off x="2644775" y="484188"/>
              <a:ext cx="42863" cy="412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" name="Прямоугольник 183"/>
          <p:cNvSpPr/>
          <p:nvPr/>
        </p:nvSpPr>
        <p:spPr>
          <a:xfrm>
            <a:off x="1979712" y="2345060"/>
            <a:ext cx="6912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Обеспечение условий для развития в образовательных учреждениях города Красноярска физической культуры и спорта, формирование здорового образа жизни</a:t>
            </a:r>
          </a:p>
        </p:txBody>
      </p:sp>
      <p:cxnSp>
        <p:nvCxnSpPr>
          <p:cNvPr id="185" name="Dahsed line 1"/>
          <p:cNvCxnSpPr/>
          <p:nvPr/>
        </p:nvCxnSpPr>
        <p:spPr>
          <a:xfrm flipH="1">
            <a:off x="1747169" y="2386732"/>
            <a:ext cx="1247774" cy="0"/>
          </a:xfrm>
          <a:prstGeom prst="line">
            <a:avLst/>
          </a:prstGeom>
          <a:solidFill>
            <a:srgbClr val="F4B545"/>
          </a:solidFill>
          <a:ln w="1270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86" name="Dahsed line 2"/>
          <p:cNvCxnSpPr/>
          <p:nvPr/>
        </p:nvCxnSpPr>
        <p:spPr>
          <a:xfrm flipH="1" flipV="1">
            <a:off x="1599481" y="3318036"/>
            <a:ext cx="1395466" cy="8497"/>
          </a:xfrm>
          <a:prstGeom prst="line">
            <a:avLst/>
          </a:prstGeom>
          <a:solidFill>
            <a:srgbClr val="EA8857"/>
          </a:solidFill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87" name="Dahsed line 3"/>
          <p:cNvCxnSpPr/>
          <p:nvPr/>
        </p:nvCxnSpPr>
        <p:spPr>
          <a:xfrm flipH="1">
            <a:off x="1836069" y="4258395"/>
            <a:ext cx="1158874" cy="0"/>
          </a:xfrm>
          <a:prstGeom prst="line">
            <a:avLst/>
          </a:prstGeom>
          <a:solidFill>
            <a:srgbClr val="F2756B"/>
          </a:solidFill>
          <a:ln w="12700">
            <a:solidFill>
              <a:srgbClr val="C00000"/>
            </a:solidFill>
            <a:prstDash val="dash"/>
            <a:round/>
            <a:headEnd/>
            <a:tailEnd/>
          </a:ln>
        </p:spPr>
      </p:cxnSp>
      <p:cxnSp>
        <p:nvCxnSpPr>
          <p:cNvPr id="188" name="Dahsed line 4"/>
          <p:cNvCxnSpPr/>
          <p:nvPr/>
        </p:nvCxnSpPr>
        <p:spPr>
          <a:xfrm flipH="1">
            <a:off x="1891631" y="5196608"/>
            <a:ext cx="1103312" cy="0"/>
          </a:xfrm>
          <a:prstGeom prst="line">
            <a:avLst/>
          </a:prstGeom>
          <a:solidFill>
            <a:srgbClr val="DD7691"/>
          </a:solidFill>
          <a:ln w="127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89" name="Dahsed line 5"/>
          <p:cNvCxnSpPr/>
          <p:nvPr/>
        </p:nvCxnSpPr>
        <p:spPr>
          <a:xfrm flipH="1">
            <a:off x="1747169" y="6136405"/>
            <a:ext cx="1247774" cy="0"/>
          </a:xfrm>
          <a:prstGeom prst="line">
            <a:avLst/>
          </a:prstGeom>
          <a:solidFill>
            <a:srgbClr val="A58899"/>
          </a:solidFill>
          <a:ln w="12700">
            <a:solidFill>
              <a:schemeClr val="accent5"/>
            </a:solidFill>
            <a:prstDash val="dash"/>
            <a:round/>
            <a:headEnd/>
            <a:tailEnd/>
          </a:ln>
        </p:spPr>
      </p:cxnSp>
      <p:sp>
        <p:nvSpPr>
          <p:cNvPr id="190" name="Прямоугольник 189"/>
          <p:cNvSpPr/>
          <p:nvPr/>
        </p:nvSpPr>
        <p:spPr>
          <a:xfrm>
            <a:off x="2008313" y="1616505"/>
            <a:ext cx="6884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Создание условий для профессионального становления и развития педагогических кадров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1979712" y="349718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Создание в общеобразовательных организациях условий для инклюзивного образования детей-инвалидов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1979712" y="4361284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Создание условий, направленных на обеспечение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рациональным </a:t>
            </a:r>
            <a:r>
              <a:rPr lang="ru-RU" sz="2000" dirty="0"/>
              <a:t>и сбалансированным питанием детей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2022427" y="535686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Создание условий для эффективного управления отраслью "Образование" в городе Красноярске</a:t>
            </a:r>
          </a:p>
        </p:txBody>
      </p:sp>
      <p:grpSp>
        <p:nvGrpSpPr>
          <p:cNvPr id="194" name="Target"/>
          <p:cNvGrpSpPr/>
          <p:nvPr/>
        </p:nvGrpSpPr>
        <p:grpSpPr>
          <a:xfrm>
            <a:off x="525981" y="1807765"/>
            <a:ext cx="537556" cy="632474"/>
            <a:chOff x="3181351" y="139700"/>
            <a:chExt cx="276225" cy="352425"/>
          </a:xfrm>
        </p:grpSpPr>
        <p:sp>
          <p:nvSpPr>
            <p:cNvPr id="195" name="Freeform 371"/>
            <p:cNvSpPr>
              <a:spLocks noEditPoints="1"/>
            </p:cNvSpPr>
            <p:nvPr/>
          </p:nvSpPr>
          <p:spPr bwMode="auto">
            <a:xfrm>
              <a:off x="3219451" y="177800"/>
              <a:ext cx="200025" cy="20002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89"/>
                </a:cxn>
                <a:cxn ang="0">
                  <a:pos x="89" y="178"/>
                </a:cxn>
                <a:cxn ang="0">
                  <a:pos x="178" y="89"/>
                </a:cxn>
                <a:cxn ang="0">
                  <a:pos x="89" y="0"/>
                </a:cxn>
                <a:cxn ang="0">
                  <a:pos x="89" y="146"/>
                </a:cxn>
                <a:cxn ang="0">
                  <a:pos x="32" y="89"/>
                </a:cxn>
                <a:cxn ang="0">
                  <a:pos x="89" y="32"/>
                </a:cxn>
                <a:cxn ang="0">
                  <a:pos x="146" y="89"/>
                </a:cxn>
                <a:cxn ang="0">
                  <a:pos x="89" y="146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8"/>
                    <a:pt x="40" y="178"/>
                    <a:pt x="89" y="178"/>
                  </a:cubicBezTo>
                  <a:cubicBezTo>
                    <a:pt x="138" y="178"/>
                    <a:pt x="178" y="138"/>
                    <a:pt x="178" y="89"/>
                  </a:cubicBezTo>
                  <a:cubicBezTo>
                    <a:pt x="178" y="40"/>
                    <a:pt x="138" y="0"/>
                    <a:pt x="89" y="0"/>
                  </a:cubicBezTo>
                  <a:close/>
                  <a:moveTo>
                    <a:pt x="89" y="146"/>
                  </a:moveTo>
                  <a:cubicBezTo>
                    <a:pt x="57" y="146"/>
                    <a:pt x="32" y="121"/>
                    <a:pt x="32" y="89"/>
                  </a:cubicBezTo>
                  <a:cubicBezTo>
                    <a:pt x="32" y="58"/>
                    <a:pt x="57" y="32"/>
                    <a:pt x="89" y="32"/>
                  </a:cubicBezTo>
                  <a:cubicBezTo>
                    <a:pt x="120" y="32"/>
                    <a:pt x="146" y="58"/>
                    <a:pt x="146" y="89"/>
                  </a:cubicBezTo>
                  <a:cubicBezTo>
                    <a:pt x="146" y="121"/>
                    <a:pt x="120" y="146"/>
                    <a:pt x="89" y="14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Oval 372"/>
            <p:cNvSpPr>
              <a:spLocks noChangeArrowheads="1"/>
            </p:cNvSpPr>
            <p:nvPr/>
          </p:nvSpPr>
          <p:spPr bwMode="auto">
            <a:xfrm>
              <a:off x="3292476" y="250825"/>
              <a:ext cx="53975" cy="539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373"/>
            <p:cNvSpPr>
              <a:spLocks noEditPoints="1"/>
            </p:cNvSpPr>
            <p:nvPr/>
          </p:nvSpPr>
          <p:spPr bwMode="auto">
            <a:xfrm>
              <a:off x="3181351" y="139700"/>
              <a:ext cx="276225" cy="35242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6" y="246"/>
                </a:cxn>
                <a:cxn ang="0">
                  <a:pos x="98" y="270"/>
                </a:cxn>
                <a:cxn ang="0">
                  <a:pos x="119" y="255"/>
                </a:cxn>
                <a:cxn ang="0">
                  <a:pos x="98" y="285"/>
                </a:cxn>
                <a:cxn ang="0">
                  <a:pos x="104" y="291"/>
                </a:cxn>
                <a:cxn ang="0">
                  <a:pos x="119" y="285"/>
                </a:cxn>
                <a:cxn ang="0">
                  <a:pos x="98" y="312"/>
                </a:cxn>
                <a:cxn ang="0">
                  <a:pos x="119" y="296"/>
                </a:cxn>
                <a:cxn ang="0">
                  <a:pos x="127" y="296"/>
                </a:cxn>
                <a:cxn ang="0">
                  <a:pos x="148" y="312"/>
                </a:cxn>
                <a:cxn ang="0">
                  <a:pos x="127" y="285"/>
                </a:cxn>
                <a:cxn ang="0">
                  <a:pos x="142" y="291"/>
                </a:cxn>
                <a:cxn ang="0">
                  <a:pos x="148" y="285"/>
                </a:cxn>
                <a:cxn ang="0">
                  <a:pos x="127" y="255"/>
                </a:cxn>
                <a:cxn ang="0">
                  <a:pos x="148" y="270"/>
                </a:cxn>
                <a:cxn ang="0">
                  <a:pos x="130" y="246"/>
                </a:cxn>
                <a:cxn ang="0">
                  <a:pos x="123" y="119"/>
                </a:cxn>
                <a:cxn ang="0">
                  <a:pos x="119" y="143"/>
                </a:cxn>
                <a:cxn ang="0">
                  <a:pos x="109" y="109"/>
                </a:cxn>
                <a:cxn ang="0">
                  <a:pos x="137" y="109"/>
                </a:cxn>
                <a:cxn ang="0">
                  <a:pos x="127" y="143"/>
                </a:cxn>
                <a:cxn ang="0">
                  <a:pos x="123" y="119"/>
                </a:cxn>
                <a:cxn ang="0">
                  <a:pos x="151" y="123"/>
                </a:cxn>
                <a:cxn ang="0">
                  <a:pos x="123" y="95"/>
                </a:cxn>
                <a:cxn ang="0">
                  <a:pos x="95" y="123"/>
                </a:cxn>
                <a:cxn ang="0">
                  <a:pos x="119" y="176"/>
                </a:cxn>
                <a:cxn ang="0">
                  <a:pos x="123" y="70"/>
                </a:cxn>
                <a:cxn ang="0">
                  <a:pos x="127" y="176"/>
                </a:cxn>
                <a:cxn ang="0">
                  <a:pos x="127" y="184"/>
                </a:cxn>
                <a:cxn ang="0">
                  <a:pos x="123" y="62"/>
                </a:cxn>
                <a:cxn ang="0">
                  <a:pos x="119" y="184"/>
                </a:cxn>
                <a:cxn ang="0">
                  <a:pos x="38" y="123"/>
                </a:cxn>
                <a:cxn ang="0">
                  <a:pos x="208" y="123"/>
                </a:cxn>
                <a:cxn ang="0">
                  <a:pos x="127" y="184"/>
                </a:cxn>
                <a:cxn ang="0">
                  <a:pos x="127" y="216"/>
                </a:cxn>
                <a:cxn ang="0">
                  <a:pos x="123" y="30"/>
                </a:cxn>
                <a:cxn ang="0">
                  <a:pos x="119" y="216"/>
                </a:cxn>
                <a:cxn ang="0">
                  <a:pos x="8" y="123"/>
                </a:cxn>
                <a:cxn ang="0">
                  <a:pos x="238" y="123"/>
                </a:cxn>
              </a:cxnLst>
              <a:rect l="0" t="0" r="r" b="b"/>
              <a:pathLst>
                <a:path w="246" h="313">
                  <a:moveTo>
                    <a:pt x="246" y="123"/>
                  </a:moveTo>
                  <a:cubicBezTo>
                    <a:pt x="246" y="55"/>
                    <a:pt x="191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89"/>
                    <a:pt x="51" y="243"/>
                    <a:pt x="116" y="246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96" y="266"/>
                    <a:pt x="96" y="269"/>
                    <a:pt x="98" y="270"/>
                  </a:cubicBezTo>
                  <a:cubicBezTo>
                    <a:pt x="100" y="272"/>
                    <a:pt x="102" y="272"/>
                    <a:pt x="104" y="270"/>
                  </a:cubicBezTo>
                  <a:cubicBezTo>
                    <a:pt x="119" y="255"/>
                    <a:pt x="119" y="255"/>
                    <a:pt x="119" y="255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7"/>
                    <a:pt x="96" y="289"/>
                    <a:pt x="98" y="291"/>
                  </a:cubicBezTo>
                  <a:cubicBezTo>
                    <a:pt x="100" y="293"/>
                    <a:pt x="102" y="293"/>
                    <a:pt x="104" y="291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6" y="308"/>
                    <a:pt x="96" y="310"/>
                    <a:pt x="98" y="312"/>
                  </a:cubicBezTo>
                  <a:cubicBezTo>
                    <a:pt x="100" y="313"/>
                    <a:pt x="102" y="313"/>
                    <a:pt x="104" y="312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19" y="298"/>
                    <a:pt x="121" y="300"/>
                    <a:pt x="123" y="300"/>
                  </a:cubicBezTo>
                  <a:cubicBezTo>
                    <a:pt x="125" y="300"/>
                    <a:pt x="127" y="298"/>
                    <a:pt x="127" y="296"/>
                  </a:cubicBezTo>
                  <a:cubicBezTo>
                    <a:pt x="142" y="312"/>
                    <a:pt x="142" y="312"/>
                    <a:pt x="142" y="312"/>
                  </a:cubicBezTo>
                  <a:cubicBezTo>
                    <a:pt x="144" y="313"/>
                    <a:pt x="146" y="313"/>
                    <a:pt x="148" y="312"/>
                  </a:cubicBezTo>
                  <a:cubicBezTo>
                    <a:pt x="149" y="310"/>
                    <a:pt x="149" y="308"/>
                    <a:pt x="148" y="306"/>
                  </a:cubicBezTo>
                  <a:cubicBezTo>
                    <a:pt x="127" y="285"/>
                    <a:pt x="127" y="285"/>
                    <a:pt x="127" y="285"/>
                  </a:cubicBezTo>
                  <a:cubicBezTo>
                    <a:pt x="127" y="276"/>
                    <a:pt x="127" y="276"/>
                    <a:pt x="127" y="276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44" y="293"/>
                    <a:pt x="146" y="293"/>
                    <a:pt x="148" y="291"/>
                  </a:cubicBezTo>
                  <a:cubicBezTo>
                    <a:pt x="149" y="289"/>
                    <a:pt x="149" y="287"/>
                    <a:pt x="148" y="285"/>
                  </a:cubicBezTo>
                  <a:cubicBezTo>
                    <a:pt x="127" y="264"/>
                    <a:pt x="127" y="264"/>
                    <a:pt x="127" y="264"/>
                  </a:cubicBezTo>
                  <a:cubicBezTo>
                    <a:pt x="127" y="255"/>
                    <a:pt x="127" y="255"/>
                    <a:pt x="127" y="255"/>
                  </a:cubicBezTo>
                  <a:cubicBezTo>
                    <a:pt x="142" y="270"/>
                    <a:pt x="142" y="270"/>
                    <a:pt x="142" y="270"/>
                  </a:cubicBezTo>
                  <a:cubicBezTo>
                    <a:pt x="144" y="272"/>
                    <a:pt x="146" y="272"/>
                    <a:pt x="148" y="270"/>
                  </a:cubicBezTo>
                  <a:cubicBezTo>
                    <a:pt x="149" y="269"/>
                    <a:pt x="149" y="266"/>
                    <a:pt x="148" y="264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94" y="243"/>
                    <a:pt x="246" y="189"/>
                    <a:pt x="246" y="123"/>
                  </a:cubicBezTo>
                  <a:close/>
                  <a:moveTo>
                    <a:pt x="123" y="119"/>
                  </a:moveTo>
                  <a:cubicBezTo>
                    <a:pt x="121" y="119"/>
                    <a:pt x="119" y="121"/>
                    <a:pt x="119" y="12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10" y="141"/>
                    <a:pt x="103" y="133"/>
                    <a:pt x="103" y="123"/>
                  </a:cubicBezTo>
                  <a:cubicBezTo>
                    <a:pt x="103" y="118"/>
                    <a:pt x="105" y="113"/>
                    <a:pt x="109" y="109"/>
                  </a:cubicBezTo>
                  <a:cubicBezTo>
                    <a:pt x="113" y="105"/>
                    <a:pt x="118" y="103"/>
                    <a:pt x="123" y="103"/>
                  </a:cubicBezTo>
                  <a:cubicBezTo>
                    <a:pt x="128" y="103"/>
                    <a:pt x="133" y="105"/>
                    <a:pt x="137" y="109"/>
                  </a:cubicBezTo>
                  <a:cubicBezTo>
                    <a:pt x="141" y="113"/>
                    <a:pt x="143" y="118"/>
                    <a:pt x="143" y="123"/>
                  </a:cubicBezTo>
                  <a:cubicBezTo>
                    <a:pt x="143" y="133"/>
                    <a:pt x="136" y="141"/>
                    <a:pt x="127" y="14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1"/>
                    <a:pt x="125" y="119"/>
                    <a:pt x="123" y="119"/>
                  </a:cubicBezTo>
                  <a:close/>
                  <a:moveTo>
                    <a:pt x="127" y="151"/>
                  </a:moveTo>
                  <a:cubicBezTo>
                    <a:pt x="140" y="149"/>
                    <a:pt x="151" y="137"/>
                    <a:pt x="151" y="123"/>
                  </a:cubicBezTo>
                  <a:cubicBezTo>
                    <a:pt x="151" y="116"/>
                    <a:pt x="148" y="109"/>
                    <a:pt x="143" y="103"/>
                  </a:cubicBezTo>
                  <a:cubicBezTo>
                    <a:pt x="137" y="98"/>
                    <a:pt x="130" y="95"/>
                    <a:pt x="123" y="95"/>
                  </a:cubicBezTo>
                  <a:cubicBezTo>
                    <a:pt x="116" y="95"/>
                    <a:pt x="109" y="98"/>
                    <a:pt x="103" y="103"/>
                  </a:cubicBezTo>
                  <a:cubicBezTo>
                    <a:pt x="98" y="109"/>
                    <a:pt x="95" y="116"/>
                    <a:pt x="95" y="123"/>
                  </a:cubicBezTo>
                  <a:cubicBezTo>
                    <a:pt x="95" y="137"/>
                    <a:pt x="105" y="149"/>
                    <a:pt x="119" y="151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92" y="174"/>
                    <a:pt x="70" y="151"/>
                    <a:pt x="70" y="123"/>
                  </a:cubicBezTo>
                  <a:cubicBezTo>
                    <a:pt x="70" y="94"/>
                    <a:pt x="94" y="70"/>
                    <a:pt x="123" y="70"/>
                  </a:cubicBezTo>
                  <a:cubicBezTo>
                    <a:pt x="152" y="70"/>
                    <a:pt x="176" y="94"/>
                    <a:pt x="176" y="123"/>
                  </a:cubicBezTo>
                  <a:cubicBezTo>
                    <a:pt x="176" y="151"/>
                    <a:pt x="154" y="174"/>
                    <a:pt x="127" y="176"/>
                  </a:cubicBezTo>
                  <a:lnTo>
                    <a:pt x="127" y="151"/>
                  </a:lnTo>
                  <a:close/>
                  <a:moveTo>
                    <a:pt x="127" y="184"/>
                  </a:moveTo>
                  <a:cubicBezTo>
                    <a:pt x="159" y="182"/>
                    <a:pt x="184" y="155"/>
                    <a:pt x="184" y="123"/>
                  </a:cubicBezTo>
                  <a:cubicBezTo>
                    <a:pt x="184" y="89"/>
                    <a:pt x="157" y="62"/>
                    <a:pt x="123" y="62"/>
                  </a:cubicBezTo>
                  <a:cubicBezTo>
                    <a:pt x="89" y="62"/>
                    <a:pt x="62" y="89"/>
                    <a:pt x="62" y="123"/>
                  </a:cubicBezTo>
                  <a:cubicBezTo>
                    <a:pt x="62" y="155"/>
                    <a:pt x="87" y="182"/>
                    <a:pt x="119" y="18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74" y="206"/>
                    <a:pt x="38" y="169"/>
                    <a:pt x="38" y="123"/>
                  </a:cubicBezTo>
                  <a:cubicBezTo>
                    <a:pt x="38" y="76"/>
                    <a:pt x="76" y="38"/>
                    <a:pt x="123" y="38"/>
                  </a:cubicBezTo>
                  <a:cubicBezTo>
                    <a:pt x="170" y="38"/>
                    <a:pt x="208" y="76"/>
                    <a:pt x="208" y="123"/>
                  </a:cubicBezTo>
                  <a:cubicBezTo>
                    <a:pt x="208" y="169"/>
                    <a:pt x="172" y="206"/>
                    <a:pt x="127" y="208"/>
                  </a:cubicBezTo>
                  <a:lnTo>
                    <a:pt x="127" y="184"/>
                  </a:lnTo>
                  <a:close/>
                  <a:moveTo>
                    <a:pt x="127" y="238"/>
                  </a:moveTo>
                  <a:cubicBezTo>
                    <a:pt x="127" y="216"/>
                    <a:pt x="127" y="216"/>
                    <a:pt x="127" y="216"/>
                  </a:cubicBezTo>
                  <a:cubicBezTo>
                    <a:pt x="177" y="214"/>
                    <a:pt x="216" y="173"/>
                    <a:pt x="216" y="123"/>
                  </a:cubicBezTo>
                  <a:cubicBezTo>
                    <a:pt x="216" y="72"/>
                    <a:pt x="174" y="30"/>
                    <a:pt x="123" y="30"/>
                  </a:cubicBezTo>
                  <a:cubicBezTo>
                    <a:pt x="72" y="30"/>
                    <a:pt x="30" y="72"/>
                    <a:pt x="30" y="123"/>
                  </a:cubicBezTo>
                  <a:cubicBezTo>
                    <a:pt x="30" y="173"/>
                    <a:pt x="69" y="214"/>
                    <a:pt x="119" y="216"/>
                  </a:cubicBezTo>
                  <a:cubicBezTo>
                    <a:pt x="119" y="238"/>
                    <a:pt x="119" y="238"/>
                    <a:pt x="119" y="238"/>
                  </a:cubicBezTo>
                  <a:cubicBezTo>
                    <a:pt x="57" y="236"/>
                    <a:pt x="8" y="185"/>
                    <a:pt x="8" y="123"/>
                  </a:cubicBezTo>
                  <a:cubicBezTo>
                    <a:pt x="8" y="60"/>
                    <a:pt x="59" y="8"/>
                    <a:pt x="123" y="8"/>
                  </a:cubicBezTo>
                  <a:cubicBezTo>
                    <a:pt x="186" y="8"/>
                    <a:pt x="238" y="60"/>
                    <a:pt x="238" y="123"/>
                  </a:cubicBezTo>
                  <a:cubicBezTo>
                    <a:pt x="238" y="185"/>
                    <a:pt x="189" y="236"/>
                    <a:pt x="127" y="23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8" name="Hand with knight"/>
          <p:cNvGrpSpPr/>
          <p:nvPr/>
        </p:nvGrpSpPr>
        <p:grpSpPr>
          <a:xfrm>
            <a:off x="563102" y="2713561"/>
            <a:ext cx="458612" cy="541103"/>
            <a:chOff x="5160975" y="2144714"/>
            <a:chExt cx="303213" cy="352425"/>
          </a:xfrm>
        </p:grpSpPr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5268926" y="2279652"/>
              <a:ext cx="174625" cy="177800"/>
            </a:xfrm>
            <a:custGeom>
              <a:avLst/>
              <a:gdLst/>
              <a:ahLst/>
              <a:cxnLst>
                <a:cxn ang="0">
                  <a:pos x="138" y="157"/>
                </a:cxn>
                <a:cxn ang="0">
                  <a:pos x="93" y="56"/>
                </a:cxn>
                <a:cxn ang="0">
                  <a:pos x="94" y="57"/>
                </a:cxn>
                <a:cxn ang="0">
                  <a:pos x="138" y="88"/>
                </a:cxn>
                <a:cxn ang="0">
                  <a:pos x="155" y="80"/>
                </a:cxn>
                <a:cxn ang="0">
                  <a:pos x="127" y="30"/>
                </a:cxn>
                <a:cxn ang="0">
                  <a:pos x="111" y="18"/>
                </a:cxn>
                <a:cxn ang="0">
                  <a:pos x="111" y="0"/>
                </a:cxn>
                <a:cxn ang="0">
                  <a:pos x="97" y="12"/>
                </a:cxn>
                <a:cxn ang="0">
                  <a:pos x="97" y="12"/>
                </a:cxn>
                <a:cxn ang="0">
                  <a:pos x="32" y="35"/>
                </a:cxn>
                <a:cxn ang="0">
                  <a:pos x="32" y="157"/>
                </a:cxn>
                <a:cxn ang="0">
                  <a:pos x="138" y="157"/>
                </a:cxn>
              </a:cxnLst>
              <a:rect l="0" t="0" r="r" b="b"/>
              <a:pathLst>
                <a:path w="155" h="157">
                  <a:moveTo>
                    <a:pt x="138" y="157"/>
                  </a:moveTo>
                  <a:cubicBezTo>
                    <a:pt x="138" y="106"/>
                    <a:pt x="63" y="95"/>
                    <a:pt x="93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107" y="72"/>
                    <a:pt x="120" y="64"/>
                    <a:pt x="138" y="88"/>
                  </a:cubicBezTo>
                  <a:cubicBezTo>
                    <a:pt x="138" y="88"/>
                    <a:pt x="149" y="83"/>
                    <a:pt x="155" y="80"/>
                  </a:cubicBezTo>
                  <a:cubicBezTo>
                    <a:pt x="152" y="70"/>
                    <a:pt x="141" y="43"/>
                    <a:pt x="127" y="30"/>
                  </a:cubicBezTo>
                  <a:cubicBezTo>
                    <a:pt x="123" y="25"/>
                    <a:pt x="117" y="21"/>
                    <a:pt x="111" y="18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75" y="4"/>
                    <a:pt x="50" y="9"/>
                    <a:pt x="32" y="35"/>
                  </a:cubicBezTo>
                  <a:cubicBezTo>
                    <a:pt x="0" y="80"/>
                    <a:pt x="26" y="141"/>
                    <a:pt x="32" y="157"/>
                  </a:cubicBezTo>
                  <a:lnTo>
                    <a:pt x="138" y="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200"/>
            <p:cNvSpPr>
              <a:spLocks noEditPoints="1"/>
            </p:cNvSpPr>
            <p:nvPr/>
          </p:nvSpPr>
          <p:spPr bwMode="auto">
            <a:xfrm>
              <a:off x="5267338" y="2274889"/>
              <a:ext cx="193675" cy="222250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37" y="182"/>
                </a:cxn>
                <a:cxn ang="0">
                  <a:pos x="140" y="178"/>
                </a:cxn>
                <a:cxn ang="0">
                  <a:pos x="161" y="178"/>
                </a:cxn>
                <a:cxn ang="0">
                  <a:pos x="156" y="162"/>
                </a:cxn>
                <a:cxn ang="0">
                  <a:pos x="152" y="158"/>
                </a:cxn>
                <a:cxn ang="0">
                  <a:pos x="112" y="107"/>
                </a:cxn>
                <a:cxn ang="0">
                  <a:pos x="112" y="77"/>
                </a:cxn>
                <a:cxn ang="0">
                  <a:pos x="142" y="96"/>
                </a:cxn>
                <a:cxn ang="0">
                  <a:pos x="161" y="84"/>
                </a:cxn>
                <a:cxn ang="0">
                  <a:pos x="117" y="20"/>
                </a:cxn>
                <a:cxn ang="0">
                  <a:pos x="115" y="1"/>
                </a:cxn>
                <a:cxn ang="0">
                  <a:pos x="98" y="12"/>
                </a:cxn>
                <a:cxn ang="0">
                  <a:pos x="28" y="158"/>
                </a:cxn>
                <a:cxn ang="0">
                  <a:pos x="16" y="162"/>
                </a:cxn>
                <a:cxn ang="0">
                  <a:pos x="11" y="178"/>
                </a:cxn>
                <a:cxn ang="0">
                  <a:pos x="4" y="198"/>
                </a:cxn>
                <a:cxn ang="0">
                  <a:pos x="172" y="194"/>
                </a:cxn>
                <a:cxn ang="0">
                  <a:pos x="101" y="14"/>
                </a:cxn>
                <a:cxn ang="0">
                  <a:pos x="100" y="13"/>
                </a:cxn>
                <a:cxn ang="0">
                  <a:pos x="95" y="19"/>
                </a:cxn>
                <a:cxn ang="0">
                  <a:pos x="95" y="18"/>
                </a:cxn>
                <a:cxn ang="0">
                  <a:pos x="37" y="42"/>
                </a:cxn>
                <a:cxn ang="0">
                  <a:pos x="97" y="21"/>
                </a:cxn>
                <a:cxn ang="0">
                  <a:pos x="109" y="13"/>
                </a:cxn>
                <a:cxn ang="0">
                  <a:pos x="111" y="26"/>
                </a:cxn>
                <a:cxn ang="0">
                  <a:pos x="152" y="83"/>
                </a:cxn>
                <a:cxn ang="0">
                  <a:pos x="115" y="70"/>
                </a:cxn>
                <a:cxn ang="0">
                  <a:pos x="98" y="55"/>
                </a:cxn>
                <a:cxn ang="0">
                  <a:pos x="100" y="51"/>
                </a:cxn>
                <a:cxn ang="0">
                  <a:pos x="97" y="44"/>
                </a:cxn>
                <a:cxn ang="0">
                  <a:pos x="91" y="61"/>
                </a:cxn>
                <a:cxn ang="0">
                  <a:pos x="136" y="158"/>
                </a:cxn>
                <a:cxn ang="0">
                  <a:pos x="37" y="42"/>
                </a:cxn>
                <a:cxn ang="0">
                  <a:pos x="16" y="184"/>
                </a:cxn>
                <a:cxn ang="0">
                  <a:pos x="24" y="166"/>
                </a:cxn>
                <a:cxn ang="0">
                  <a:pos x="148" y="172"/>
                </a:cxn>
                <a:cxn ang="0">
                  <a:pos x="162" y="190"/>
                </a:cxn>
                <a:cxn ang="0">
                  <a:pos x="125" y="59"/>
                </a:cxn>
                <a:cxn ang="0">
                  <a:pos x="128" y="51"/>
                </a:cxn>
                <a:cxn ang="0">
                  <a:pos x="125" y="59"/>
                </a:cxn>
              </a:cxnLst>
              <a:rect l="0" t="0" r="r" b="b"/>
              <a:pathLst>
                <a:path w="172" h="198">
                  <a:moveTo>
                    <a:pt x="136" y="174"/>
                  </a:moveTo>
                  <a:cubicBezTo>
                    <a:pt x="37" y="174"/>
                    <a:pt x="37" y="174"/>
                    <a:pt x="37" y="174"/>
                  </a:cubicBezTo>
                  <a:cubicBezTo>
                    <a:pt x="35" y="174"/>
                    <a:pt x="33" y="176"/>
                    <a:pt x="33" y="178"/>
                  </a:cubicBezTo>
                  <a:cubicBezTo>
                    <a:pt x="33" y="180"/>
                    <a:pt x="35" y="182"/>
                    <a:pt x="37" y="182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8" y="182"/>
                    <a:pt x="140" y="180"/>
                    <a:pt x="140" y="178"/>
                  </a:cubicBezTo>
                  <a:cubicBezTo>
                    <a:pt x="140" y="176"/>
                    <a:pt x="138" y="174"/>
                    <a:pt x="136" y="174"/>
                  </a:cubicBezTo>
                  <a:close/>
                  <a:moveTo>
                    <a:pt x="161" y="178"/>
                  </a:moveTo>
                  <a:cubicBezTo>
                    <a:pt x="159" y="176"/>
                    <a:pt x="156" y="174"/>
                    <a:pt x="156" y="172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6" y="161"/>
                    <a:pt x="156" y="160"/>
                    <a:pt x="155" y="160"/>
                  </a:cubicBezTo>
                  <a:cubicBezTo>
                    <a:pt x="154" y="159"/>
                    <a:pt x="153" y="158"/>
                    <a:pt x="152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2" y="135"/>
                    <a:pt x="125" y="119"/>
                    <a:pt x="112" y="107"/>
                  </a:cubicBezTo>
                  <a:cubicBezTo>
                    <a:pt x="95" y="92"/>
                    <a:pt x="87" y="82"/>
                    <a:pt x="96" y="68"/>
                  </a:cubicBezTo>
                  <a:cubicBezTo>
                    <a:pt x="101" y="73"/>
                    <a:pt x="107" y="75"/>
                    <a:pt x="112" y="77"/>
                  </a:cubicBezTo>
                  <a:cubicBezTo>
                    <a:pt x="120" y="80"/>
                    <a:pt x="127" y="83"/>
                    <a:pt x="137" y="95"/>
                  </a:cubicBezTo>
                  <a:cubicBezTo>
                    <a:pt x="138" y="96"/>
                    <a:pt x="140" y="97"/>
                    <a:pt x="142" y="96"/>
                  </a:cubicBezTo>
                  <a:cubicBezTo>
                    <a:pt x="142" y="96"/>
                    <a:pt x="152" y="92"/>
                    <a:pt x="158" y="89"/>
                  </a:cubicBezTo>
                  <a:cubicBezTo>
                    <a:pt x="160" y="88"/>
                    <a:pt x="161" y="86"/>
                    <a:pt x="161" y="84"/>
                  </a:cubicBezTo>
                  <a:cubicBezTo>
                    <a:pt x="158" y="75"/>
                    <a:pt x="147" y="46"/>
                    <a:pt x="132" y="32"/>
                  </a:cubicBezTo>
                  <a:cubicBezTo>
                    <a:pt x="128" y="28"/>
                    <a:pt x="123" y="24"/>
                    <a:pt x="117" y="20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3"/>
                    <a:pt x="116" y="2"/>
                    <a:pt x="115" y="1"/>
                  </a:cubicBezTo>
                  <a:cubicBezTo>
                    <a:pt x="113" y="0"/>
                    <a:pt x="111" y="0"/>
                    <a:pt x="110" y="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73" y="4"/>
                    <a:pt x="48" y="14"/>
                    <a:pt x="31" y="38"/>
                  </a:cubicBezTo>
                  <a:cubicBezTo>
                    <a:pt x="9" y="68"/>
                    <a:pt x="9" y="108"/>
                    <a:pt x="28" y="158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18" y="158"/>
                    <a:pt x="16" y="160"/>
                    <a:pt x="16" y="16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4"/>
                    <a:pt x="13" y="176"/>
                    <a:pt x="11" y="178"/>
                  </a:cubicBezTo>
                  <a:cubicBezTo>
                    <a:pt x="6" y="182"/>
                    <a:pt x="0" y="187"/>
                    <a:pt x="0" y="194"/>
                  </a:cubicBezTo>
                  <a:cubicBezTo>
                    <a:pt x="0" y="196"/>
                    <a:pt x="2" y="198"/>
                    <a:pt x="4" y="198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70" y="198"/>
                    <a:pt x="172" y="196"/>
                    <a:pt x="172" y="194"/>
                  </a:cubicBezTo>
                  <a:cubicBezTo>
                    <a:pt x="172" y="187"/>
                    <a:pt x="166" y="182"/>
                    <a:pt x="161" y="178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3"/>
                    <a:pt x="100" y="13"/>
                  </a:cubicBezTo>
                  <a:cubicBezTo>
                    <a:pt x="101" y="13"/>
                    <a:pt x="101" y="14"/>
                    <a:pt x="101" y="14"/>
                  </a:cubicBezTo>
                  <a:close/>
                  <a:moveTo>
                    <a:pt x="95" y="19"/>
                  </a:moveTo>
                  <a:cubicBezTo>
                    <a:pt x="95" y="19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9"/>
                  </a:cubicBezTo>
                  <a:close/>
                  <a:moveTo>
                    <a:pt x="37" y="42"/>
                  </a:moveTo>
                  <a:cubicBezTo>
                    <a:pt x="53" y="21"/>
                    <a:pt x="75" y="13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9" y="21"/>
                    <a:pt x="100" y="21"/>
                    <a:pt x="101" y="2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4"/>
                    <a:pt x="110" y="25"/>
                    <a:pt x="111" y="26"/>
                  </a:cubicBezTo>
                  <a:cubicBezTo>
                    <a:pt x="117" y="29"/>
                    <a:pt x="122" y="33"/>
                    <a:pt x="127" y="38"/>
                  </a:cubicBezTo>
                  <a:cubicBezTo>
                    <a:pt x="138" y="49"/>
                    <a:pt x="148" y="71"/>
                    <a:pt x="152" y="83"/>
                  </a:cubicBezTo>
                  <a:cubicBezTo>
                    <a:pt x="148" y="85"/>
                    <a:pt x="144" y="87"/>
                    <a:pt x="141" y="88"/>
                  </a:cubicBezTo>
                  <a:cubicBezTo>
                    <a:pt x="131" y="76"/>
                    <a:pt x="123" y="72"/>
                    <a:pt x="115" y="70"/>
                  </a:cubicBezTo>
                  <a:cubicBezTo>
                    <a:pt x="109" y="67"/>
                    <a:pt x="104" y="66"/>
                    <a:pt x="100" y="60"/>
                  </a:cubicBezTo>
                  <a:cubicBezTo>
                    <a:pt x="98" y="58"/>
                    <a:pt x="98" y="56"/>
                    <a:pt x="98" y="55"/>
                  </a:cubicBezTo>
                  <a:cubicBezTo>
                    <a:pt x="98" y="53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2" y="50"/>
                    <a:pt x="103" y="47"/>
                    <a:pt x="102" y="45"/>
                  </a:cubicBezTo>
                  <a:cubicBezTo>
                    <a:pt x="101" y="43"/>
                    <a:pt x="99" y="43"/>
                    <a:pt x="97" y="44"/>
                  </a:cubicBezTo>
                  <a:cubicBezTo>
                    <a:pt x="93" y="45"/>
                    <a:pt x="91" y="50"/>
                    <a:pt x="90" y="53"/>
                  </a:cubicBezTo>
                  <a:cubicBezTo>
                    <a:pt x="90" y="56"/>
                    <a:pt x="90" y="58"/>
                    <a:pt x="91" y="61"/>
                  </a:cubicBezTo>
                  <a:cubicBezTo>
                    <a:pt x="75" y="83"/>
                    <a:pt x="91" y="98"/>
                    <a:pt x="106" y="113"/>
                  </a:cubicBezTo>
                  <a:cubicBezTo>
                    <a:pt x="119" y="125"/>
                    <a:pt x="134" y="138"/>
                    <a:pt x="1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17" y="110"/>
                    <a:pt x="17" y="71"/>
                    <a:pt x="37" y="42"/>
                  </a:cubicBezTo>
                  <a:close/>
                  <a:moveTo>
                    <a:pt x="10" y="190"/>
                  </a:moveTo>
                  <a:cubicBezTo>
                    <a:pt x="11" y="188"/>
                    <a:pt x="13" y="186"/>
                    <a:pt x="16" y="184"/>
                  </a:cubicBezTo>
                  <a:cubicBezTo>
                    <a:pt x="20" y="181"/>
                    <a:pt x="24" y="177"/>
                    <a:pt x="24" y="172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177"/>
                    <a:pt x="152" y="181"/>
                    <a:pt x="156" y="184"/>
                  </a:cubicBezTo>
                  <a:cubicBezTo>
                    <a:pt x="159" y="186"/>
                    <a:pt x="161" y="188"/>
                    <a:pt x="162" y="190"/>
                  </a:cubicBezTo>
                  <a:lnTo>
                    <a:pt x="10" y="190"/>
                  </a:lnTo>
                  <a:close/>
                  <a:moveTo>
                    <a:pt x="125" y="59"/>
                  </a:moveTo>
                  <a:cubicBezTo>
                    <a:pt x="127" y="60"/>
                    <a:pt x="130" y="59"/>
                    <a:pt x="131" y="56"/>
                  </a:cubicBezTo>
                  <a:cubicBezTo>
                    <a:pt x="132" y="54"/>
                    <a:pt x="130" y="51"/>
                    <a:pt x="128" y="51"/>
                  </a:cubicBezTo>
                  <a:cubicBezTo>
                    <a:pt x="126" y="50"/>
                    <a:pt x="123" y="51"/>
                    <a:pt x="122" y="54"/>
                  </a:cubicBezTo>
                  <a:cubicBezTo>
                    <a:pt x="121" y="56"/>
                    <a:pt x="123" y="58"/>
                    <a:pt x="125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Rectangle 201"/>
            <p:cNvSpPr>
              <a:spLocks noChangeArrowheads="1"/>
            </p:cNvSpPr>
            <p:nvPr/>
          </p:nvSpPr>
          <p:spPr bwMode="auto">
            <a:xfrm>
              <a:off x="5165738" y="2149477"/>
              <a:ext cx="41275" cy="76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202"/>
            <p:cNvSpPr>
              <a:spLocks noEditPoints="1"/>
            </p:cNvSpPr>
            <p:nvPr/>
          </p:nvSpPr>
          <p:spPr bwMode="auto">
            <a:xfrm>
              <a:off x="5160975" y="2144714"/>
              <a:ext cx="303213" cy="207963"/>
            </a:xfrm>
            <a:custGeom>
              <a:avLst/>
              <a:gdLst/>
              <a:ahLst/>
              <a:cxnLst>
                <a:cxn ang="0">
                  <a:pos x="267" y="134"/>
                </a:cxn>
                <a:cxn ang="0">
                  <a:pos x="179" y="47"/>
                </a:cxn>
                <a:cxn ang="0">
                  <a:pos x="7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37" y="8"/>
                </a:cxn>
                <a:cxn ang="0">
                  <a:pos x="37" y="67"/>
                </a:cxn>
                <a:cxn ang="0">
                  <a:pos x="4" y="67"/>
                </a:cxn>
                <a:cxn ang="0">
                  <a:pos x="0" y="71"/>
                </a:cxn>
                <a:cxn ang="0">
                  <a:pos x="4" y="75"/>
                </a:cxn>
                <a:cxn ang="0">
                  <a:pos x="61" y="75"/>
                </a:cxn>
                <a:cxn ang="0">
                  <a:pos x="85" y="114"/>
                </a:cxn>
                <a:cxn ang="0">
                  <a:pos x="92" y="121"/>
                </a:cxn>
                <a:cxn ang="0">
                  <a:pos x="92" y="181"/>
                </a:cxn>
                <a:cxn ang="0">
                  <a:pos x="96" y="185"/>
                </a:cxn>
                <a:cxn ang="0">
                  <a:pos x="128" y="156"/>
                </a:cxn>
                <a:cxn ang="0">
                  <a:pos x="128" y="112"/>
                </a:cxn>
                <a:cxn ang="0">
                  <a:pos x="137" y="88"/>
                </a:cxn>
                <a:cxn ang="0">
                  <a:pos x="153" y="90"/>
                </a:cxn>
                <a:cxn ang="0">
                  <a:pos x="227" y="137"/>
                </a:cxn>
                <a:cxn ang="0">
                  <a:pos x="237" y="143"/>
                </a:cxn>
                <a:cxn ang="0">
                  <a:pos x="267" y="140"/>
                </a:cxn>
                <a:cxn ang="0">
                  <a:pos x="267" y="134"/>
                </a:cxn>
                <a:cxn ang="0">
                  <a:pos x="241" y="136"/>
                </a:cxn>
                <a:cxn ang="0">
                  <a:pos x="231" y="130"/>
                </a:cxn>
                <a:cxn ang="0">
                  <a:pos x="157" y="83"/>
                </a:cxn>
                <a:cxn ang="0">
                  <a:pos x="133" y="81"/>
                </a:cxn>
                <a:cxn ang="0">
                  <a:pos x="120" y="112"/>
                </a:cxn>
                <a:cxn ang="0">
                  <a:pos x="120" y="156"/>
                </a:cxn>
                <a:cxn ang="0">
                  <a:pos x="100" y="177"/>
                </a:cxn>
                <a:cxn ang="0">
                  <a:pos x="100" y="121"/>
                </a:cxn>
                <a:cxn ang="0">
                  <a:pos x="90" y="108"/>
                </a:cxn>
                <a:cxn ang="0">
                  <a:pos x="68" y="71"/>
                </a:cxn>
                <a:cxn ang="0">
                  <a:pos x="67" y="68"/>
                </a:cxn>
                <a:cxn ang="0">
                  <a:pos x="64" y="67"/>
                </a:cxn>
                <a:cxn ang="0">
                  <a:pos x="45" y="67"/>
                </a:cxn>
                <a:cxn ang="0">
                  <a:pos x="45" y="8"/>
                </a:cxn>
                <a:cxn ang="0">
                  <a:pos x="72" y="8"/>
                </a:cxn>
                <a:cxn ang="0">
                  <a:pos x="174" y="52"/>
                </a:cxn>
                <a:cxn ang="0">
                  <a:pos x="258" y="137"/>
                </a:cxn>
                <a:cxn ang="0">
                  <a:pos x="241" y="136"/>
                </a:cxn>
                <a:cxn ang="0">
                  <a:pos x="29" y="54"/>
                </a:cxn>
                <a:cxn ang="0">
                  <a:pos x="24" y="49"/>
                </a:cxn>
                <a:cxn ang="0">
                  <a:pos x="19" y="54"/>
                </a:cxn>
                <a:cxn ang="0">
                  <a:pos x="24" y="59"/>
                </a:cxn>
                <a:cxn ang="0">
                  <a:pos x="29" y="54"/>
                </a:cxn>
              </a:cxnLst>
              <a:rect l="0" t="0" r="r" b="b"/>
              <a:pathLst>
                <a:path w="269" h="185">
                  <a:moveTo>
                    <a:pt x="267" y="134"/>
                  </a:moveTo>
                  <a:cubicBezTo>
                    <a:pt x="179" y="47"/>
                    <a:pt x="179" y="47"/>
                    <a:pt x="179" y="47"/>
                  </a:cubicBezTo>
                  <a:cubicBezTo>
                    <a:pt x="165" y="33"/>
                    <a:pt x="127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" y="67"/>
                    <a:pt x="0" y="69"/>
                    <a:pt x="0" y="71"/>
                  </a:cubicBezTo>
                  <a:cubicBezTo>
                    <a:pt x="0" y="73"/>
                    <a:pt x="1" y="75"/>
                    <a:pt x="4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94"/>
                    <a:pt x="76" y="106"/>
                    <a:pt x="85" y="114"/>
                  </a:cubicBezTo>
                  <a:cubicBezTo>
                    <a:pt x="88" y="116"/>
                    <a:pt x="92" y="120"/>
                    <a:pt x="92" y="121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3"/>
                    <a:pt x="94" y="185"/>
                    <a:pt x="96" y="185"/>
                  </a:cubicBezTo>
                  <a:cubicBezTo>
                    <a:pt x="106" y="185"/>
                    <a:pt x="128" y="178"/>
                    <a:pt x="128" y="156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03"/>
                    <a:pt x="131" y="92"/>
                    <a:pt x="137" y="88"/>
                  </a:cubicBezTo>
                  <a:cubicBezTo>
                    <a:pt x="141" y="86"/>
                    <a:pt x="147" y="87"/>
                    <a:pt x="153" y="90"/>
                  </a:cubicBezTo>
                  <a:cubicBezTo>
                    <a:pt x="178" y="105"/>
                    <a:pt x="209" y="125"/>
                    <a:pt x="227" y="137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48" y="150"/>
                    <a:pt x="258" y="149"/>
                    <a:pt x="267" y="140"/>
                  </a:cubicBezTo>
                  <a:cubicBezTo>
                    <a:pt x="269" y="139"/>
                    <a:pt x="269" y="136"/>
                    <a:pt x="267" y="134"/>
                  </a:cubicBezTo>
                  <a:close/>
                  <a:moveTo>
                    <a:pt x="241" y="136"/>
                  </a:moveTo>
                  <a:cubicBezTo>
                    <a:pt x="231" y="130"/>
                    <a:pt x="231" y="130"/>
                    <a:pt x="231" y="130"/>
                  </a:cubicBezTo>
                  <a:cubicBezTo>
                    <a:pt x="213" y="118"/>
                    <a:pt x="182" y="98"/>
                    <a:pt x="157" y="83"/>
                  </a:cubicBezTo>
                  <a:cubicBezTo>
                    <a:pt x="146" y="77"/>
                    <a:pt x="138" y="79"/>
                    <a:pt x="133" y="81"/>
                  </a:cubicBezTo>
                  <a:cubicBezTo>
                    <a:pt x="123" y="87"/>
                    <a:pt x="120" y="101"/>
                    <a:pt x="120" y="112"/>
                  </a:cubicBezTo>
                  <a:cubicBezTo>
                    <a:pt x="120" y="112"/>
                    <a:pt x="120" y="156"/>
                    <a:pt x="120" y="156"/>
                  </a:cubicBezTo>
                  <a:cubicBezTo>
                    <a:pt x="120" y="170"/>
                    <a:pt x="107" y="175"/>
                    <a:pt x="100" y="177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16"/>
                    <a:pt x="96" y="113"/>
                    <a:pt x="90" y="108"/>
                  </a:cubicBezTo>
                  <a:cubicBezTo>
                    <a:pt x="81" y="100"/>
                    <a:pt x="68" y="89"/>
                    <a:pt x="68" y="71"/>
                  </a:cubicBezTo>
                  <a:cubicBezTo>
                    <a:pt x="68" y="70"/>
                    <a:pt x="68" y="69"/>
                    <a:pt x="67" y="68"/>
                  </a:cubicBezTo>
                  <a:cubicBezTo>
                    <a:pt x="67" y="68"/>
                    <a:pt x="65" y="67"/>
                    <a:pt x="64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124" y="8"/>
                    <a:pt x="160" y="39"/>
                    <a:pt x="174" y="52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53" y="141"/>
                    <a:pt x="247" y="140"/>
                    <a:pt x="241" y="136"/>
                  </a:cubicBezTo>
                  <a:close/>
                  <a:moveTo>
                    <a:pt x="29" y="54"/>
                  </a:moveTo>
                  <a:cubicBezTo>
                    <a:pt x="29" y="51"/>
                    <a:pt x="27" y="49"/>
                    <a:pt x="24" y="49"/>
                  </a:cubicBezTo>
                  <a:cubicBezTo>
                    <a:pt x="21" y="49"/>
                    <a:pt x="19" y="51"/>
                    <a:pt x="19" y="54"/>
                  </a:cubicBezTo>
                  <a:cubicBezTo>
                    <a:pt x="19" y="57"/>
                    <a:pt x="21" y="59"/>
                    <a:pt x="24" y="59"/>
                  </a:cubicBezTo>
                  <a:cubicBezTo>
                    <a:pt x="27" y="59"/>
                    <a:pt x="29" y="57"/>
                    <a:pt x="29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3" name="Thumbs up"/>
          <p:cNvGrpSpPr/>
          <p:nvPr/>
        </p:nvGrpSpPr>
        <p:grpSpPr>
          <a:xfrm>
            <a:off x="545119" y="3659962"/>
            <a:ext cx="604323" cy="538347"/>
            <a:chOff x="4146561" y="4694240"/>
            <a:chExt cx="352426" cy="309563"/>
          </a:xfrm>
        </p:grpSpPr>
        <p:sp>
          <p:nvSpPr>
            <p:cNvPr id="204" name="Freeform 20"/>
            <p:cNvSpPr>
              <a:spLocks noEditPoints="1"/>
            </p:cNvSpPr>
            <p:nvPr/>
          </p:nvSpPr>
          <p:spPr bwMode="auto">
            <a:xfrm>
              <a:off x="4146561" y="4694240"/>
              <a:ext cx="128588" cy="13017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58"/>
                </a:cxn>
                <a:cxn ang="0">
                  <a:pos x="57" y="115"/>
                </a:cxn>
                <a:cxn ang="0">
                  <a:pos x="115" y="58"/>
                </a:cxn>
                <a:cxn ang="0">
                  <a:pos x="57" y="0"/>
                </a:cxn>
                <a:cxn ang="0">
                  <a:pos x="57" y="107"/>
                </a:cxn>
                <a:cxn ang="0">
                  <a:pos x="8" y="58"/>
                </a:cxn>
                <a:cxn ang="0">
                  <a:pos x="57" y="8"/>
                </a:cxn>
                <a:cxn ang="0">
                  <a:pos x="107" y="58"/>
                </a:cxn>
                <a:cxn ang="0">
                  <a:pos x="57" y="107"/>
                </a:cxn>
                <a:cxn ang="0">
                  <a:pos x="79" y="54"/>
                </a:cxn>
                <a:cxn ang="0">
                  <a:pos x="61" y="54"/>
                </a:cxn>
                <a:cxn ang="0">
                  <a:pos x="61" y="36"/>
                </a:cxn>
                <a:cxn ang="0">
                  <a:pos x="57" y="32"/>
                </a:cxn>
                <a:cxn ang="0">
                  <a:pos x="53" y="36"/>
                </a:cxn>
                <a:cxn ang="0">
                  <a:pos x="53" y="54"/>
                </a:cxn>
                <a:cxn ang="0">
                  <a:pos x="36" y="54"/>
                </a:cxn>
                <a:cxn ang="0">
                  <a:pos x="32" y="58"/>
                </a:cxn>
                <a:cxn ang="0">
                  <a:pos x="36" y="62"/>
                </a:cxn>
                <a:cxn ang="0">
                  <a:pos x="53" y="62"/>
                </a:cxn>
                <a:cxn ang="0">
                  <a:pos x="53" y="79"/>
                </a:cxn>
                <a:cxn ang="0">
                  <a:pos x="57" y="83"/>
                </a:cxn>
                <a:cxn ang="0">
                  <a:pos x="61" y="79"/>
                </a:cxn>
                <a:cxn ang="0">
                  <a:pos x="61" y="62"/>
                </a:cxn>
                <a:cxn ang="0">
                  <a:pos x="79" y="62"/>
                </a:cxn>
                <a:cxn ang="0">
                  <a:pos x="83" y="58"/>
                </a:cxn>
                <a:cxn ang="0">
                  <a:pos x="79" y="54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9"/>
                    <a:pt x="26" y="115"/>
                    <a:pt x="57" y="115"/>
                  </a:cubicBezTo>
                  <a:cubicBezTo>
                    <a:pt x="89" y="115"/>
                    <a:pt x="115" y="89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57" y="107"/>
                  </a:moveTo>
                  <a:cubicBezTo>
                    <a:pt x="30" y="107"/>
                    <a:pt x="8" y="85"/>
                    <a:pt x="8" y="58"/>
                  </a:cubicBezTo>
                  <a:cubicBezTo>
                    <a:pt x="8" y="31"/>
                    <a:pt x="30" y="8"/>
                    <a:pt x="57" y="8"/>
                  </a:cubicBezTo>
                  <a:cubicBezTo>
                    <a:pt x="85" y="8"/>
                    <a:pt x="107" y="31"/>
                    <a:pt x="107" y="58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7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0" y="32"/>
                    <a:pt x="57" y="32"/>
                  </a:cubicBezTo>
                  <a:cubicBezTo>
                    <a:pt x="55" y="32"/>
                    <a:pt x="53" y="34"/>
                    <a:pt x="53" y="36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2" y="56"/>
                    <a:pt x="32" y="58"/>
                  </a:cubicBezTo>
                  <a:cubicBezTo>
                    <a:pt x="32" y="60"/>
                    <a:pt x="34" y="62"/>
                    <a:pt x="36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3" y="81"/>
                    <a:pt x="55" y="83"/>
                    <a:pt x="57" y="83"/>
                  </a:cubicBezTo>
                  <a:cubicBezTo>
                    <a:pt x="60" y="83"/>
                    <a:pt x="61" y="81"/>
                    <a:pt x="61" y="7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1" y="62"/>
                    <a:pt x="83" y="60"/>
                    <a:pt x="83" y="58"/>
                  </a:cubicBezTo>
                  <a:cubicBezTo>
                    <a:pt x="83" y="56"/>
                    <a:pt x="81" y="54"/>
                    <a:pt x="79" y="5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Rectangle 21"/>
            <p:cNvSpPr>
              <a:spLocks noChangeArrowheads="1"/>
            </p:cNvSpPr>
            <p:nvPr/>
          </p:nvSpPr>
          <p:spPr bwMode="auto">
            <a:xfrm>
              <a:off x="4402149" y="4873628"/>
              <a:ext cx="92075" cy="1127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22"/>
            <p:cNvSpPr>
              <a:spLocks noEditPoints="1"/>
            </p:cNvSpPr>
            <p:nvPr/>
          </p:nvSpPr>
          <p:spPr bwMode="auto">
            <a:xfrm>
              <a:off x="4216411" y="4773615"/>
              <a:ext cx="282576" cy="230188"/>
            </a:xfrm>
            <a:custGeom>
              <a:avLst/>
              <a:gdLst/>
              <a:ahLst/>
              <a:cxnLst>
                <a:cxn ang="0">
                  <a:pos x="169" y="185"/>
                </a:cxn>
                <a:cxn ang="0">
                  <a:pos x="247" y="94"/>
                </a:cxn>
                <a:cxn ang="0">
                  <a:pos x="247" y="86"/>
                </a:cxn>
                <a:cxn ang="0">
                  <a:pos x="129" y="63"/>
                </a:cxn>
                <a:cxn ang="0">
                  <a:pos x="112" y="4"/>
                </a:cxn>
                <a:cxn ang="0">
                  <a:pos x="78" y="23"/>
                </a:cxn>
                <a:cxn ang="0">
                  <a:pos x="20" y="69"/>
                </a:cxn>
                <a:cxn ang="0">
                  <a:pos x="8" y="105"/>
                </a:cxn>
                <a:cxn ang="0">
                  <a:pos x="8" y="137"/>
                </a:cxn>
                <a:cxn ang="0">
                  <a:pos x="8" y="169"/>
                </a:cxn>
                <a:cxn ang="0">
                  <a:pos x="20" y="205"/>
                </a:cxn>
                <a:cxn ang="0">
                  <a:pos x="140" y="200"/>
                </a:cxn>
                <a:cxn ang="0">
                  <a:pos x="247" y="193"/>
                </a:cxn>
                <a:cxn ang="0">
                  <a:pos x="247" y="185"/>
                </a:cxn>
                <a:cxn ang="0">
                  <a:pos x="140" y="185"/>
                </a:cxn>
                <a:cxn ang="0">
                  <a:pos x="134" y="194"/>
                </a:cxn>
                <a:cxn ang="0">
                  <a:pos x="20" y="197"/>
                </a:cxn>
                <a:cxn ang="0">
                  <a:pos x="20" y="173"/>
                </a:cxn>
                <a:cxn ang="0">
                  <a:pos x="37" y="169"/>
                </a:cxn>
                <a:cxn ang="0">
                  <a:pos x="20" y="165"/>
                </a:cxn>
                <a:cxn ang="0">
                  <a:pos x="20" y="141"/>
                </a:cxn>
                <a:cxn ang="0">
                  <a:pos x="37" y="137"/>
                </a:cxn>
                <a:cxn ang="0">
                  <a:pos x="20" y="133"/>
                </a:cxn>
                <a:cxn ang="0">
                  <a:pos x="20" y="109"/>
                </a:cxn>
                <a:cxn ang="0">
                  <a:pos x="37" y="105"/>
                </a:cxn>
                <a:cxn ang="0">
                  <a:pos x="20" y="101"/>
                </a:cxn>
                <a:cxn ang="0">
                  <a:pos x="20" y="77"/>
                </a:cxn>
                <a:cxn ang="0">
                  <a:pos x="87" y="77"/>
                </a:cxn>
                <a:cxn ang="0">
                  <a:pos x="90" y="75"/>
                </a:cxn>
                <a:cxn ang="0">
                  <a:pos x="89" y="70"/>
                </a:cxn>
                <a:cxn ang="0">
                  <a:pos x="104" y="8"/>
                </a:cxn>
                <a:cxn ang="0">
                  <a:pos x="123" y="69"/>
                </a:cxn>
                <a:cxn ang="0">
                  <a:pos x="142" y="94"/>
                </a:cxn>
                <a:cxn ang="0">
                  <a:pos x="161" y="185"/>
                </a:cxn>
                <a:cxn ang="0">
                  <a:pos x="183" y="175"/>
                </a:cxn>
                <a:cxn ang="0">
                  <a:pos x="183" y="167"/>
                </a:cxn>
              </a:cxnLst>
              <a:rect l="0" t="0" r="r" b="b"/>
              <a:pathLst>
                <a:path w="251" h="205">
                  <a:moveTo>
                    <a:pt x="247" y="185"/>
                  </a:moveTo>
                  <a:cubicBezTo>
                    <a:pt x="169" y="185"/>
                    <a:pt x="169" y="185"/>
                    <a:pt x="169" y="185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247" y="94"/>
                    <a:pt x="247" y="94"/>
                    <a:pt x="247" y="94"/>
                  </a:cubicBezTo>
                  <a:cubicBezTo>
                    <a:pt x="249" y="94"/>
                    <a:pt x="251" y="93"/>
                    <a:pt x="251" y="90"/>
                  </a:cubicBezTo>
                  <a:cubicBezTo>
                    <a:pt x="251" y="88"/>
                    <a:pt x="249" y="86"/>
                    <a:pt x="247" y="86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4" y="77"/>
                    <a:pt x="136" y="70"/>
                    <a:pt x="129" y="63"/>
                  </a:cubicBezTo>
                  <a:cubicBezTo>
                    <a:pt x="121" y="55"/>
                    <a:pt x="112" y="47"/>
                    <a:pt x="112" y="38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1" y="0"/>
                    <a:pt x="108" y="0"/>
                  </a:cubicBezTo>
                  <a:cubicBezTo>
                    <a:pt x="95" y="0"/>
                    <a:pt x="84" y="8"/>
                    <a:pt x="78" y="23"/>
                  </a:cubicBezTo>
                  <a:cubicBezTo>
                    <a:pt x="72" y="37"/>
                    <a:pt x="72" y="56"/>
                    <a:pt x="7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9" y="69"/>
                    <a:pt x="0" y="78"/>
                    <a:pt x="0" y="89"/>
                  </a:cubicBezTo>
                  <a:cubicBezTo>
                    <a:pt x="0" y="96"/>
                    <a:pt x="3" y="101"/>
                    <a:pt x="8" y="105"/>
                  </a:cubicBezTo>
                  <a:cubicBezTo>
                    <a:pt x="3" y="109"/>
                    <a:pt x="0" y="114"/>
                    <a:pt x="0" y="121"/>
                  </a:cubicBezTo>
                  <a:cubicBezTo>
                    <a:pt x="0" y="128"/>
                    <a:pt x="3" y="133"/>
                    <a:pt x="8" y="137"/>
                  </a:cubicBezTo>
                  <a:cubicBezTo>
                    <a:pt x="3" y="141"/>
                    <a:pt x="0" y="146"/>
                    <a:pt x="0" y="153"/>
                  </a:cubicBezTo>
                  <a:cubicBezTo>
                    <a:pt x="0" y="160"/>
                    <a:pt x="3" y="165"/>
                    <a:pt x="8" y="169"/>
                  </a:cubicBezTo>
                  <a:cubicBezTo>
                    <a:pt x="3" y="173"/>
                    <a:pt x="0" y="178"/>
                    <a:pt x="0" y="185"/>
                  </a:cubicBezTo>
                  <a:cubicBezTo>
                    <a:pt x="0" y="196"/>
                    <a:pt x="9" y="205"/>
                    <a:pt x="20" y="205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32" y="205"/>
                    <a:pt x="137" y="203"/>
                    <a:pt x="140" y="200"/>
                  </a:cubicBezTo>
                  <a:cubicBezTo>
                    <a:pt x="141" y="198"/>
                    <a:pt x="143" y="195"/>
                    <a:pt x="143" y="193"/>
                  </a:cubicBezTo>
                  <a:cubicBezTo>
                    <a:pt x="247" y="193"/>
                    <a:pt x="247" y="193"/>
                    <a:pt x="247" y="193"/>
                  </a:cubicBezTo>
                  <a:cubicBezTo>
                    <a:pt x="249" y="193"/>
                    <a:pt x="251" y="191"/>
                    <a:pt x="251" y="189"/>
                  </a:cubicBezTo>
                  <a:cubicBezTo>
                    <a:pt x="251" y="187"/>
                    <a:pt x="249" y="185"/>
                    <a:pt x="247" y="185"/>
                  </a:cubicBezTo>
                  <a:close/>
                  <a:moveTo>
                    <a:pt x="161" y="185"/>
                  </a:moveTo>
                  <a:cubicBezTo>
                    <a:pt x="140" y="185"/>
                    <a:pt x="140" y="185"/>
                    <a:pt x="140" y="185"/>
                  </a:cubicBezTo>
                  <a:cubicBezTo>
                    <a:pt x="138" y="185"/>
                    <a:pt x="136" y="187"/>
                    <a:pt x="136" y="189"/>
                  </a:cubicBezTo>
                  <a:cubicBezTo>
                    <a:pt x="136" y="191"/>
                    <a:pt x="135" y="193"/>
                    <a:pt x="134" y="194"/>
                  </a:cubicBezTo>
                  <a:cubicBezTo>
                    <a:pt x="132" y="196"/>
                    <a:pt x="130" y="197"/>
                    <a:pt x="127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13" y="197"/>
                    <a:pt x="8" y="192"/>
                    <a:pt x="8" y="185"/>
                  </a:cubicBezTo>
                  <a:cubicBezTo>
                    <a:pt x="8" y="178"/>
                    <a:pt x="13" y="173"/>
                    <a:pt x="20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5" y="173"/>
                    <a:pt x="37" y="171"/>
                    <a:pt x="37" y="169"/>
                  </a:cubicBezTo>
                  <a:cubicBezTo>
                    <a:pt x="37" y="167"/>
                    <a:pt x="35" y="165"/>
                    <a:pt x="3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13" y="165"/>
                    <a:pt x="8" y="160"/>
                    <a:pt x="8" y="153"/>
                  </a:cubicBezTo>
                  <a:cubicBezTo>
                    <a:pt x="8" y="146"/>
                    <a:pt x="13" y="141"/>
                    <a:pt x="20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5" y="141"/>
                    <a:pt x="37" y="139"/>
                    <a:pt x="37" y="137"/>
                  </a:cubicBezTo>
                  <a:cubicBezTo>
                    <a:pt x="37" y="135"/>
                    <a:pt x="35" y="133"/>
                    <a:pt x="33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13" y="133"/>
                    <a:pt x="8" y="128"/>
                    <a:pt x="8" y="121"/>
                  </a:cubicBezTo>
                  <a:cubicBezTo>
                    <a:pt x="8" y="114"/>
                    <a:pt x="13" y="109"/>
                    <a:pt x="20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5" y="109"/>
                    <a:pt x="37" y="107"/>
                    <a:pt x="37" y="105"/>
                  </a:cubicBezTo>
                  <a:cubicBezTo>
                    <a:pt x="37" y="103"/>
                    <a:pt x="35" y="101"/>
                    <a:pt x="33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3" y="101"/>
                    <a:pt x="8" y="96"/>
                    <a:pt x="8" y="89"/>
                  </a:cubicBezTo>
                  <a:cubicBezTo>
                    <a:pt x="8" y="82"/>
                    <a:pt x="13" y="77"/>
                    <a:pt x="20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7"/>
                    <a:pt x="88" y="77"/>
                  </a:cubicBezTo>
                  <a:cubicBezTo>
                    <a:pt x="89" y="76"/>
                    <a:pt x="90" y="76"/>
                    <a:pt x="90" y="75"/>
                  </a:cubicBezTo>
                  <a:cubicBezTo>
                    <a:pt x="91" y="74"/>
                    <a:pt x="91" y="73"/>
                    <a:pt x="90" y="72"/>
                  </a:cubicBezTo>
                  <a:cubicBezTo>
                    <a:pt x="90" y="71"/>
                    <a:pt x="90" y="71"/>
                    <a:pt x="89" y="70"/>
                  </a:cubicBezTo>
                  <a:cubicBezTo>
                    <a:pt x="81" y="62"/>
                    <a:pt x="79" y="42"/>
                    <a:pt x="85" y="26"/>
                  </a:cubicBezTo>
                  <a:cubicBezTo>
                    <a:pt x="88" y="20"/>
                    <a:pt x="94" y="10"/>
                    <a:pt x="104" y="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51"/>
                    <a:pt x="114" y="60"/>
                    <a:pt x="123" y="69"/>
                  </a:cubicBezTo>
                  <a:cubicBezTo>
                    <a:pt x="131" y="76"/>
                    <a:pt x="138" y="83"/>
                    <a:pt x="138" y="90"/>
                  </a:cubicBezTo>
                  <a:cubicBezTo>
                    <a:pt x="138" y="93"/>
                    <a:pt x="140" y="94"/>
                    <a:pt x="142" y="94"/>
                  </a:cubicBezTo>
                  <a:cubicBezTo>
                    <a:pt x="161" y="94"/>
                    <a:pt x="161" y="94"/>
                    <a:pt x="161" y="94"/>
                  </a:cubicBezTo>
                  <a:lnTo>
                    <a:pt x="161" y="185"/>
                  </a:lnTo>
                  <a:close/>
                  <a:moveTo>
                    <a:pt x="178" y="171"/>
                  </a:moveTo>
                  <a:cubicBezTo>
                    <a:pt x="178" y="173"/>
                    <a:pt x="180" y="175"/>
                    <a:pt x="183" y="175"/>
                  </a:cubicBezTo>
                  <a:cubicBezTo>
                    <a:pt x="185" y="175"/>
                    <a:pt x="187" y="173"/>
                    <a:pt x="187" y="171"/>
                  </a:cubicBezTo>
                  <a:cubicBezTo>
                    <a:pt x="187" y="169"/>
                    <a:pt x="185" y="167"/>
                    <a:pt x="183" y="167"/>
                  </a:cubicBezTo>
                  <a:cubicBezTo>
                    <a:pt x="180" y="167"/>
                    <a:pt x="178" y="169"/>
                    <a:pt x="178" y="17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" name="Monitor with graph"/>
          <p:cNvGrpSpPr/>
          <p:nvPr/>
        </p:nvGrpSpPr>
        <p:grpSpPr>
          <a:xfrm>
            <a:off x="567323" y="5591331"/>
            <a:ext cx="594103" cy="526819"/>
            <a:chOff x="2141544" y="3190877"/>
            <a:chExt cx="350838" cy="309563"/>
          </a:xfrm>
        </p:grpSpPr>
        <p:sp>
          <p:nvSpPr>
            <p:cNvPr id="208" name="Freeform 142"/>
            <p:cNvSpPr>
              <a:spLocks noEditPoints="1"/>
            </p:cNvSpPr>
            <p:nvPr/>
          </p:nvSpPr>
          <p:spPr bwMode="auto">
            <a:xfrm>
              <a:off x="2144719" y="3195640"/>
              <a:ext cx="344488" cy="239713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217" y="151"/>
                </a:cxn>
                <a:cxn ang="0">
                  <a:pos x="217" y="133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7" y="11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217" h="151">
                  <a:moveTo>
                    <a:pt x="0" y="151"/>
                  </a:moveTo>
                  <a:lnTo>
                    <a:pt x="217" y="151"/>
                  </a:lnTo>
                  <a:lnTo>
                    <a:pt x="217" y="133"/>
                  </a:lnTo>
                  <a:lnTo>
                    <a:pt x="0" y="133"/>
                  </a:lnTo>
                  <a:lnTo>
                    <a:pt x="0" y="151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217" y="11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143"/>
            <p:cNvSpPr>
              <a:spLocks noEditPoints="1"/>
            </p:cNvSpPr>
            <p:nvPr/>
          </p:nvSpPr>
          <p:spPr bwMode="auto">
            <a:xfrm>
              <a:off x="2141544" y="3190877"/>
              <a:ext cx="350838" cy="3095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92"/>
                </a:cxn>
                <a:cxn ang="0">
                  <a:pos x="0" y="217"/>
                </a:cxn>
                <a:cxn ang="0">
                  <a:pos x="115" y="221"/>
                </a:cxn>
                <a:cxn ang="0">
                  <a:pos x="56" y="252"/>
                </a:cxn>
                <a:cxn ang="0">
                  <a:pos x="52" y="270"/>
                </a:cxn>
                <a:cxn ang="0">
                  <a:pos x="257" y="274"/>
                </a:cxn>
                <a:cxn ang="0">
                  <a:pos x="261" y="256"/>
                </a:cxn>
                <a:cxn ang="0">
                  <a:pos x="198" y="252"/>
                </a:cxn>
                <a:cxn ang="0">
                  <a:pos x="309" y="221"/>
                </a:cxn>
                <a:cxn ang="0">
                  <a:pos x="313" y="4"/>
                </a:cxn>
                <a:cxn ang="0">
                  <a:pos x="253" y="260"/>
                </a:cxn>
                <a:cxn ang="0">
                  <a:pos x="60" y="266"/>
                </a:cxn>
                <a:cxn ang="0">
                  <a:pos x="253" y="260"/>
                </a:cxn>
                <a:cxn ang="0">
                  <a:pos x="123" y="221"/>
                </a:cxn>
                <a:cxn ang="0">
                  <a:pos x="190" y="252"/>
                </a:cxn>
                <a:cxn ang="0">
                  <a:pos x="305" y="213"/>
                </a:cxn>
                <a:cxn ang="0">
                  <a:pos x="8" y="196"/>
                </a:cxn>
                <a:cxn ang="0">
                  <a:pos x="305" y="213"/>
                </a:cxn>
                <a:cxn ang="0">
                  <a:pos x="8" y="188"/>
                </a:cxn>
                <a:cxn ang="0">
                  <a:pos x="305" y="24"/>
                </a:cxn>
                <a:cxn ang="0">
                  <a:pos x="305" y="16"/>
                </a:cxn>
                <a:cxn ang="0">
                  <a:pos x="8" y="8"/>
                </a:cxn>
                <a:cxn ang="0">
                  <a:pos x="305" y="16"/>
                </a:cxn>
                <a:cxn ang="0">
                  <a:pos x="297" y="204"/>
                </a:cxn>
                <a:cxn ang="0">
                  <a:pos x="290" y="204"/>
                </a:cxn>
                <a:cxn ang="0">
                  <a:pos x="278" y="208"/>
                </a:cxn>
                <a:cxn ang="0">
                  <a:pos x="278" y="201"/>
                </a:cxn>
                <a:cxn ang="0">
                  <a:pos x="278" y="208"/>
                </a:cxn>
                <a:cxn ang="0">
                  <a:pos x="267" y="204"/>
                </a:cxn>
                <a:cxn ang="0">
                  <a:pos x="259" y="204"/>
                </a:cxn>
                <a:cxn ang="0">
                  <a:pos x="51" y="48"/>
                </a:cxn>
                <a:cxn ang="0">
                  <a:pos x="148" y="44"/>
                </a:cxn>
                <a:cxn ang="0">
                  <a:pos x="51" y="40"/>
                </a:cxn>
                <a:cxn ang="0">
                  <a:pos x="51" y="48"/>
                </a:cxn>
                <a:cxn ang="0">
                  <a:pos x="144" y="75"/>
                </a:cxn>
                <a:cxn ang="0">
                  <a:pos x="144" y="67"/>
                </a:cxn>
                <a:cxn ang="0">
                  <a:pos x="22" y="71"/>
                </a:cxn>
                <a:cxn ang="0">
                  <a:pos x="26" y="102"/>
                </a:cxn>
                <a:cxn ang="0">
                  <a:pos x="148" y="98"/>
                </a:cxn>
                <a:cxn ang="0">
                  <a:pos x="26" y="94"/>
                </a:cxn>
                <a:cxn ang="0">
                  <a:pos x="26" y="102"/>
                </a:cxn>
                <a:cxn ang="0">
                  <a:pos x="93" y="156"/>
                </a:cxn>
                <a:cxn ang="0">
                  <a:pos x="93" y="148"/>
                </a:cxn>
                <a:cxn ang="0">
                  <a:pos x="22" y="152"/>
                </a:cxn>
                <a:cxn ang="0">
                  <a:pos x="26" y="129"/>
                </a:cxn>
                <a:cxn ang="0">
                  <a:pos x="148" y="125"/>
                </a:cxn>
                <a:cxn ang="0">
                  <a:pos x="26" y="121"/>
                </a:cxn>
                <a:cxn ang="0">
                  <a:pos x="26" y="129"/>
                </a:cxn>
              </a:cxnLst>
              <a:rect l="0" t="0" r="r" b="b"/>
              <a:pathLst>
                <a:path w="313" h="274">
                  <a:moveTo>
                    <a:pt x="30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9"/>
                    <a:pt x="2" y="221"/>
                    <a:pt x="4" y="221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52"/>
                    <a:pt x="115" y="252"/>
                    <a:pt x="115" y="252"/>
                  </a:cubicBezTo>
                  <a:cubicBezTo>
                    <a:pt x="56" y="252"/>
                    <a:pt x="56" y="252"/>
                    <a:pt x="56" y="252"/>
                  </a:cubicBezTo>
                  <a:cubicBezTo>
                    <a:pt x="54" y="252"/>
                    <a:pt x="52" y="254"/>
                    <a:pt x="52" y="256"/>
                  </a:cubicBezTo>
                  <a:cubicBezTo>
                    <a:pt x="52" y="270"/>
                    <a:pt x="52" y="270"/>
                    <a:pt x="52" y="270"/>
                  </a:cubicBezTo>
                  <a:cubicBezTo>
                    <a:pt x="52" y="273"/>
                    <a:pt x="54" y="274"/>
                    <a:pt x="56" y="274"/>
                  </a:cubicBezTo>
                  <a:cubicBezTo>
                    <a:pt x="257" y="274"/>
                    <a:pt x="257" y="274"/>
                    <a:pt x="257" y="274"/>
                  </a:cubicBezTo>
                  <a:cubicBezTo>
                    <a:pt x="259" y="274"/>
                    <a:pt x="261" y="273"/>
                    <a:pt x="261" y="270"/>
                  </a:cubicBezTo>
                  <a:cubicBezTo>
                    <a:pt x="261" y="256"/>
                    <a:pt x="261" y="256"/>
                    <a:pt x="261" y="256"/>
                  </a:cubicBezTo>
                  <a:cubicBezTo>
                    <a:pt x="261" y="254"/>
                    <a:pt x="259" y="252"/>
                    <a:pt x="257" y="252"/>
                  </a:cubicBezTo>
                  <a:cubicBezTo>
                    <a:pt x="198" y="252"/>
                    <a:pt x="198" y="252"/>
                    <a:pt x="198" y="252"/>
                  </a:cubicBezTo>
                  <a:cubicBezTo>
                    <a:pt x="198" y="221"/>
                    <a:pt x="198" y="221"/>
                    <a:pt x="198" y="221"/>
                  </a:cubicBezTo>
                  <a:cubicBezTo>
                    <a:pt x="309" y="221"/>
                    <a:pt x="309" y="221"/>
                    <a:pt x="309" y="221"/>
                  </a:cubicBezTo>
                  <a:cubicBezTo>
                    <a:pt x="311" y="221"/>
                    <a:pt x="313" y="219"/>
                    <a:pt x="313" y="217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2"/>
                    <a:pt x="311" y="0"/>
                    <a:pt x="309" y="0"/>
                  </a:cubicBezTo>
                  <a:close/>
                  <a:moveTo>
                    <a:pt x="253" y="260"/>
                  </a:moveTo>
                  <a:cubicBezTo>
                    <a:pt x="253" y="266"/>
                    <a:pt x="253" y="266"/>
                    <a:pt x="253" y="266"/>
                  </a:cubicBezTo>
                  <a:cubicBezTo>
                    <a:pt x="60" y="266"/>
                    <a:pt x="60" y="266"/>
                    <a:pt x="60" y="266"/>
                  </a:cubicBezTo>
                  <a:cubicBezTo>
                    <a:pt x="60" y="260"/>
                    <a:pt x="60" y="260"/>
                    <a:pt x="60" y="260"/>
                  </a:cubicBezTo>
                  <a:lnTo>
                    <a:pt x="253" y="260"/>
                  </a:lnTo>
                  <a:close/>
                  <a:moveTo>
                    <a:pt x="123" y="252"/>
                  </a:moveTo>
                  <a:cubicBezTo>
                    <a:pt x="123" y="221"/>
                    <a:pt x="123" y="221"/>
                    <a:pt x="123" y="221"/>
                  </a:cubicBezTo>
                  <a:cubicBezTo>
                    <a:pt x="190" y="221"/>
                    <a:pt x="190" y="221"/>
                    <a:pt x="190" y="221"/>
                  </a:cubicBezTo>
                  <a:cubicBezTo>
                    <a:pt x="190" y="252"/>
                    <a:pt x="190" y="252"/>
                    <a:pt x="190" y="252"/>
                  </a:cubicBezTo>
                  <a:lnTo>
                    <a:pt x="123" y="252"/>
                  </a:lnTo>
                  <a:close/>
                  <a:moveTo>
                    <a:pt x="305" y="213"/>
                  </a:moveTo>
                  <a:cubicBezTo>
                    <a:pt x="8" y="213"/>
                    <a:pt x="8" y="213"/>
                    <a:pt x="8" y="213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305" y="196"/>
                    <a:pt x="305" y="196"/>
                    <a:pt x="305" y="196"/>
                  </a:cubicBezTo>
                  <a:lnTo>
                    <a:pt x="305" y="213"/>
                  </a:lnTo>
                  <a:close/>
                  <a:moveTo>
                    <a:pt x="305" y="188"/>
                  </a:moveTo>
                  <a:cubicBezTo>
                    <a:pt x="8" y="188"/>
                    <a:pt x="8" y="188"/>
                    <a:pt x="8" y="18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05" y="24"/>
                    <a:pt x="305" y="24"/>
                    <a:pt x="305" y="24"/>
                  </a:cubicBezTo>
                  <a:lnTo>
                    <a:pt x="305" y="188"/>
                  </a:lnTo>
                  <a:close/>
                  <a:moveTo>
                    <a:pt x="305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05" y="8"/>
                    <a:pt x="305" y="8"/>
                    <a:pt x="305" y="8"/>
                  </a:cubicBezTo>
                  <a:lnTo>
                    <a:pt x="305" y="16"/>
                  </a:lnTo>
                  <a:close/>
                  <a:moveTo>
                    <a:pt x="293" y="208"/>
                  </a:moveTo>
                  <a:cubicBezTo>
                    <a:pt x="295" y="208"/>
                    <a:pt x="297" y="206"/>
                    <a:pt x="297" y="204"/>
                  </a:cubicBezTo>
                  <a:cubicBezTo>
                    <a:pt x="297" y="202"/>
                    <a:pt x="295" y="201"/>
                    <a:pt x="293" y="201"/>
                  </a:cubicBezTo>
                  <a:cubicBezTo>
                    <a:pt x="291" y="201"/>
                    <a:pt x="290" y="202"/>
                    <a:pt x="290" y="204"/>
                  </a:cubicBezTo>
                  <a:cubicBezTo>
                    <a:pt x="290" y="206"/>
                    <a:pt x="291" y="208"/>
                    <a:pt x="293" y="208"/>
                  </a:cubicBezTo>
                  <a:close/>
                  <a:moveTo>
                    <a:pt x="278" y="208"/>
                  </a:moveTo>
                  <a:cubicBezTo>
                    <a:pt x="280" y="208"/>
                    <a:pt x="282" y="206"/>
                    <a:pt x="282" y="204"/>
                  </a:cubicBezTo>
                  <a:cubicBezTo>
                    <a:pt x="282" y="202"/>
                    <a:pt x="280" y="201"/>
                    <a:pt x="278" y="201"/>
                  </a:cubicBezTo>
                  <a:cubicBezTo>
                    <a:pt x="276" y="201"/>
                    <a:pt x="275" y="202"/>
                    <a:pt x="275" y="204"/>
                  </a:cubicBezTo>
                  <a:cubicBezTo>
                    <a:pt x="275" y="206"/>
                    <a:pt x="276" y="208"/>
                    <a:pt x="278" y="208"/>
                  </a:cubicBezTo>
                  <a:close/>
                  <a:moveTo>
                    <a:pt x="263" y="208"/>
                  </a:moveTo>
                  <a:cubicBezTo>
                    <a:pt x="265" y="208"/>
                    <a:pt x="267" y="206"/>
                    <a:pt x="267" y="204"/>
                  </a:cubicBezTo>
                  <a:cubicBezTo>
                    <a:pt x="267" y="202"/>
                    <a:pt x="265" y="201"/>
                    <a:pt x="263" y="201"/>
                  </a:cubicBezTo>
                  <a:cubicBezTo>
                    <a:pt x="261" y="201"/>
                    <a:pt x="259" y="202"/>
                    <a:pt x="259" y="204"/>
                  </a:cubicBezTo>
                  <a:cubicBezTo>
                    <a:pt x="259" y="206"/>
                    <a:pt x="261" y="208"/>
                    <a:pt x="263" y="208"/>
                  </a:cubicBezTo>
                  <a:close/>
                  <a:moveTo>
                    <a:pt x="51" y="48"/>
                  </a:moveTo>
                  <a:cubicBezTo>
                    <a:pt x="144" y="48"/>
                    <a:pt x="144" y="48"/>
                    <a:pt x="144" y="48"/>
                  </a:cubicBezTo>
                  <a:cubicBezTo>
                    <a:pt x="147" y="48"/>
                    <a:pt x="148" y="47"/>
                    <a:pt x="148" y="44"/>
                  </a:cubicBezTo>
                  <a:cubicBezTo>
                    <a:pt x="148" y="42"/>
                    <a:pt x="147" y="40"/>
                    <a:pt x="144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9" y="40"/>
                    <a:pt x="47" y="42"/>
                    <a:pt x="47" y="44"/>
                  </a:cubicBezTo>
                  <a:cubicBezTo>
                    <a:pt x="47" y="47"/>
                    <a:pt x="49" y="48"/>
                    <a:pt x="51" y="48"/>
                  </a:cubicBezTo>
                  <a:close/>
                  <a:moveTo>
                    <a:pt x="26" y="75"/>
                  </a:moveTo>
                  <a:cubicBezTo>
                    <a:pt x="144" y="75"/>
                    <a:pt x="144" y="75"/>
                    <a:pt x="144" y="75"/>
                  </a:cubicBezTo>
                  <a:cubicBezTo>
                    <a:pt x="147" y="75"/>
                    <a:pt x="148" y="73"/>
                    <a:pt x="148" y="71"/>
                  </a:cubicBezTo>
                  <a:cubicBezTo>
                    <a:pt x="148" y="69"/>
                    <a:pt x="147" y="67"/>
                    <a:pt x="144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3" y="67"/>
                    <a:pt x="22" y="69"/>
                    <a:pt x="22" y="71"/>
                  </a:cubicBezTo>
                  <a:cubicBezTo>
                    <a:pt x="22" y="73"/>
                    <a:pt x="23" y="75"/>
                    <a:pt x="26" y="75"/>
                  </a:cubicBezTo>
                  <a:close/>
                  <a:moveTo>
                    <a:pt x="26" y="102"/>
                  </a:moveTo>
                  <a:cubicBezTo>
                    <a:pt x="144" y="102"/>
                    <a:pt x="144" y="102"/>
                    <a:pt x="144" y="102"/>
                  </a:cubicBezTo>
                  <a:cubicBezTo>
                    <a:pt x="147" y="102"/>
                    <a:pt x="148" y="100"/>
                    <a:pt x="148" y="98"/>
                  </a:cubicBezTo>
                  <a:cubicBezTo>
                    <a:pt x="148" y="95"/>
                    <a:pt x="147" y="94"/>
                    <a:pt x="144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2" y="95"/>
                    <a:pt x="22" y="98"/>
                  </a:cubicBezTo>
                  <a:cubicBezTo>
                    <a:pt x="22" y="100"/>
                    <a:pt x="23" y="102"/>
                    <a:pt x="26" y="102"/>
                  </a:cubicBezTo>
                  <a:close/>
                  <a:moveTo>
                    <a:pt x="26" y="156"/>
                  </a:moveTo>
                  <a:cubicBezTo>
                    <a:pt x="93" y="156"/>
                    <a:pt x="93" y="156"/>
                    <a:pt x="93" y="156"/>
                  </a:cubicBezTo>
                  <a:cubicBezTo>
                    <a:pt x="95" y="156"/>
                    <a:pt x="97" y="154"/>
                    <a:pt x="97" y="152"/>
                  </a:cubicBezTo>
                  <a:cubicBezTo>
                    <a:pt x="97" y="150"/>
                    <a:pt x="95" y="148"/>
                    <a:pt x="93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3" y="148"/>
                    <a:pt x="22" y="150"/>
                    <a:pt x="22" y="152"/>
                  </a:cubicBezTo>
                  <a:cubicBezTo>
                    <a:pt x="22" y="154"/>
                    <a:pt x="23" y="156"/>
                    <a:pt x="26" y="156"/>
                  </a:cubicBezTo>
                  <a:close/>
                  <a:moveTo>
                    <a:pt x="26" y="129"/>
                  </a:moveTo>
                  <a:cubicBezTo>
                    <a:pt x="144" y="129"/>
                    <a:pt x="144" y="129"/>
                    <a:pt x="144" y="129"/>
                  </a:cubicBezTo>
                  <a:cubicBezTo>
                    <a:pt x="147" y="129"/>
                    <a:pt x="148" y="127"/>
                    <a:pt x="148" y="125"/>
                  </a:cubicBezTo>
                  <a:cubicBezTo>
                    <a:pt x="148" y="123"/>
                    <a:pt x="147" y="121"/>
                    <a:pt x="144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3" y="121"/>
                    <a:pt x="22" y="123"/>
                    <a:pt x="22" y="125"/>
                  </a:cubicBezTo>
                  <a:cubicBezTo>
                    <a:pt x="22" y="127"/>
                    <a:pt x="23" y="129"/>
                    <a:pt x="26" y="1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144"/>
            <p:cNvSpPr>
              <a:spLocks noEditPoints="1"/>
            </p:cNvSpPr>
            <p:nvPr/>
          </p:nvSpPr>
          <p:spPr bwMode="auto">
            <a:xfrm>
              <a:off x="2339981" y="3262315"/>
              <a:ext cx="122238" cy="1222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77"/>
                </a:cxn>
                <a:cxn ang="0">
                  <a:pos x="77" y="77"/>
                </a:cxn>
                <a:cxn ang="0">
                  <a:pos x="77" y="0"/>
                </a:cxn>
                <a:cxn ang="0">
                  <a:pos x="60" y="0"/>
                </a:cxn>
                <a:cxn ang="0">
                  <a:pos x="30" y="77"/>
                </a:cxn>
                <a:cxn ang="0">
                  <a:pos x="48" y="77"/>
                </a:cxn>
                <a:cxn ang="0">
                  <a:pos x="48" y="32"/>
                </a:cxn>
                <a:cxn ang="0">
                  <a:pos x="30" y="32"/>
                </a:cxn>
                <a:cxn ang="0">
                  <a:pos x="30" y="77"/>
                </a:cxn>
                <a:cxn ang="0">
                  <a:pos x="0" y="77"/>
                </a:cxn>
                <a:cxn ang="0">
                  <a:pos x="18" y="77"/>
                </a:cxn>
                <a:cxn ang="0">
                  <a:pos x="18" y="61"/>
                </a:cxn>
                <a:cxn ang="0">
                  <a:pos x="0" y="61"/>
                </a:cxn>
                <a:cxn ang="0">
                  <a:pos x="0" y="77"/>
                </a:cxn>
              </a:cxnLst>
              <a:rect l="0" t="0" r="r" b="b"/>
              <a:pathLst>
                <a:path w="77" h="77">
                  <a:moveTo>
                    <a:pt x="60" y="0"/>
                  </a:moveTo>
                  <a:lnTo>
                    <a:pt x="6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60" y="0"/>
                  </a:lnTo>
                  <a:close/>
                  <a:moveTo>
                    <a:pt x="30" y="77"/>
                  </a:moveTo>
                  <a:lnTo>
                    <a:pt x="48" y="77"/>
                  </a:lnTo>
                  <a:lnTo>
                    <a:pt x="48" y="32"/>
                  </a:lnTo>
                  <a:lnTo>
                    <a:pt x="30" y="32"/>
                  </a:lnTo>
                  <a:lnTo>
                    <a:pt x="30" y="77"/>
                  </a:lnTo>
                  <a:close/>
                  <a:moveTo>
                    <a:pt x="0" y="77"/>
                  </a:moveTo>
                  <a:lnTo>
                    <a:pt x="18" y="77"/>
                  </a:lnTo>
                  <a:lnTo>
                    <a:pt x="18" y="61"/>
                  </a:lnTo>
                  <a:lnTo>
                    <a:pt x="0" y="6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689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916832"/>
            <a:ext cx="6048672" cy="4176464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2022</a:t>
            </a:r>
            <a:r>
              <a:rPr lang="ru-RU" b="1" dirty="0">
                <a:solidFill>
                  <a:schemeClr val="tx1"/>
                </a:solidFill>
              </a:rPr>
              <a:t> году </a:t>
            </a:r>
            <a:r>
              <a:rPr lang="ru-RU" b="1" dirty="0" smtClean="0">
                <a:solidFill>
                  <a:schemeClr val="tx1"/>
                </a:solidFill>
              </a:rPr>
              <a:t>построены: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школа в </a:t>
            </a:r>
            <a:r>
              <a:rPr lang="ru-RU" dirty="0" err="1">
                <a:solidFill>
                  <a:schemeClr val="tx1"/>
                </a:solidFill>
              </a:rPr>
              <a:t>мкр</a:t>
            </a:r>
            <a:r>
              <a:rPr lang="ru-RU" dirty="0">
                <a:solidFill>
                  <a:schemeClr val="tx1"/>
                </a:solidFill>
              </a:rPr>
              <a:t>. Бугач на </a:t>
            </a:r>
            <a:r>
              <a:rPr lang="ru-RU" b="1" dirty="0">
                <a:solidFill>
                  <a:srgbClr val="C00000"/>
                </a:solidFill>
              </a:rPr>
              <a:t>1550</a:t>
            </a:r>
            <a:r>
              <a:rPr lang="ru-RU" dirty="0">
                <a:solidFill>
                  <a:schemeClr val="tx1"/>
                </a:solidFill>
              </a:rPr>
              <a:t> мест. Приобретены средства обучения и воспитания для указанной </a:t>
            </a:r>
            <a:r>
              <a:rPr lang="ru-RU" dirty="0" smtClean="0">
                <a:solidFill>
                  <a:schemeClr val="tx1"/>
                </a:solidFill>
              </a:rPr>
              <a:t>школы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детский </a:t>
            </a:r>
            <a:r>
              <a:rPr lang="ru-RU" dirty="0">
                <a:solidFill>
                  <a:schemeClr val="tx1"/>
                </a:solidFill>
              </a:rPr>
              <a:t>сад по ул. Академгородок на </a:t>
            </a:r>
            <a:r>
              <a:rPr lang="ru-RU" b="1" dirty="0">
                <a:solidFill>
                  <a:srgbClr val="C00000"/>
                </a:solidFill>
              </a:rPr>
              <a:t>300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мест </a:t>
            </a:r>
          </a:p>
          <a:p>
            <a:pPr>
              <a:spcAft>
                <a:spcPts val="300"/>
              </a:spcAft>
            </a:pPr>
            <a:endParaRPr lang="ru-RU" sz="900" dirty="0" smtClean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Ведется строительство: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Детский </a:t>
            </a:r>
            <a:r>
              <a:rPr lang="ru-RU" dirty="0">
                <a:solidFill>
                  <a:schemeClr val="tx1"/>
                </a:solidFill>
              </a:rPr>
              <a:t>сад в жилом районе «Медицинский городок»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300</a:t>
            </a:r>
            <a:r>
              <a:rPr lang="ru-RU" dirty="0">
                <a:solidFill>
                  <a:schemeClr val="tx1"/>
                </a:solidFill>
              </a:rPr>
              <a:t> мест – ввод в эксплуатацию в 2023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Общеобразовательная школа в микрорайоне «Метростроитель» на </a:t>
            </a:r>
            <a:r>
              <a:rPr lang="ru-RU" b="1" dirty="0">
                <a:solidFill>
                  <a:srgbClr val="C00000"/>
                </a:solidFill>
              </a:rPr>
              <a:t>1 280 </a:t>
            </a:r>
            <a:r>
              <a:rPr lang="ru-RU" dirty="0">
                <a:solidFill>
                  <a:schemeClr val="tx1"/>
                </a:solidFill>
              </a:rPr>
              <a:t>мест – ввод в эксплуатацию в 2024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Общеобразовательная школа в 3 микрорайоне  жилого района «Солнечный» на </a:t>
            </a:r>
            <a:r>
              <a:rPr lang="ru-RU" b="1" dirty="0">
                <a:solidFill>
                  <a:srgbClr val="C00000"/>
                </a:solidFill>
              </a:rPr>
              <a:t>1 100 </a:t>
            </a:r>
            <a:r>
              <a:rPr lang="ru-RU" dirty="0">
                <a:solidFill>
                  <a:schemeClr val="tx1"/>
                </a:solidFill>
              </a:rPr>
              <a:t>мест – ввод в эксплуатацию в 2024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СОЗДАНИЕ ДОПОЛНИТЕЛЬНЫХ МЕСТ В ДЕТСКИХ САДАХ И ШКОЛАХ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76083" y="2924944"/>
            <a:ext cx="2395717" cy="1785938"/>
            <a:chOff x="376083" y="1988840"/>
            <a:chExt cx="2395717" cy="1785938"/>
          </a:xfrm>
        </p:grpSpPr>
        <p:sp>
          <p:nvSpPr>
            <p:cNvPr id="9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6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43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35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" name="Text inside A"/>
              <p:cNvGrpSpPr/>
              <p:nvPr/>
            </p:nvGrpSpPr>
            <p:grpSpPr>
              <a:xfrm>
                <a:off x="1062729" y="2162448"/>
                <a:ext cx="1455741" cy="1646337"/>
                <a:chOff x="5148259" y="403226"/>
                <a:chExt cx="1455741" cy="1646337"/>
              </a:xfrm>
            </p:grpSpPr>
            <p:sp>
              <p:nvSpPr>
                <p:cNvPr id="32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3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2 088,57</a:t>
                  </a:r>
                  <a:endParaRPr lang="ru-RU" b="1" dirty="0"/>
                </a:p>
              </p:txBody>
            </p:sp>
            <p:sp>
              <p:nvSpPr>
                <p:cNvPr id="51" name="TextBox 04"/>
                <p:cNvSpPr txBox="1"/>
                <p:nvPr/>
              </p:nvSpPr>
              <p:spPr>
                <a:xfrm>
                  <a:off x="5148259" y="805682"/>
                  <a:ext cx="14557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400" dirty="0"/>
                    <a:t>м</a:t>
                  </a:r>
                  <a:r>
                    <a:rPr lang="ru-RU" sz="1400" dirty="0" smtClean="0"/>
                    <a:t>лн. руб.</a:t>
                  </a:r>
                  <a:endParaRPr lang="ru-RU" sz="1400" dirty="0"/>
                </a:p>
              </p:txBody>
            </p:sp>
            <p:sp>
              <p:nvSpPr>
                <p:cNvPr id="52" name="TextBox 04"/>
                <p:cNvSpPr txBox="1"/>
                <p:nvPr/>
              </p:nvSpPr>
              <p:spPr>
                <a:xfrm>
                  <a:off x="5148259" y="1741786"/>
                  <a:ext cx="14557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400" dirty="0"/>
                    <a:t>м</a:t>
                  </a:r>
                  <a:r>
                    <a:rPr lang="ru-RU" sz="1400" dirty="0" smtClean="0"/>
                    <a:t>лн. руб.</a:t>
                  </a:r>
                  <a:endParaRPr lang="ru-RU" sz="1400" dirty="0"/>
                </a:p>
              </p:txBody>
            </p:sp>
          </p:grpSp>
          <p:grpSp>
            <p:nvGrpSpPr>
              <p:cNvPr id="21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29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0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2 049,75</a:t>
                  </a:r>
                  <a:endParaRPr lang="ru-RU" b="1" dirty="0"/>
                </a:p>
              </p:txBody>
            </p:sp>
          </p:grpSp>
          <p:grpSp>
            <p:nvGrpSpPr>
              <p:cNvPr id="22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23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2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13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3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31640" y="188640"/>
            <a:ext cx="7344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>
                <a:solidFill>
                  <a:srgbClr val="0070C0"/>
                </a:solidFill>
              </a:rPr>
              <a:t> 1. </a:t>
            </a:r>
            <a:r>
              <a:rPr lang="ru-RU" sz="1600" dirty="0" smtClean="0">
                <a:solidFill>
                  <a:srgbClr val="0070C0"/>
                </a:solidFill>
              </a:rPr>
              <a:t>Участие </a:t>
            </a:r>
            <a:r>
              <a:rPr lang="ru-RU" sz="1600" dirty="0">
                <a:solidFill>
                  <a:srgbClr val="0070C0"/>
                </a:solidFill>
              </a:rPr>
              <a:t>в национальных проектах «Образование</a:t>
            </a:r>
            <a:r>
              <a:rPr lang="ru-RU" sz="1600" dirty="0" smtClean="0">
                <a:solidFill>
                  <a:srgbClr val="0070C0"/>
                </a:solidFill>
              </a:rPr>
              <a:t>», «</a:t>
            </a:r>
            <a:r>
              <a:rPr lang="ru-RU" sz="1600" dirty="0">
                <a:solidFill>
                  <a:srgbClr val="0070C0"/>
                </a:solidFill>
              </a:rPr>
              <a:t>Демография» И «Безопасные и качественные автомобильные дороги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en-US" sz="2400" noProof="1">
              <a:solidFill>
                <a:srgbClr val="0070C0"/>
              </a:solidFill>
            </a:endParaRPr>
          </a:p>
        </p:txBody>
      </p:sp>
      <p:pic>
        <p:nvPicPr>
          <p:cNvPr id="54" name="Рисунок 53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81328"/>
            <a:ext cx="2057400" cy="365125"/>
          </a:xfrm>
        </p:spPr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31640" y="188640"/>
            <a:ext cx="7344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>
                <a:solidFill>
                  <a:srgbClr val="0070C0"/>
                </a:solidFill>
              </a:rPr>
              <a:t> 1. </a:t>
            </a:r>
            <a:r>
              <a:rPr lang="ru-RU" sz="1600" dirty="0" smtClean="0">
                <a:solidFill>
                  <a:srgbClr val="0070C0"/>
                </a:solidFill>
              </a:rPr>
              <a:t>Участие </a:t>
            </a:r>
            <a:r>
              <a:rPr lang="ru-RU" sz="1600" dirty="0">
                <a:solidFill>
                  <a:srgbClr val="0070C0"/>
                </a:solidFill>
              </a:rPr>
              <a:t>в национальных проектах «Образование</a:t>
            </a:r>
            <a:r>
              <a:rPr lang="ru-RU" sz="1600" dirty="0" smtClean="0">
                <a:solidFill>
                  <a:srgbClr val="0070C0"/>
                </a:solidFill>
              </a:rPr>
              <a:t>», «</a:t>
            </a:r>
            <a:r>
              <a:rPr lang="ru-RU" sz="1600" dirty="0">
                <a:solidFill>
                  <a:srgbClr val="0070C0"/>
                </a:solidFill>
              </a:rPr>
              <a:t>Демография» И «Безопасные и качественные автомобильные дороги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en-US" sz="2400" noProof="1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34888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31 192 </a:t>
            </a:r>
            <a:r>
              <a:rPr lang="ru-RU" dirty="0" smtClean="0"/>
              <a:t>сертификата дополнительного образования предоставлено детям.</a:t>
            </a:r>
            <a:r>
              <a:rPr lang="ru-RU" dirty="0"/>
              <a:t> охват </a:t>
            </a:r>
            <a:r>
              <a:rPr lang="ru-RU" dirty="0" smtClean="0"/>
              <a:t>составил </a:t>
            </a:r>
            <a:r>
              <a:rPr lang="ru-RU" dirty="0"/>
              <a:t>18,55</a:t>
            </a:r>
            <a:r>
              <a:rPr lang="ru-RU" dirty="0" smtClean="0"/>
              <a:t>% </a:t>
            </a:r>
            <a:r>
              <a:rPr lang="ru-RU" dirty="0"/>
              <a:t>от общего количества детей 5-17 лет в </a:t>
            </a:r>
            <a:r>
              <a:rPr lang="ru-RU" dirty="0" smtClean="0"/>
              <a:t>городе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ПЕРСОНИФИЦИРОВАННОЕ ФИНАНСИРОВАНИЕ ДОПОЛНИТЕЛЬНОГО ОБРАЗОВАНИЯ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1931094"/>
            <a:ext cx="2395717" cy="1785938"/>
            <a:chOff x="376083" y="1988840"/>
            <a:chExt cx="2395717" cy="1785938"/>
          </a:xfrm>
        </p:grpSpPr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17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44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36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1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33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4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206,58</a:t>
                  </a:r>
                  <a:endParaRPr lang="ru-RU" b="1" dirty="0"/>
                </a:p>
              </p:txBody>
            </p:sp>
          </p:grpSp>
          <p:grpSp>
            <p:nvGrpSpPr>
              <p:cNvPr id="22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30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31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205,44</a:t>
                  </a:r>
                  <a:endParaRPr lang="ru-RU" b="1" dirty="0"/>
                </a:p>
              </p:txBody>
            </p:sp>
          </p:grpSp>
          <p:grpSp>
            <p:nvGrpSpPr>
              <p:cNvPr id="23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24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14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Прямоугольник 51"/>
          <p:cNvSpPr/>
          <p:nvPr/>
        </p:nvSpPr>
        <p:spPr>
          <a:xfrm>
            <a:off x="3059832" y="4012029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участия в </a:t>
            </a:r>
            <a:r>
              <a:rPr lang="ru-RU" dirty="0"/>
              <a:t>нацпроекте </a:t>
            </a:r>
            <a:r>
              <a:rPr lang="ru-RU" dirty="0" smtClean="0"/>
              <a:t>«Безопасные </a:t>
            </a:r>
            <a:r>
              <a:rPr lang="ru-RU" dirty="0"/>
              <a:t>и качественные автомобильные </a:t>
            </a:r>
            <a:r>
              <a:rPr lang="ru-RU" dirty="0" smtClean="0"/>
              <a:t>дороги» приобретено: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Оборудование , позволяющего в игровой форме прививать навыки безопасного поведения на </a:t>
            </a:r>
            <a:r>
              <a:rPr lang="ru-RU" dirty="0" smtClean="0"/>
              <a:t>дороге для </a:t>
            </a:r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ru-RU" dirty="0" smtClean="0"/>
              <a:t> детских садов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14</a:t>
            </a:r>
            <a:r>
              <a:rPr lang="ru-RU" dirty="0"/>
              <a:t> электронных стендов с изображениями схем безопасного движения </a:t>
            </a:r>
            <a:r>
              <a:rPr lang="ru-RU" dirty="0" smtClean="0"/>
              <a:t>в школы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16 095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световозвращающих</a:t>
            </a:r>
            <a:r>
              <a:rPr lang="ru-RU" dirty="0" smtClean="0"/>
              <a:t> </a:t>
            </a:r>
            <a:r>
              <a:rPr lang="ru-RU" dirty="0"/>
              <a:t>приспособлений </a:t>
            </a:r>
            <a:r>
              <a:rPr lang="ru-RU" dirty="0" smtClean="0"/>
              <a:t>для учащихся </a:t>
            </a:r>
            <a:r>
              <a:rPr lang="ru-RU" dirty="0"/>
              <a:t>первых </a:t>
            </a:r>
            <a:r>
              <a:rPr lang="ru-RU" dirty="0" smtClean="0"/>
              <a:t>классов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372399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УЧАСТИЕ В ФЕДЕРАЛЬНОМ ПРОЕКТЕ «ДОРОЖНАЯ СЕТЬ»</a:t>
            </a:r>
            <a:endParaRPr lang="ru-RU" b="1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323528" y="4156045"/>
            <a:ext cx="2395717" cy="1785938"/>
            <a:chOff x="376083" y="1988840"/>
            <a:chExt cx="2395717" cy="1785938"/>
          </a:xfrm>
        </p:grpSpPr>
        <p:sp>
          <p:nvSpPr>
            <p:cNvPr id="55" name="Freeform 525"/>
            <p:cNvSpPr>
              <a:spLocks/>
            </p:cNvSpPr>
            <p:nvPr/>
          </p:nvSpPr>
          <p:spPr bwMode="auto">
            <a:xfrm>
              <a:off x="376263" y="1998132"/>
              <a:ext cx="2395358" cy="851133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25"/>
            <p:cNvSpPr>
              <a:spLocks/>
            </p:cNvSpPr>
            <p:nvPr/>
          </p:nvSpPr>
          <p:spPr bwMode="auto">
            <a:xfrm>
              <a:off x="376083" y="2912468"/>
              <a:ext cx="2395538" cy="86042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376262" y="1988840"/>
              <a:ext cx="2395538" cy="1785938"/>
              <a:chOff x="251520" y="2060848"/>
              <a:chExt cx="2395538" cy="1785938"/>
            </a:xfrm>
          </p:grpSpPr>
          <p:sp>
            <p:nvSpPr>
              <p:cNvPr id="62" name="Circle B"/>
              <p:cNvSpPr>
                <a:spLocks noChangeArrowheads="1"/>
              </p:cNvSpPr>
              <p:nvPr/>
            </p:nvSpPr>
            <p:spPr bwMode="auto">
              <a:xfrm>
                <a:off x="388045" y="3121298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Circle A"/>
              <p:cNvSpPr>
                <a:spLocks noChangeArrowheads="1"/>
              </p:cNvSpPr>
              <p:nvPr/>
            </p:nvSpPr>
            <p:spPr bwMode="auto">
              <a:xfrm>
                <a:off x="388045" y="2198960"/>
                <a:ext cx="582613" cy="584200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4" name="Secondary lines A"/>
              <p:cNvGrpSpPr/>
              <p:nvPr/>
            </p:nvGrpSpPr>
            <p:grpSpPr>
              <a:xfrm>
                <a:off x="251520" y="2060848"/>
                <a:ext cx="2395538" cy="862013"/>
                <a:chOff x="4337050" y="301626"/>
                <a:chExt cx="2395538" cy="862013"/>
              </a:xfrm>
            </p:grpSpPr>
            <p:sp>
              <p:nvSpPr>
                <p:cNvPr id="89" name="Freeform 537"/>
                <p:cNvSpPr>
                  <a:spLocks/>
                </p:cNvSpPr>
                <p:nvPr/>
              </p:nvSpPr>
              <p:spPr bwMode="auto">
                <a:xfrm>
                  <a:off x="4549775" y="301626"/>
                  <a:ext cx="215900" cy="571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Freeform 538"/>
                <p:cNvSpPr>
                  <a:spLocks/>
                </p:cNvSpPr>
                <p:nvPr/>
              </p:nvSpPr>
              <p:spPr bwMode="auto">
                <a:xfrm>
                  <a:off x="4465638" y="407988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3" y="7"/>
                        <a:pt x="7" y="3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Freeform 539"/>
                <p:cNvSpPr>
                  <a:spLocks/>
                </p:cNvSpPr>
                <p:nvPr/>
              </p:nvSpPr>
              <p:spPr bwMode="auto">
                <a:xfrm>
                  <a:off x="4337050" y="476251"/>
                  <a:ext cx="80963" cy="203200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8"/>
                        <a:pt x="29" y="45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Line 540"/>
                <p:cNvSpPr>
                  <a:spLocks noChangeShapeType="1"/>
                </p:cNvSpPr>
                <p:nvPr/>
              </p:nvSpPr>
              <p:spPr bwMode="auto">
                <a:xfrm>
                  <a:off x="4827588" y="30162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Freeform 541"/>
                <p:cNvSpPr>
                  <a:spLocks/>
                </p:cNvSpPr>
                <p:nvPr/>
              </p:nvSpPr>
              <p:spPr bwMode="auto">
                <a:xfrm>
                  <a:off x="6303963" y="1104901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4" name="Freeform 542"/>
                <p:cNvSpPr>
                  <a:spLocks/>
                </p:cNvSpPr>
                <p:nvPr/>
              </p:nvSpPr>
              <p:spPr bwMode="auto">
                <a:xfrm>
                  <a:off x="6588125" y="1041401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" h="10">
                      <a:moveTo>
                        <a:pt x="12" y="0"/>
                      </a:moveTo>
                      <a:cubicBezTo>
                        <a:pt x="8" y="3"/>
                        <a:pt x="4" y="7"/>
                        <a:pt x="0" y="1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5" name="Freeform 543"/>
                <p:cNvSpPr>
                  <a:spLocks/>
                </p:cNvSpPr>
                <p:nvPr/>
              </p:nvSpPr>
              <p:spPr bwMode="auto">
                <a:xfrm>
                  <a:off x="6650038" y="784226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7"/>
                        <a:pt x="33" y="110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6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6129338" y="1162051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5" name="Secondary lines B"/>
              <p:cNvGrpSpPr/>
              <p:nvPr/>
            </p:nvGrpSpPr>
            <p:grpSpPr>
              <a:xfrm>
                <a:off x="251520" y="2981598"/>
                <a:ext cx="2395538" cy="865188"/>
                <a:chOff x="4337050" y="1222376"/>
                <a:chExt cx="2395538" cy="865188"/>
              </a:xfrm>
            </p:grpSpPr>
            <p:sp>
              <p:nvSpPr>
                <p:cNvPr id="81" name="Freeform 545"/>
                <p:cNvSpPr>
                  <a:spLocks/>
                </p:cNvSpPr>
                <p:nvPr/>
              </p:nvSpPr>
              <p:spPr bwMode="auto">
                <a:xfrm>
                  <a:off x="4549775" y="1222376"/>
                  <a:ext cx="215900" cy="5873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64" y="0"/>
                    </a:cxn>
                  </a:cxnLst>
                  <a:rect l="0" t="0" r="r" b="b"/>
                  <a:pathLst>
                    <a:path w="164" h="44">
                      <a:moveTo>
                        <a:pt x="0" y="44"/>
                      </a:moveTo>
                      <a:cubicBezTo>
                        <a:pt x="48" y="16"/>
                        <a:pt x="104" y="0"/>
                        <a:pt x="164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Freeform 546"/>
                <p:cNvSpPr>
                  <a:spLocks/>
                </p:cNvSpPr>
                <p:nvPr/>
              </p:nvSpPr>
              <p:spPr bwMode="auto">
                <a:xfrm>
                  <a:off x="4465638" y="1330326"/>
                  <a:ext cx="14288" cy="14288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3" y="7"/>
                        <a:pt x="7" y="4"/>
                        <a:pt x="11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547"/>
                <p:cNvSpPr>
                  <a:spLocks/>
                </p:cNvSpPr>
                <p:nvPr/>
              </p:nvSpPr>
              <p:spPr bwMode="auto">
                <a:xfrm>
                  <a:off x="4337050" y="1398588"/>
                  <a:ext cx="80963" cy="204788"/>
                </a:xfrm>
                <a:custGeom>
                  <a:avLst/>
                  <a:gdLst/>
                  <a:ahLst/>
                  <a:cxnLst>
                    <a:cxn ang="0">
                      <a:pos x="0" y="155"/>
                    </a:cxn>
                    <a:cxn ang="0">
                      <a:pos x="62" y="0"/>
                    </a:cxn>
                  </a:cxnLst>
                  <a:rect l="0" t="0" r="r" b="b"/>
                  <a:pathLst>
                    <a:path w="62" h="155">
                      <a:moveTo>
                        <a:pt x="0" y="155"/>
                      </a:moveTo>
                      <a:cubicBezTo>
                        <a:pt x="7" y="97"/>
                        <a:pt x="29" y="44"/>
                        <a:pt x="62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Line 548"/>
                <p:cNvSpPr>
                  <a:spLocks noChangeShapeType="1"/>
                </p:cNvSpPr>
                <p:nvPr/>
              </p:nvSpPr>
              <p:spPr bwMode="auto">
                <a:xfrm>
                  <a:off x="4827588" y="12223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Freeform 549"/>
                <p:cNvSpPr>
                  <a:spLocks/>
                </p:cNvSpPr>
                <p:nvPr/>
              </p:nvSpPr>
              <p:spPr bwMode="auto">
                <a:xfrm>
                  <a:off x="6303963" y="2028826"/>
                  <a:ext cx="214313" cy="57150"/>
                </a:xfrm>
                <a:custGeom>
                  <a:avLst/>
                  <a:gdLst/>
                  <a:ahLst/>
                  <a:cxnLst>
                    <a:cxn ang="0">
                      <a:pos x="16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64" h="44">
                      <a:moveTo>
                        <a:pt x="164" y="0"/>
                      </a:moveTo>
                      <a:cubicBezTo>
                        <a:pt x="116" y="28"/>
                        <a:pt x="60" y="44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Freeform 550"/>
                <p:cNvSpPr>
                  <a:spLocks/>
                </p:cNvSpPr>
                <p:nvPr/>
              </p:nvSpPr>
              <p:spPr bwMode="auto">
                <a:xfrm>
                  <a:off x="6588125" y="1963738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Freeform 551"/>
                <p:cNvSpPr>
                  <a:spLocks/>
                </p:cNvSpPr>
                <p:nvPr/>
              </p:nvSpPr>
              <p:spPr bwMode="auto">
                <a:xfrm>
                  <a:off x="6650038" y="1706563"/>
                  <a:ext cx="82550" cy="203200"/>
                </a:xfrm>
                <a:custGeom>
                  <a:avLst/>
                  <a:gdLst/>
                  <a:ahLst/>
                  <a:cxnLst>
                    <a:cxn ang="0">
                      <a:pos x="62" y="0"/>
                    </a:cxn>
                    <a:cxn ang="0">
                      <a:pos x="0" y="155"/>
                    </a:cxn>
                  </a:cxnLst>
                  <a:rect l="0" t="0" r="r" b="b"/>
                  <a:pathLst>
                    <a:path w="62" h="155">
                      <a:moveTo>
                        <a:pt x="62" y="0"/>
                      </a:moveTo>
                      <a:cubicBezTo>
                        <a:pt x="55" y="58"/>
                        <a:pt x="33" y="111"/>
                        <a:pt x="0" y="155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6129338" y="2085976"/>
                  <a:ext cx="112713" cy="1588"/>
                </a:xfrm>
                <a:prstGeom prst="line">
                  <a:avLst/>
                </a:pr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6" name="Text inside A"/>
              <p:cNvGrpSpPr/>
              <p:nvPr/>
            </p:nvGrpSpPr>
            <p:grpSpPr>
              <a:xfrm>
                <a:off x="1062729" y="2162448"/>
                <a:ext cx="1455741" cy="541079"/>
                <a:chOff x="5148259" y="403226"/>
                <a:chExt cx="1455741" cy="541079"/>
              </a:xfrm>
            </p:grpSpPr>
            <p:sp>
              <p:nvSpPr>
                <p:cNvPr id="78" name="Rectangle 577"/>
                <p:cNvSpPr>
                  <a:spLocks noChangeArrowheads="1"/>
                </p:cNvSpPr>
                <p:nvPr/>
              </p:nvSpPr>
              <p:spPr bwMode="auto">
                <a:xfrm>
                  <a:off x="5338763" y="403226"/>
                  <a:ext cx="351058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ПЛАН</a:t>
                  </a:r>
                  <a:endParaRPr kumimoji="0" lang="ru-RU" sz="18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79" name="Oval 578"/>
                <p:cNvSpPr>
                  <a:spLocks noChangeArrowheads="1"/>
                </p:cNvSpPr>
                <p:nvPr/>
              </p:nvSpPr>
              <p:spPr bwMode="auto">
                <a:xfrm>
                  <a:off x="5249863" y="449263"/>
                  <a:ext cx="52388" cy="523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TextBox 04"/>
                <p:cNvSpPr txBox="1"/>
                <p:nvPr/>
              </p:nvSpPr>
              <p:spPr>
                <a:xfrm>
                  <a:off x="5148259" y="574973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1,76</a:t>
                  </a:r>
                  <a:endParaRPr lang="ru-RU" b="1" dirty="0"/>
                </a:p>
              </p:txBody>
            </p:sp>
          </p:grpSp>
          <p:grpSp>
            <p:nvGrpSpPr>
              <p:cNvPr id="67" name="Text inside B"/>
              <p:cNvGrpSpPr/>
              <p:nvPr/>
            </p:nvGrpSpPr>
            <p:grpSpPr>
              <a:xfrm>
                <a:off x="1062729" y="3087960"/>
                <a:ext cx="1455741" cy="562491"/>
                <a:chOff x="5148259" y="1328738"/>
                <a:chExt cx="1455741" cy="562491"/>
              </a:xfrm>
            </p:grpSpPr>
            <p:sp>
              <p:nvSpPr>
                <p:cNvPr id="75" name="Rectangle 579"/>
                <p:cNvSpPr>
                  <a:spLocks noChangeArrowheads="1"/>
                </p:cNvSpPr>
                <p:nvPr/>
              </p:nvSpPr>
              <p:spPr bwMode="auto">
                <a:xfrm>
                  <a:off x="5338763" y="1328738"/>
                  <a:ext cx="783869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 smtClean="0">
                      <a:ln>
                        <a:noFill/>
                      </a:ln>
                      <a:effectLst/>
                      <a:cs typeface="Arial" pitchFamily="34" charset="0"/>
                    </a:rPr>
                    <a:t>ИСПОЛНЕНО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76" name="Oval 580"/>
                <p:cNvSpPr>
                  <a:spLocks noChangeArrowheads="1"/>
                </p:cNvSpPr>
                <p:nvPr/>
              </p:nvSpPr>
              <p:spPr bwMode="auto">
                <a:xfrm>
                  <a:off x="5249863" y="1371601"/>
                  <a:ext cx="52388" cy="539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TextBox 04"/>
                <p:cNvSpPr txBox="1"/>
                <p:nvPr/>
              </p:nvSpPr>
              <p:spPr>
                <a:xfrm>
                  <a:off x="5148259" y="1521897"/>
                  <a:ext cx="1455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b="1" dirty="0" smtClean="0"/>
                    <a:t>1,76</a:t>
                  </a:r>
                  <a:endParaRPr lang="ru-RU" b="1" dirty="0"/>
                </a:p>
              </p:txBody>
            </p:sp>
          </p:grpSp>
          <p:grpSp>
            <p:nvGrpSpPr>
              <p:cNvPr id="68" name="File transfer"/>
              <p:cNvGrpSpPr/>
              <p:nvPr/>
            </p:nvGrpSpPr>
            <p:grpSpPr>
              <a:xfrm>
                <a:off x="538249" y="2322506"/>
                <a:ext cx="309191" cy="321613"/>
                <a:chOff x="5648326" y="1141413"/>
                <a:chExt cx="354012" cy="352425"/>
              </a:xfrm>
            </p:grpSpPr>
            <p:sp>
              <p:nvSpPr>
                <p:cNvPr id="69" name="Rectangle 277"/>
                <p:cNvSpPr>
                  <a:spLocks noChangeArrowheads="1"/>
                </p:cNvSpPr>
                <p:nvPr/>
              </p:nvSpPr>
              <p:spPr bwMode="auto">
                <a:xfrm>
                  <a:off x="5976938" y="1323975"/>
                  <a:ext cx="20638" cy="1651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Freeform 278"/>
                <p:cNvSpPr>
                  <a:spLocks noEditPoints="1"/>
                </p:cNvSpPr>
                <p:nvPr/>
              </p:nvSpPr>
              <p:spPr bwMode="auto">
                <a:xfrm>
                  <a:off x="5875338" y="1319213"/>
                  <a:ext cx="127000" cy="174625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44" y="1"/>
                    </a:cxn>
                    <a:cxn ang="0">
                      <a:pos x="44" y="1"/>
                    </a:cxn>
                    <a:cxn ang="0">
                      <a:pos x="1" y="43"/>
                    </a:cxn>
                    <a:cxn ang="0">
                      <a:pos x="1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151"/>
                    </a:cxn>
                    <a:cxn ang="0">
                      <a:pos x="4" y="155"/>
                    </a:cxn>
                    <a:cxn ang="0">
                      <a:pos x="109" y="155"/>
                    </a:cxn>
                    <a:cxn ang="0">
                      <a:pos x="113" y="151"/>
                    </a:cxn>
                    <a:cxn ang="0">
                      <a:pos x="113" y="4"/>
                    </a:cxn>
                    <a:cxn ang="0">
                      <a:pos x="109" y="0"/>
                    </a:cxn>
                    <a:cxn ang="0">
                      <a:pos x="43" y="13"/>
                    </a:cxn>
                    <a:cxn ang="0">
                      <a:pos x="43" y="42"/>
                    </a:cxn>
                    <a:cxn ang="0">
                      <a:pos x="14" y="42"/>
                    </a:cxn>
                    <a:cxn ang="0">
                      <a:pos x="43" y="13"/>
                    </a:cxn>
                    <a:cxn ang="0">
                      <a:pos x="105" y="147"/>
                    </a:cxn>
                    <a:cxn ang="0">
                      <a:pos x="8" y="147"/>
                    </a:cxn>
                    <a:cxn ang="0">
                      <a:pos x="8" y="50"/>
                    </a:cxn>
                    <a:cxn ang="0">
                      <a:pos x="47" y="50"/>
                    </a:cxn>
                    <a:cxn ang="0">
                      <a:pos x="51" y="46"/>
                    </a:cxn>
                    <a:cxn ang="0">
                      <a:pos x="51" y="8"/>
                    </a:cxn>
                    <a:cxn ang="0">
                      <a:pos x="105" y="8"/>
                    </a:cxn>
                    <a:cxn ang="0">
                      <a:pos x="105" y="147"/>
                    </a:cxn>
                    <a:cxn ang="0">
                      <a:pos x="23" y="81"/>
                    </a:cxn>
                    <a:cxn ang="0">
                      <a:pos x="27" y="85"/>
                    </a:cxn>
                    <a:cxn ang="0">
                      <a:pos x="86" y="85"/>
                    </a:cxn>
                    <a:cxn ang="0">
                      <a:pos x="90" y="81"/>
                    </a:cxn>
                    <a:cxn ang="0">
                      <a:pos x="86" y="77"/>
                    </a:cxn>
                    <a:cxn ang="0">
                      <a:pos x="27" y="77"/>
                    </a:cxn>
                    <a:cxn ang="0">
                      <a:pos x="23" y="81"/>
                    </a:cxn>
                    <a:cxn ang="0">
                      <a:pos x="70" y="99"/>
                    </a:cxn>
                    <a:cxn ang="0">
                      <a:pos x="27" y="99"/>
                    </a:cxn>
                    <a:cxn ang="0">
                      <a:pos x="23" y="103"/>
                    </a:cxn>
                    <a:cxn ang="0">
                      <a:pos x="27" y="107"/>
                    </a:cxn>
                    <a:cxn ang="0">
                      <a:pos x="70" y="107"/>
                    </a:cxn>
                    <a:cxn ang="0">
                      <a:pos x="74" y="103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113" h="155">
                      <a:moveTo>
                        <a:pt x="109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5"/>
                        <a:pt x="1" y="45"/>
                        <a:pt x="0" y="45"/>
                      </a:cubicBezTo>
                      <a:cubicBezTo>
                        <a:pt x="0" y="45"/>
                        <a:pt x="0" y="45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4"/>
                        <a:pt x="2" y="155"/>
                        <a:pt x="4" y="155"/>
                      </a:cubicBezTo>
                      <a:cubicBezTo>
                        <a:pt x="109" y="155"/>
                        <a:pt x="109" y="155"/>
                        <a:pt x="109" y="155"/>
                      </a:cubicBezTo>
                      <a:cubicBezTo>
                        <a:pt x="111" y="155"/>
                        <a:pt x="113" y="154"/>
                        <a:pt x="113" y="151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3" y="2"/>
                        <a:pt x="111" y="0"/>
                        <a:pt x="109" y="0"/>
                      </a:cubicBezTo>
                      <a:close/>
                      <a:moveTo>
                        <a:pt x="43" y="13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lnTo>
                        <a:pt x="43" y="13"/>
                      </a:lnTo>
                      <a:close/>
                      <a:moveTo>
                        <a:pt x="105" y="147"/>
                      </a:move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9" y="50"/>
                        <a:pt x="51" y="48"/>
                        <a:pt x="51" y="46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lnTo>
                        <a:pt x="105" y="147"/>
                      </a:lnTo>
                      <a:close/>
                      <a:moveTo>
                        <a:pt x="23" y="81"/>
                      </a:moveTo>
                      <a:cubicBezTo>
                        <a:pt x="23" y="83"/>
                        <a:pt x="25" y="85"/>
                        <a:pt x="27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5"/>
                        <a:pt x="90" y="83"/>
                        <a:pt x="90" y="81"/>
                      </a:cubicBezTo>
                      <a:cubicBezTo>
                        <a:pt x="90" y="79"/>
                        <a:pt x="88" y="77"/>
                        <a:pt x="8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5" y="77"/>
                        <a:pt x="23" y="79"/>
                        <a:pt x="23" y="81"/>
                      </a:cubicBezTo>
                      <a:close/>
                      <a:moveTo>
                        <a:pt x="70" y="99"/>
                      </a:moveTo>
                      <a:cubicBezTo>
                        <a:pt x="27" y="99"/>
                        <a:pt x="27" y="99"/>
                        <a:pt x="27" y="99"/>
                      </a:cubicBezTo>
                      <a:cubicBezTo>
                        <a:pt x="25" y="99"/>
                        <a:pt x="23" y="100"/>
                        <a:pt x="23" y="103"/>
                      </a:cubicBezTo>
                      <a:cubicBezTo>
                        <a:pt x="23" y="105"/>
                        <a:pt x="25" y="107"/>
                        <a:pt x="27" y="107"/>
                      </a:cubicBezTo>
                      <a:cubicBezTo>
                        <a:pt x="70" y="107"/>
                        <a:pt x="70" y="107"/>
                        <a:pt x="70" y="107"/>
                      </a:cubicBezTo>
                      <a:cubicBezTo>
                        <a:pt x="72" y="107"/>
                        <a:pt x="74" y="105"/>
                        <a:pt x="74" y="103"/>
                      </a:cubicBezTo>
                      <a:cubicBezTo>
                        <a:pt x="74" y="100"/>
                        <a:pt x="72" y="99"/>
                        <a:pt x="70" y="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Freeform 279"/>
                <p:cNvSpPr>
                  <a:spLocks/>
                </p:cNvSpPr>
                <p:nvPr/>
              </p:nvSpPr>
              <p:spPr bwMode="auto">
                <a:xfrm>
                  <a:off x="5653088" y="1146175"/>
                  <a:ext cx="171450" cy="117475"/>
                </a:xfrm>
                <a:custGeom>
                  <a:avLst/>
                  <a:gdLst/>
                  <a:ahLst/>
                  <a:cxnLst>
                    <a:cxn ang="0">
                      <a:pos x="146" y="14"/>
                    </a:cxn>
                    <a:cxn ang="0">
                      <a:pos x="63" y="14"/>
                    </a:cxn>
                    <a:cxn ang="0">
                      <a:pos x="55" y="5"/>
                    </a:cxn>
                    <a:cxn ang="0">
                      <a:pos x="46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99"/>
                    </a:cxn>
                    <a:cxn ang="0">
                      <a:pos x="5" y="104"/>
                    </a:cxn>
                    <a:cxn ang="0">
                      <a:pos x="146" y="104"/>
                    </a:cxn>
                    <a:cxn ang="0">
                      <a:pos x="152" y="99"/>
                    </a:cxn>
                    <a:cxn ang="0">
                      <a:pos x="152" y="19"/>
                    </a:cxn>
                    <a:cxn ang="0">
                      <a:pos x="146" y="14"/>
                    </a:cxn>
                  </a:cxnLst>
                  <a:rect l="0" t="0" r="r" b="b"/>
                  <a:pathLst>
                    <a:path w="152" h="104">
                      <a:moveTo>
                        <a:pt x="146" y="14"/>
                      </a:move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2"/>
                        <a:pt x="49" y="0"/>
                        <a:pt x="4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2"/>
                        <a:pt x="2" y="104"/>
                        <a:pt x="5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9" y="104"/>
                        <a:pt x="152" y="102"/>
                        <a:pt x="152" y="9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6"/>
                        <a:pt x="149" y="14"/>
                        <a:pt x="146" y="1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Freeform 280"/>
                <p:cNvSpPr>
                  <a:spLocks noEditPoints="1"/>
                </p:cNvSpPr>
                <p:nvPr/>
              </p:nvSpPr>
              <p:spPr bwMode="auto">
                <a:xfrm>
                  <a:off x="5648326" y="1141413"/>
                  <a:ext cx="180975" cy="127000"/>
                </a:xfrm>
                <a:custGeom>
                  <a:avLst/>
                  <a:gdLst/>
                  <a:ahLst/>
                  <a:cxnLst>
                    <a:cxn ang="0">
                      <a:pos x="150" y="14"/>
                    </a:cxn>
                    <a:cxn ang="0">
                      <a:pos x="67" y="14"/>
                    </a:cxn>
                    <a:cxn ang="0">
                      <a:pos x="70" y="15"/>
                    </a:cxn>
                    <a:cxn ang="0">
                      <a:pos x="62" y="6"/>
                    </a:cxn>
                    <a:cxn ang="0">
                      <a:pos x="50" y="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103"/>
                    </a:cxn>
                    <a:cxn ang="0">
                      <a:pos x="9" y="112"/>
                    </a:cxn>
                    <a:cxn ang="0">
                      <a:pos x="150" y="112"/>
                    </a:cxn>
                    <a:cxn ang="0">
                      <a:pos x="160" y="103"/>
                    </a:cxn>
                    <a:cxn ang="0">
                      <a:pos x="160" y="23"/>
                    </a:cxn>
                    <a:cxn ang="0">
                      <a:pos x="150" y="14"/>
                    </a:cxn>
                    <a:cxn ang="0">
                      <a:pos x="152" y="23"/>
                    </a:cxn>
                    <a:cxn ang="0">
                      <a:pos x="152" y="103"/>
                    </a:cxn>
                    <a:cxn ang="0">
                      <a:pos x="150" y="104"/>
                    </a:cxn>
                    <a:cxn ang="0">
                      <a:pos x="9" y="104"/>
                    </a:cxn>
                    <a:cxn ang="0">
                      <a:pos x="8" y="103"/>
                    </a:cxn>
                    <a:cxn ang="0">
                      <a:pos x="8" y="10"/>
                    </a:cxn>
                    <a:cxn ang="0">
                      <a:pos x="9" y="8"/>
                    </a:cxn>
                    <a:cxn ang="0">
                      <a:pos x="50" y="8"/>
                    </a:cxn>
                    <a:cxn ang="0">
                      <a:pos x="56" y="11"/>
                    </a:cxn>
                    <a:cxn ang="0">
                      <a:pos x="64" y="21"/>
                    </a:cxn>
                    <a:cxn ang="0">
                      <a:pos x="67" y="22"/>
                    </a:cxn>
                    <a:cxn ang="0">
                      <a:pos x="150" y="22"/>
                    </a:cxn>
                    <a:cxn ang="0">
                      <a:pos x="152" y="23"/>
                    </a:cxn>
                  </a:cxnLst>
                  <a:rect l="0" t="0" r="r" b="b"/>
                  <a:pathLst>
                    <a:path w="160" h="112">
                      <a:moveTo>
                        <a:pt x="150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8" y="14"/>
                        <a:pt x="69" y="15"/>
                        <a:pt x="70" y="15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0" y="3"/>
                        <a:pt x="54" y="0"/>
                        <a:pt x="5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8"/>
                        <a:pt x="4" y="112"/>
                        <a:pt x="9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5" y="112"/>
                        <a:pt x="160" y="108"/>
                        <a:pt x="160" y="10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18"/>
                        <a:pt x="155" y="14"/>
                        <a:pt x="150" y="14"/>
                      </a:cubicBezTo>
                      <a:close/>
                      <a:moveTo>
                        <a:pt x="152" y="23"/>
                      </a:moveTo>
                      <a:cubicBezTo>
                        <a:pt x="152" y="103"/>
                        <a:pt x="152" y="103"/>
                        <a:pt x="152" y="103"/>
                      </a:cubicBezTo>
                      <a:cubicBezTo>
                        <a:pt x="152" y="104"/>
                        <a:pt x="151" y="104"/>
                        <a:pt x="150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9" y="104"/>
                        <a:pt x="8" y="104"/>
                        <a:pt x="8" y="10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2" y="8"/>
                        <a:pt x="55" y="10"/>
                        <a:pt x="56" y="11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65" y="22"/>
                        <a:pt x="66" y="22"/>
                        <a:pt x="67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1" y="22"/>
                        <a:pt x="152" y="23"/>
                        <a:pt x="152" y="2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Freeform 281"/>
                <p:cNvSpPr>
                  <a:spLocks/>
                </p:cNvSpPr>
                <p:nvPr/>
              </p:nvSpPr>
              <p:spPr bwMode="auto">
                <a:xfrm>
                  <a:off x="5865813" y="1203325"/>
                  <a:ext cx="96838" cy="84138"/>
                </a:xfrm>
                <a:custGeom>
                  <a:avLst/>
                  <a:gdLst/>
                  <a:ahLst/>
                  <a:cxnLst>
                    <a:cxn ang="0">
                      <a:pos x="84" y="52"/>
                    </a:cxn>
                    <a:cxn ang="0">
                      <a:pos x="78" y="52"/>
                    </a:cxn>
                    <a:cxn ang="0">
                      <a:pos x="70" y="60"/>
                    </a:cxn>
                    <a:cxn ang="0">
                      <a:pos x="70" y="4"/>
                    </a:cxn>
                    <a:cxn ang="0">
                      <a:pos x="6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62" y="8"/>
                    </a:cxn>
                    <a:cxn ang="0">
                      <a:pos x="62" y="60"/>
                    </a:cxn>
                    <a:cxn ang="0">
                      <a:pos x="54" y="52"/>
                    </a:cxn>
                    <a:cxn ang="0">
                      <a:pos x="49" y="52"/>
                    </a:cxn>
                    <a:cxn ang="0">
                      <a:pos x="49" y="58"/>
                    </a:cxn>
                    <a:cxn ang="0">
                      <a:pos x="64" y="73"/>
                    </a:cxn>
                    <a:cxn ang="0">
                      <a:pos x="65" y="73"/>
                    </a:cxn>
                    <a:cxn ang="0">
                      <a:pos x="68" y="73"/>
                    </a:cxn>
                    <a:cxn ang="0">
                      <a:pos x="69" y="73"/>
                    </a:cxn>
                    <a:cxn ang="0">
                      <a:pos x="84" y="58"/>
                    </a:cxn>
                    <a:cxn ang="0">
                      <a:pos x="84" y="52"/>
                    </a:cxn>
                  </a:cxnLst>
                  <a:rect l="0" t="0" r="r" b="b"/>
                  <a:pathLst>
                    <a:path w="85" h="74">
                      <a:moveTo>
                        <a:pt x="84" y="52"/>
                      </a:moveTo>
                      <a:cubicBezTo>
                        <a:pt x="82" y="51"/>
                        <a:pt x="80" y="51"/>
                        <a:pt x="78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69" y="0"/>
                        <a:pt x="6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53" y="51"/>
                        <a:pt x="50" y="51"/>
                        <a:pt x="49" y="52"/>
                      </a:cubicBezTo>
                      <a:cubicBezTo>
                        <a:pt x="47" y="54"/>
                        <a:pt x="47" y="56"/>
                        <a:pt x="49" y="58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6" y="74"/>
                        <a:pt x="67" y="74"/>
                        <a:pt x="68" y="73"/>
                      </a:cubicBezTo>
                      <a:cubicBezTo>
                        <a:pt x="68" y="73"/>
                        <a:pt x="69" y="73"/>
                        <a:pt x="69" y="73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5" y="56"/>
                        <a:pt x="85" y="54"/>
                        <a:pt x="84" y="5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Freeform 282"/>
                <p:cNvSpPr>
                  <a:spLocks/>
                </p:cNvSpPr>
                <p:nvPr/>
              </p:nvSpPr>
              <p:spPr bwMode="auto">
                <a:xfrm>
                  <a:off x="5689601" y="1303338"/>
                  <a:ext cx="149225" cy="128588"/>
                </a:xfrm>
                <a:custGeom>
                  <a:avLst/>
                  <a:gdLst/>
                  <a:ahLst/>
                  <a:cxnLst>
                    <a:cxn ang="0">
                      <a:pos x="128" y="107"/>
                    </a:cxn>
                    <a:cxn ang="0">
                      <a:pos x="23" y="107"/>
                    </a:cxn>
                    <a:cxn ang="0">
                      <a:pos x="23" y="14"/>
                    </a:cxn>
                    <a:cxn ang="0">
                      <a:pos x="31" y="22"/>
                    </a:cxn>
                    <a:cxn ang="0">
                      <a:pos x="36" y="22"/>
                    </a:cxn>
                    <a:cxn ang="0">
                      <a:pos x="36" y="16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" y="16"/>
                    </a:cxn>
                    <a:cxn ang="0">
                      <a:pos x="1" y="22"/>
                    </a:cxn>
                    <a:cxn ang="0">
                      <a:pos x="7" y="22"/>
                    </a:cxn>
                    <a:cxn ang="0">
                      <a:pos x="15" y="14"/>
                    </a:cxn>
                    <a:cxn ang="0">
                      <a:pos x="15" y="111"/>
                    </a:cxn>
                    <a:cxn ang="0">
                      <a:pos x="19" y="115"/>
                    </a:cxn>
                    <a:cxn ang="0">
                      <a:pos x="128" y="115"/>
                    </a:cxn>
                    <a:cxn ang="0">
                      <a:pos x="132" y="111"/>
                    </a:cxn>
                    <a:cxn ang="0">
                      <a:pos x="128" y="107"/>
                    </a:cxn>
                  </a:cxnLst>
                  <a:rect l="0" t="0" r="r" b="b"/>
                  <a:pathLst>
                    <a:path w="132" h="115">
                      <a:moveTo>
                        <a:pt x="128" y="107"/>
                      </a:moveTo>
                      <a:cubicBezTo>
                        <a:pt x="23" y="107"/>
                        <a:pt x="23" y="107"/>
                        <a:pt x="23" y="107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3"/>
                        <a:pt x="35" y="23"/>
                        <a:pt x="36" y="22"/>
                      </a:cubicBezTo>
                      <a:cubicBezTo>
                        <a:pt x="38" y="20"/>
                        <a:pt x="38" y="18"/>
                        <a:pt x="36" y="16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19" y="0"/>
                        <a:pt x="18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20"/>
                        <a:pt x="1" y="22"/>
                      </a:cubicBezTo>
                      <a:cubicBezTo>
                        <a:pt x="3" y="23"/>
                        <a:pt x="5" y="23"/>
                        <a:pt x="7" y="2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4"/>
                        <a:pt x="17" y="115"/>
                        <a:pt x="19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30" y="115"/>
                        <a:pt x="132" y="114"/>
                        <a:pt x="132" y="111"/>
                      </a:cubicBezTo>
                      <a:cubicBezTo>
                        <a:pt x="132" y="109"/>
                        <a:pt x="130" y="107"/>
                        <a:pt x="128" y="1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8" name="Paper sheet"/>
            <p:cNvGrpSpPr/>
            <p:nvPr/>
          </p:nvGrpSpPr>
          <p:grpSpPr>
            <a:xfrm>
              <a:off x="698599" y="3193752"/>
              <a:ext cx="238920" cy="301625"/>
              <a:chOff x="3189296" y="2646364"/>
              <a:chExt cx="263526" cy="347663"/>
            </a:xfrm>
          </p:grpSpPr>
          <p:sp>
            <p:nvSpPr>
              <p:cNvPr id="59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7" name="TextBox 04"/>
          <p:cNvSpPr txBox="1"/>
          <p:nvPr/>
        </p:nvSpPr>
        <p:spPr>
          <a:xfrm>
            <a:off x="1187471" y="2420888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98" name="TextBox 04"/>
          <p:cNvSpPr txBox="1"/>
          <p:nvPr/>
        </p:nvSpPr>
        <p:spPr>
          <a:xfrm>
            <a:off x="1187471" y="3376737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99" name="TextBox 04"/>
          <p:cNvSpPr txBox="1"/>
          <p:nvPr/>
        </p:nvSpPr>
        <p:spPr>
          <a:xfrm>
            <a:off x="1187471" y="4633391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sp>
        <p:nvSpPr>
          <p:cNvPr id="100" name="TextBox 04"/>
          <p:cNvSpPr txBox="1"/>
          <p:nvPr/>
        </p:nvSpPr>
        <p:spPr>
          <a:xfrm>
            <a:off x="1187471" y="5569495"/>
            <a:ext cx="14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  <p:pic>
        <p:nvPicPr>
          <p:cNvPr id="101" name="Рисунок 100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3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78" y="1465227"/>
            <a:ext cx="5505138" cy="412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26978" y="1465227"/>
            <a:ext cx="5505138" cy="412885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0000">
                <a:srgbClr val="FFFFFF">
                  <a:alpha val="0"/>
                </a:srgbClr>
              </a:gs>
              <a:gs pos="27000">
                <a:srgbClr val="FFFFFF">
                  <a:alpha val="74000"/>
                </a:srgbClr>
              </a:gs>
              <a:gs pos="17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Герб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2091" cy="11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179512" y="4382478"/>
            <a:ext cx="4968552" cy="2286882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2022 году приобретено </a:t>
            </a:r>
            <a:r>
              <a:rPr lang="ru-RU" dirty="0">
                <a:solidFill>
                  <a:schemeClr val="tx1"/>
                </a:solidFill>
              </a:rPr>
              <a:t>здание под дошкольную организацию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5-м микрорайоне </a:t>
            </a:r>
            <a:r>
              <a:rPr lang="ru-RU" dirty="0" smtClean="0">
                <a:solidFill>
                  <a:schemeClr val="tx1"/>
                </a:solidFill>
              </a:rPr>
              <a:t> жилого </a:t>
            </a:r>
            <a:r>
              <a:rPr lang="ru-RU" dirty="0">
                <a:solidFill>
                  <a:schemeClr val="tx1"/>
                </a:solidFill>
              </a:rPr>
              <a:t>района «Солнечный»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240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мест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Ведется строительство детского сада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ул</a:t>
            </a:r>
            <a:r>
              <a:rPr lang="ru-RU" dirty="0">
                <a:solidFill>
                  <a:schemeClr val="tx1"/>
                </a:solidFill>
              </a:rPr>
              <a:t>. Крайняя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190</a:t>
            </a:r>
            <a:r>
              <a:rPr lang="ru-RU" dirty="0">
                <a:solidFill>
                  <a:schemeClr val="tx1"/>
                </a:solidFill>
              </a:rPr>
              <a:t> мест – ввод </a:t>
            </a:r>
            <a:r>
              <a:rPr lang="ru-RU" dirty="0" smtClean="0">
                <a:solidFill>
                  <a:schemeClr val="tx1"/>
                </a:solidFill>
              </a:rPr>
              <a:t>в эксплуатацию запланирован  </a:t>
            </a:r>
            <a:r>
              <a:rPr lang="ru-RU" dirty="0">
                <a:solidFill>
                  <a:schemeClr val="tx1"/>
                </a:solidFill>
              </a:rPr>
              <a:t>в 2023 году</a:t>
            </a:r>
          </a:p>
          <a:p>
            <a:pPr>
              <a:spcAft>
                <a:spcPts val="3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Title 4">
            <a:extLst>
              <a:ext uri="{FF2B5EF4-FFF2-40B4-BE49-F238E27FC236}">
                <a16:creationId xmlns="" xmlns:a16="http://schemas.microsoft.com/office/drawing/2014/main" id="{0D29E27F-D56B-46E4-9441-7F127D6DA63D}"/>
              </a:ext>
            </a:extLst>
          </p:cNvPr>
          <p:cNvSpPr txBox="1">
            <a:spLocks/>
          </p:cNvSpPr>
          <p:nvPr/>
        </p:nvSpPr>
        <p:spPr>
          <a:xfrm>
            <a:off x="1350210" y="231229"/>
            <a:ext cx="7344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/>
              <a:t>Основные направления реализации </a:t>
            </a:r>
          </a:p>
          <a:p>
            <a:r>
              <a:rPr lang="ru-RU" sz="2400" dirty="0"/>
              <a:t>муниципальной </a:t>
            </a:r>
            <a:r>
              <a:rPr lang="ru-RU" sz="2400" dirty="0" smtClean="0"/>
              <a:t>программы			</a:t>
            </a:r>
          </a:p>
          <a:p>
            <a:r>
              <a:rPr lang="ru-RU" sz="2400" dirty="0">
                <a:solidFill>
                  <a:srgbClr val="49CEEF"/>
                </a:solidFill>
              </a:rPr>
              <a:t> </a:t>
            </a:r>
            <a:r>
              <a:rPr lang="ru-RU" sz="2400" dirty="0" smtClean="0">
                <a:solidFill>
                  <a:srgbClr val="49CEEF"/>
                </a:solidFill>
              </a:rPr>
              <a:t>    </a:t>
            </a:r>
            <a:r>
              <a:rPr lang="ru-RU" sz="1600" dirty="0">
                <a:solidFill>
                  <a:srgbClr val="0070C0"/>
                </a:solidFill>
              </a:rPr>
              <a:t>2. </a:t>
            </a:r>
            <a:r>
              <a:rPr lang="ru-RU" sz="1600" dirty="0" smtClean="0">
                <a:solidFill>
                  <a:srgbClr val="0070C0"/>
                </a:solidFill>
              </a:rPr>
              <a:t>Создание </a:t>
            </a:r>
            <a:r>
              <a:rPr lang="ru-RU" sz="1600" dirty="0">
                <a:solidFill>
                  <a:srgbClr val="0070C0"/>
                </a:solidFill>
              </a:rPr>
              <a:t>новых </a:t>
            </a:r>
            <a:r>
              <a:rPr lang="ru-RU" sz="1600" dirty="0" smtClean="0">
                <a:solidFill>
                  <a:srgbClr val="0070C0"/>
                </a:solidFill>
              </a:rPr>
              <a:t>мест в </a:t>
            </a:r>
            <a:r>
              <a:rPr lang="ru-RU" sz="1600" dirty="0">
                <a:solidFill>
                  <a:srgbClr val="0070C0"/>
                </a:solidFill>
              </a:rPr>
              <a:t>образовательных </a:t>
            </a:r>
            <a:r>
              <a:rPr lang="ru-RU" sz="1600" dirty="0" smtClean="0">
                <a:solidFill>
                  <a:srgbClr val="0070C0"/>
                </a:solidFill>
              </a:rPr>
              <a:t>организациях</a:t>
            </a:r>
          </a:p>
          <a:p>
            <a:endParaRPr lang="en-US" sz="2400" noProof="1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A72-EF4D-4486-A23C-054FE2E2A8D2}" type="slidenum">
              <a:rPr lang="en-US" sz="1400" smtClean="0">
                <a:solidFill>
                  <a:schemeClr val="bg1"/>
                </a:solidFill>
              </a:rPr>
              <a:pPr/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987824" y="5310889"/>
            <a:ext cx="6336704" cy="566383"/>
          </a:xfrm>
          <a:prstGeom prst="roundRect">
            <a:avLst>
              <a:gd name="adj" fmla="val 9322"/>
            </a:avLst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2060848"/>
            <a:ext cx="2395717" cy="1872208"/>
            <a:chOff x="376083" y="2996952"/>
            <a:chExt cx="2395717" cy="1872208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76083" y="2996952"/>
              <a:ext cx="2395717" cy="1857946"/>
              <a:chOff x="376083" y="1916832"/>
              <a:chExt cx="2395717" cy="1857946"/>
            </a:xfrm>
          </p:grpSpPr>
          <p:sp>
            <p:nvSpPr>
              <p:cNvPr id="98" name="Freeform 525"/>
              <p:cNvSpPr>
                <a:spLocks/>
              </p:cNvSpPr>
              <p:nvPr/>
            </p:nvSpPr>
            <p:spPr bwMode="auto">
              <a:xfrm>
                <a:off x="376263" y="1916832"/>
                <a:ext cx="2395358" cy="851133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noFill/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525"/>
              <p:cNvSpPr>
                <a:spLocks/>
              </p:cNvSpPr>
              <p:nvPr/>
            </p:nvSpPr>
            <p:spPr bwMode="auto">
              <a:xfrm>
                <a:off x="376083" y="2912468"/>
                <a:ext cx="2395538" cy="860425"/>
              </a:xfrm>
              <a:custGeom>
                <a:avLst/>
                <a:gdLst/>
                <a:ahLst/>
                <a:cxnLst>
                  <a:cxn ang="0">
                    <a:pos x="1457" y="0"/>
                  </a:cxn>
                  <a:cxn ang="0">
                    <a:pos x="286" y="0"/>
                  </a:cxn>
                  <a:cxn ang="0">
                    <a:pos x="0" y="286"/>
                  </a:cxn>
                  <a:cxn ang="0">
                    <a:pos x="286" y="572"/>
                  </a:cxn>
                  <a:cxn ang="0">
                    <a:pos x="1457" y="572"/>
                  </a:cxn>
                  <a:cxn ang="0">
                    <a:pos x="1743" y="286"/>
                  </a:cxn>
                  <a:cxn ang="0">
                    <a:pos x="1457" y="0"/>
                  </a:cxn>
                </a:cxnLst>
                <a:rect l="0" t="0" r="r" b="b"/>
                <a:pathLst>
                  <a:path w="1743" h="572">
                    <a:moveTo>
                      <a:pt x="1457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0" y="444"/>
                      <a:pt x="128" y="572"/>
                      <a:pt x="286" y="572"/>
                    </a:cubicBezTo>
                    <a:cubicBezTo>
                      <a:pt x="1457" y="572"/>
                      <a:pt x="1457" y="572"/>
                      <a:pt x="1457" y="572"/>
                    </a:cubicBezTo>
                    <a:cubicBezTo>
                      <a:pt x="1615" y="572"/>
                      <a:pt x="1743" y="444"/>
                      <a:pt x="1743" y="286"/>
                    </a:cubicBezTo>
                    <a:cubicBezTo>
                      <a:pt x="1743" y="128"/>
                      <a:pt x="1615" y="0"/>
                      <a:pt x="145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376262" y="1988840"/>
                <a:ext cx="2395538" cy="1785938"/>
                <a:chOff x="251520" y="2060848"/>
                <a:chExt cx="2395538" cy="1785938"/>
              </a:xfrm>
            </p:grpSpPr>
            <p:sp>
              <p:nvSpPr>
                <p:cNvPr id="192" name="Circle B"/>
                <p:cNvSpPr>
                  <a:spLocks noChangeArrowheads="1"/>
                </p:cNvSpPr>
                <p:nvPr/>
              </p:nvSpPr>
              <p:spPr bwMode="auto">
                <a:xfrm>
                  <a:off x="388045" y="3121298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3" name="Circle A"/>
                <p:cNvSpPr>
                  <a:spLocks noChangeArrowheads="1"/>
                </p:cNvSpPr>
                <p:nvPr/>
              </p:nvSpPr>
              <p:spPr bwMode="auto">
                <a:xfrm>
                  <a:off x="388045" y="2198960"/>
                  <a:ext cx="582613" cy="584200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94" name="Secondary lines A"/>
                <p:cNvGrpSpPr/>
                <p:nvPr/>
              </p:nvGrpSpPr>
              <p:grpSpPr>
                <a:xfrm>
                  <a:off x="251520" y="2060848"/>
                  <a:ext cx="2395538" cy="862013"/>
                  <a:chOff x="4337050" y="301626"/>
                  <a:chExt cx="2395538" cy="862013"/>
                </a:xfrm>
              </p:grpSpPr>
              <p:sp>
                <p:nvSpPr>
                  <p:cNvPr id="219" name="Freeform 537"/>
                  <p:cNvSpPr>
                    <a:spLocks/>
                  </p:cNvSpPr>
                  <p:nvPr/>
                </p:nvSpPr>
                <p:spPr bwMode="auto">
                  <a:xfrm>
                    <a:off x="4549775" y="301626"/>
                    <a:ext cx="215900" cy="571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0" name="Freeform 538"/>
                  <p:cNvSpPr>
                    <a:spLocks/>
                  </p:cNvSpPr>
                  <p:nvPr/>
                </p:nvSpPr>
                <p:spPr bwMode="auto">
                  <a:xfrm>
                    <a:off x="4465638" y="407988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3" y="7"/>
                          <a:pt x="7" y="3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1" name="Freeform 539"/>
                  <p:cNvSpPr>
                    <a:spLocks/>
                  </p:cNvSpPr>
                  <p:nvPr/>
                </p:nvSpPr>
                <p:spPr bwMode="auto">
                  <a:xfrm>
                    <a:off x="4337050" y="476251"/>
                    <a:ext cx="80963" cy="203200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8"/>
                          <a:pt x="29" y="45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2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30162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3" name="Freeform 541"/>
                  <p:cNvSpPr>
                    <a:spLocks/>
                  </p:cNvSpPr>
                  <p:nvPr/>
                </p:nvSpPr>
                <p:spPr bwMode="auto">
                  <a:xfrm>
                    <a:off x="6303963" y="1104901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4" name="Freeform 542"/>
                  <p:cNvSpPr>
                    <a:spLocks/>
                  </p:cNvSpPr>
                  <p:nvPr/>
                </p:nvSpPr>
                <p:spPr bwMode="auto">
                  <a:xfrm>
                    <a:off x="6588125" y="1041401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12" h="10">
                        <a:moveTo>
                          <a:pt x="12" y="0"/>
                        </a:moveTo>
                        <a:cubicBezTo>
                          <a:pt x="8" y="3"/>
                          <a:pt x="4" y="7"/>
                          <a:pt x="0" y="1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5" name="Freeform 543"/>
                  <p:cNvSpPr>
                    <a:spLocks/>
                  </p:cNvSpPr>
                  <p:nvPr/>
                </p:nvSpPr>
                <p:spPr bwMode="auto">
                  <a:xfrm>
                    <a:off x="6650038" y="784226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7"/>
                          <a:pt x="33" y="110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6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1162051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5" name="Secondary lines B"/>
                <p:cNvGrpSpPr/>
                <p:nvPr/>
              </p:nvGrpSpPr>
              <p:grpSpPr>
                <a:xfrm>
                  <a:off x="251520" y="2981598"/>
                  <a:ext cx="2395538" cy="865188"/>
                  <a:chOff x="4337050" y="1222376"/>
                  <a:chExt cx="2395538" cy="865188"/>
                </a:xfrm>
              </p:grpSpPr>
              <p:sp>
                <p:nvSpPr>
                  <p:cNvPr id="211" name="Freeform 545"/>
                  <p:cNvSpPr>
                    <a:spLocks/>
                  </p:cNvSpPr>
                  <p:nvPr/>
                </p:nvSpPr>
                <p:spPr bwMode="auto">
                  <a:xfrm>
                    <a:off x="4549775" y="1222376"/>
                    <a:ext cx="215900" cy="58738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64" y="0"/>
                      </a:cxn>
                    </a:cxnLst>
                    <a:rect l="0" t="0" r="r" b="b"/>
                    <a:pathLst>
                      <a:path w="164" h="44">
                        <a:moveTo>
                          <a:pt x="0" y="44"/>
                        </a:moveTo>
                        <a:cubicBezTo>
                          <a:pt x="48" y="16"/>
                          <a:pt x="104" y="0"/>
                          <a:pt x="164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546"/>
                  <p:cNvSpPr>
                    <a:spLocks/>
                  </p:cNvSpPr>
                  <p:nvPr/>
                </p:nvSpPr>
                <p:spPr bwMode="auto">
                  <a:xfrm>
                    <a:off x="4465638" y="1330326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cubicBezTo>
                          <a:pt x="3" y="7"/>
                          <a:pt x="7" y="4"/>
                          <a:pt x="11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" name="Freeform 547"/>
                  <p:cNvSpPr>
                    <a:spLocks/>
                  </p:cNvSpPr>
                  <p:nvPr/>
                </p:nvSpPr>
                <p:spPr bwMode="auto">
                  <a:xfrm>
                    <a:off x="4337050" y="1398588"/>
                    <a:ext cx="80963" cy="204788"/>
                  </a:xfrm>
                  <a:custGeom>
                    <a:avLst/>
                    <a:gdLst/>
                    <a:ahLst/>
                    <a:cxnLst>
                      <a:cxn ang="0">
                        <a:pos x="0" y="155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62" h="155">
                        <a:moveTo>
                          <a:pt x="0" y="155"/>
                        </a:moveTo>
                        <a:cubicBezTo>
                          <a:pt x="7" y="97"/>
                          <a:pt x="29" y="44"/>
                          <a:pt x="62" y="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4827588" y="12223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" name="Freeform 549"/>
                  <p:cNvSpPr>
                    <a:spLocks/>
                  </p:cNvSpPr>
                  <p:nvPr/>
                </p:nvSpPr>
                <p:spPr bwMode="auto">
                  <a:xfrm>
                    <a:off x="6303963" y="2028826"/>
                    <a:ext cx="214313" cy="57150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64" h="44">
                        <a:moveTo>
                          <a:pt x="164" y="0"/>
                        </a:moveTo>
                        <a:cubicBezTo>
                          <a:pt x="116" y="28"/>
                          <a:pt x="60" y="44"/>
                          <a:pt x="0" y="44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6" name="Freeform 550"/>
                  <p:cNvSpPr>
                    <a:spLocks/>
                  </p:cNvSpPr>
                  <p:nvPr/>
                </p:nvSpPr>
                <p:spPr bwMode="auto">
                  <a:xfrm>
                    <a:off x="6588125" y="1963738"/>
                    <a:ext cx="15875" cy="14288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2" h="11">
                        <a:moveTo>
                          <a:pt x="12" y="0"/>
                        </a:moveTo>
                        <a:cubicBezTo>
                          <a:pt x="8" y="4"/>
                          <a:pt x="4" y="7"/>
                          <a:pt x="0" y="11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7" name="Freeform 551"/>
                  <p:cNvSpPr>
                    <a:spLocks/>
                  </p:cNvSpPr>
                  <p:nvPr/>
                </p:nvSpPr>
                <p:spPr bwMode="auto">
                  <a:xfrm>
                    <a:off x="6650038" y="1706563"/>
                    <a:ext cx="82550" cy="20320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0" y="155"/>
                      </a:cxn>
                    </a:cxnLst>
                    <a:rect l="0" t="0" r="r" b="b"/>
                    <a:pathLst>
                      <a:path w="62" h="155">
                        <a:moveTo>
                          <a:pt x="62" y="0"/>
                        </a:moveTo>
                        <a:cubicBezTo>
                          <a:pt x="55" y="58"/>
                          <a:pt x="33" y="111"/>
                          <a:pt x="0" y="15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8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9338" y="2085976"/>
                    <a:ext cx="112713" cy="1588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6" name="Text inside A"/>
                <p:cNvGrpSpPr/>
                <p:nvPr/>
              </p:nvGrpSpPr>
              <p:grpSpPr>
                <a:xfrm>
                  <a:off x="1062729" y="2162448"/>
                  <a:ext cx="1455741" cy="541079"/>
                  <a:chOff x="5148259" y="403226"/>
                  <a:chExt cx="1455741" cy="541079"/>
                </a:xfrm>
              </p:grpSpPr>
              <p:sp>
                <p:nvSpPr>
                  <p:cNvPr id="208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403226"/>
                    <a:ext cx="351058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ПЛАН</a:t>
                    </a:r>
                    <a:endParaRPr kumimoji="0" lang="ru-RU" sz="18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209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449263"/>
                    <a:ext cx="52388" cy="52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" name="TextBox 04"/>
                  <p:cNvSpPr txBox="1"/>
                  <p:nvPr/>
                </p:nvSpPr>
                <p:spPr>
                  <a:xfrm>
                    <a:off x="5148259" y="574973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483,07</a:t>
                    </a:r>
                    <a:endParaRPr lang="ru-RU" b="1" dirty="0"/>
                  </a:p>
                </p:txBody>
              </p:sp>
            </p:grpSp>
            <p:grpSp>
              <p:nvGrpSpPr>
                <p:cNvPr id="197" name="Text inside B"/>
                <p:cNvGrpSpPr/>
                <p:nvPr/>
              </p:nvGrpSpPr>
              <p:grpSpPr>
                <a:xfrm>
                  <a:off x="1062729" y="3087960"/>
                  <a:ext cx="1455741" cy="562491"/>
                  <a:chOff x="5148259" y="1328738"/>
                  <a:chExt cx="1455741" cy="562491"/>
                </a:xfrm>
              </p:grpSpPr>
              <p:sp>
                <p:nvSpPr>
                  <p:cNvPr id="205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5338763" y="1328738"/>
                    <a:ext cx="783869" cy="169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cs typeface="Arial" pitchFamily="34" charset="0"/>
                      </a:rPr>
                      <a:t>ИСПОЛНЕНО</a:t>
                    </a:r>
                    <a:endParaRPr kumimoji="0" lang="ru-RU" sz="2400" b="1" i="0" u="none" strike="noStrike" cap="none" normalizeH="0" baseline="0" dirty="0">
                      <a:ln>
                        <a:noFill/>
                      </a:ln>
                      <a:effectLst/>
                      <a:cs typeface="Arial" pitchFamily="34" charset="0"/>
                    </a:endParaRPr>
                  </a:p>
                </p:txBody>
              </p:sp>
              <p:sp>
                <p:nvSpPr>
                  <p:cNvPr id="206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5249863" y="1371601"/>
                    <a:ext cx="52388" cy="539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7" name="TextBox 04"/>
                  <p:cNvSpPr txBox="1"/>
                  <p:nvPr/>
                </p:nvSpPr>
                <p:spPr>
                  <a:xfrm>
                    <a:off x="5148259" y="1521897"/>
                    <a:ext cx="14557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b="1" dirty="0" smtClean="0"/>
                      <a:t>482,73</a:t>
                    </a:r>
                    <a:endParaRPr lang="ru-RU" b="1" dirty="0"/>
                  </a:p>
                </p:txBody>
              </p:sp>
            </p:grpSp>
            <p:grpSp>
              <p:nvGrpSpPr>
                <p:cNvPr id="198" name="File transfer"/>
                <p:cNvGrpSpPr/>
                <p:nvPr/>
              </p:nvGrpSpPr>
              <p:grpSpPr>
                <a:xfrm>
                  <a:off x="538249" y="2322506"/>
                  <a:ext cx="309191" cy="321613"/>
                  <a:chOff x="5648326" y="1141413"/>
                  <a:chExt cx="354012" cy="352425"/>
                </a:xfrm>
              </p:grpSpPr>
              <p:sp>
                <p:nvSpPr>
                  <p:cNvPr id="199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76938" y="1323975"/>
                    <a:ext cx="20638" cy="16510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0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5875338" y="1319213"/>
                    <a:ext cx="127000" cy="174625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47" y="0"/>
                      </a:cxn>
                      <a:cxn ang="0">
                        <a:pos x="46" y="0"/>
                      </a:cxn>
                      <a:cxn ang="0">
                        <a:pos x="45" y="0"/>
                      </a:cxn>
                      <a:cxn ang="0">
                        <a:pos x="45" y="0"/>
                      </a:cxn>
                      <a:cxn ang="0">
                        <a:pos x="44" y="1"/>
                      </a:cxn>
                      <a:cxn ang="0">
                        <a:pos x="44" y="1"/>
                      </a:cxn>
                      <a:cxn ang="0">
                        <a:pos x="1" y="43"/>
                      </a:cxn>
                      <a:cxn ang="0">
                        <a:pos x="1" y="43"/>
                      </a:cxn>
                      <a:cxn ang="0">
                        <a:pos x="1" y="44"/>
                      </a:cxn>
                      <a:cxn ang="0">
                        <a:pos x="0" y="45"/>
                      </a:cxn>
                      <a:cxn ang="0">
                        <a:pos x="0" y="46"/>
                      </a:cxn>
                      <a:cxn ang="0">
                        <a:pos x="0" y="46"/>
                      </a:cxn>
                      <a:cxn ang="0">
                        <a:pos x="0" y="151"/>
                      </a:cxn>
                      <a:cxn ang="0">
                        <a:pos x="4" y="155"/>
                      </a:cxn>
                      <a:cxn ang="0">
                        <a:pos x="109" y="155"/>
                      </a:cxn>
                      <a:cxn ang="0">
                        <a:pos x="113" y="151"/>
                      </a:cxn>
                      <a:cxn ang="0">
                        <a:pos x="113" y="4"/>
                      </a:cxn>
                      <a:cxn ang="0">
                        <a:pos x="109" y="0"/>
                      </a:cxn>
                      <a:cxn ang="0">
                        <a:pos x="43" y="13"/>
                      </a:cxn>
                      <a:cxn ang="0">
                        <a:pos x="43" y="42"/>
                      </a:cxn>
                      <a:cxn ang="0">
                        <a:pos x="14" y="42"/>
                      </a:cxn>
                      <a:cxn ang="0">
                        <a:pos x="43" y="13"/>
                      </a:cxn>
                      <a:cxn ang="0">
                        <a:pos x="105" y="147"/>
                      </a:cxn>
                      <a:cxn ang="0">
                        <a:pos x="8" y="147"/>
                      </a:cxn>
                      <a:cxn ang="0">
                        <a:pos x="8" y="50"/>
                      </a:cxn>
                      <a:cxn ang="0">
                        <a:pos x="47" y="50"/>
                      </a:cxn>
                      <a:cxn ang="0">
                        <a:pos x="51" y="46"/>
                      </a:cxn>
                      <a:cxn ang="0">
                        <a:pos x="51" y="8"/>
                      </a:cxn>
                      <a:cxn ang="0">
                        <a:pos x="105" y="8"/>
                      </a:cxn>
                      <a:cxn ang="0">
                        <a:pos x="105" y="147"/>
                      </a:cxn>
                      <a:cxn ang="0">
                        <a:pos x="23" y="81"/>
                      </a:cxn>
                      <a:cxn ang="0">
                        <a:pos x="27" y="85"/>
                      </a:cxn>
                      <a:cxn ang="0">
                        <a:pos x="86" y="85"/>
                      </a:cxn>
                      <a:cxn ang="0">
                        <a:pos x="90" y="81"/>
                      </a:cxn>
                      <a:cxn ang="0">
                        <a:pos x="86" y="77"/>
                      </a:cxn>
                      <a:cxn ang="0">
                        <a:pos x="27" y="77"/>
                      </a:cxn>
                      <a:cxn ang="0">
                        <a:pos x="23" y="81"/>
                      </a:cxn>
                      <a:cxn ang="0">
                        <a:pos x="70" y="99"/>
                      </a:cxn>
                      <a:cxn ang="0">
                        <a:pos x="27" y="99"/>
                      </a:cxn>
                      <a:cxn ang="0">
                        <a:pos x="23" y="103"/>
                      </a:cxn>
                      <a:cxn ang="0">
                        <a:pos x="27" y="107"/>
                      </a:cxn>
                      <a:cxn ang="0">
                        <a:pos x="70" y="107"/>
                      </a:cxn>
                      <a:cxn ang="0">
                        <a:pos x="74" y="103"/>
                      </a:cxn>
                      <a:cxn ang="0">
                        <a:pos x="70" y="99"/>
                      </a:cxn>
                    </a:cxnLst>
                    <a:rect l="0" t="0" r="r" b="b"/>
                    <a:pathLst>
                      <a:path w="113" h="155">
                        <a:moveTo>
                          <a:pt x="109" y="0"/>
                        </a:move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46" y="0"/>
                          <a:pt x="45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4" y="0"/>
                          <a:pt x="44" y="1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1" y="45"/>
                          <a:pt x="1" y="45"/>
                          <a:pt x="0" y="45"/>
                        </a:cubicBezTo>
                        <a:cubicBezTo>
                          <a:pt x="0" y="45"/>
                          <a:pt x="0" y="45"/>
                          <a:pt x="0" y="46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151"/>
                          <a:pt x="0" y="151"/>
                          <a:pt x="0" y="151"/>
                        </a:cubicBezTo>
                        <a:cubicBezTo>
                          <a:pt x="0" y="154"/>
                          <a:pt x="2" y="155"/>
                          <a:pt x="4" y="155"/>
                        </a:cubicBezTo>
                        <a:cubicBezTo>
                          <a:pt x="109" y="155"/>
                          <a:pt x="109" y="155"/>
                          <a:pt x="109" y="155"/>
                        </a:cubicBezTo>
                        <a:cubicBezTo>
                          <a:pt x="111" y="155"/>
                          <a:pt x="113" y="154"/>
                          <a:pt x="113" y="151"/>
                        </a:cubicBezTo>
                        <a:cubicBezTo>
                          <a:pt x="113" y="4"/>
                          <a:pt x="113" y="4"/>
                          <a:pt x="113" y="4"/>
                        </a:cubicBezTo>
                        <a:cubicBezTo>
                          <a:pt x="113" y="2"/>
                          <a:pt x="111" y="0"/>
                          <a:pt x="109" y="0"/>
                        </a:cubicBezTo>
                        <a:close/>
                        <a:moveTo>
                          <a:pt x="43" y="13"/>
                        </a:moveTo>
                        <a:cubicBezTo>
                          <a:pt x="43" y="42"/>
                          <a:pt x="43" y="42"/>
                          <a:pt x="43" y="42"/>
                        </a:cubicBezTo>
                        <a:cubicBezTo>
                          <a:pt x="14" y="42"/>
                          <a:pt x="14" y="42"/>
                          <a:pt x="14" y="42"/>
                        </a:cubicBezTo>
                        <a:lnTo>
                          <a:pt x="43" y="13"/>
                        </a:lnTo>
                        <a:close/>
                        <a:moveTo>
                          <a:pt x="105" y="147"/>
                        </a:moveTo>
                        <a:cubicBezTo>
                          <a:pt x="8" y="147"/>
                          <a:pt x="8" y="147"/>
                          <a:pt x="8" y="147"/>
                        </a:cubicBezTo>
                        <a:cubicBezTo>
                          <a:pt x="8" y="50"/>
                          <a:pt x="8" y="50"/>
                          <a:pt x="8" y="50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9" y="50"/>
                          <a:pt x="51" y="48"/>
                          <a:pt x="51" y="46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105" y="8"/>
                          <a:pt x="105" y="8"/>
                          <a:pt x="105" y="8"/>
                        </a:cubicBezTo>
                        <a:lnTo>
                          <a:pt x="105" y="147"/>
                        </a:lnTo>
                        <a:close/>
                        <a:moveTo>
                          <a:pt x="23" y="81"/>
                        </a:moveTo>
                        <a:cubicBezTo>
                          <a:pt x="23" y="83"/>
                          <a:pt x="25" y="85"/>
                          <a:pt x="27" y="85"/>
                        </a:cubicBezTo>
                        <a:cubicBezTo>
                          <a:pt x="86" y="85"/>
                          <a:pt x="86" y="85"/>
                          <a:pt x="86" y="85"/>
                        </a:cubicBezTo>
                        <a:cubicBezTo>
                          <a:pt x="88" y="85"/>
                          <a:pt x="90" y="83"/>
                          <a:pt x="90" y="81"/>
                        </a:cubicBezTo>
                        <a:cubicBezTo>
                          <a:pt x="90" y="79"/>
                          <a:pt x="88" y="77"/>
                          <a:pt x="86" y="77"/>
                        </a:cubicBezTo>
                        <a:cubicBezTo>
                          <a:pt x="27" y="77"/>
                          <a:pt x="27" y="77"/>
                          <a:pt x="27" y="77"/>
                        </a:cubicBezTo>
                        <a:cubicBezTo>
                          <a:pt x="25" y="77"/>
                          <a:pt x="23" y="79"/>
                          <a:pt x="23" y="81"/>
                        </a:cubicBezTo>
                        <a:close/>
                        <a:moveTo>
                          <a:pt x="70" y="99"/>
                        </a:moveTo>
                        <a:cubicBezTo>
                          <a:pt x="27" y="99"/>
                          <a:pt x="27" y="99"/>
                          <a:pt x="27" y="99"/>
                        </a:cubicBezTo>
                        <a:cubicBezTo>
                          <a:pt x="25" y="99"/>
                          <a:pt x="23" y="100"/>
                          <a:pt x="23" y="103"/>
                        </a:cubicBezTo>
                        <a:cubicBezTo>
                          <a:pt x="23" y="105"/>
                          <a:pt x="25" y="107"/>
                          <a:pt x="27" y="107"/>
                        </a:cubicBezTo>
                        <a:cubicBezTo>
                          <a:pt x="70" y="107"/>
                          <a:pt x="70" y="107"/>
                          <a:pt x="70" y="107"/>
                        </a:cubicBezTo>
                        <a:cubicBezTo>
                          <a:pt x="72" y="107"/>
                          <a:pt x="74" y="105"/>
                          <a:pt x="74" y="103"/>
                        </a:cubicBezTo>
                        <a:cubicBezTo>
                          <a:pt x="74" y="100"/>
                          <a:pt x="72" y="99"/>
                          <a:pt x="70" y="99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1" name="Freeform 279"/>
                  <p:cNvSpPr>
                    <a:spLocks/>
                  </p:cNvSpPr>
                  <p:nvPr/>
                </p:nvSpPr>
                <p:spPr bwMode="auto">
                  <a:xfrm>
                    <a:off x="5653088" y="1146175"/>
                    <a:ext cx="171450" cy="117475"/>
                  </a:xfrm>
                  <a:custGeom>
                    <a:avLst/>
                    <a:gdLst/>
                    <a:ahLst/>
                    <a:cxnLst>
                      <a:cxn ang="0">
                        <a:pos x="146" y="14"/>
                      </a:cxn>
                      <a:cxn ang="0">
                        <a:pos x="63" y="14"/>
                      </a:cxn>
                      <a:cxn ang="0">
                        <a:pos x="55" y="5"/>
                      </a:cxn>
                      <a:cxn ang="0">
                        <a:pos x="46" y="0"/>
                      </a:cxn>
                      <a:cxn ang="0">
                        <a:pos x="5" y="0"/>
                      </a:cxn>
                      <a:cxn ang="0">
                        <a:pos x="0" y="6"/>
                      </a:cxn>
                      <a:cxn ang="0">
                        <a:pos x="0" y="99"/>
                      </a:cxn>
                      <a:cxn ang="0">
                        <a:pos x="5" y="104"/>
                      </a:cxn>
                      <a:cxn ang="0">
                        <a:pos x="146" y="104"/>
                      </a:cxn>
                      <a:cxn ang="0">
                        <a:pos x="152" y="99"/>
                      </a:cxn>
                      <a:cxn ang="0">
                        <a:pos x="152" y="19"/>
                      </a:cxn>
                      <a:cxn ang="0">
                        <a:pos x="146" y="14"/>
                      </a:cxn>
                    </a:cxnLst>
                    <a:rect l="0" t="0" r="r" b="b"/>
                    <a:pathLst>
                      <a:path w="152" h="104">
                        <a:moveTo>
                          <a:pt x="146" y="14"/>
                        </a:moveTo>
                        <a:cubicBezTo>
                          <a:pt x="63" y="14"/>
                          <a:pt x="63" y="14"/>
                          <a:pt x="63" y="14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2"/>
                          <a:pt x="49" y="0"/>
                          <a:pt x="4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0" y="102"/>
                          <a:pt x="2" y="104"/>
                          <a:pt x="5" y="104"/>
                        </a:cubicBezTo>
                        <a:cubicBezTo>
                          <a:pt x="146" y="104"/>
                          <a:pt x="146" y="104"/>
                          <a:pt x="146" y="104"/>
                        </a:cubicBezTo>
                        <a:cubicBezTo>
                          <a:pt x="149" y="104"/>
                          <a:pt x="152" y="102"/>
                          <a:pt x="152" y="99"/>
                        </a:cubicBezTo>
                        <a:cubicBezTo>
                          <a:pt x="152" y="19"/>
                          <a:pt x="152" y="19"/>
                          <a:pt x="152" y="19"/>
                        </a:cubicBezTo>
                        <a:cubicBezTo>
                          <a:pt x="152" y="16"/>
                          <a:pt x="149" y="14"/>
                          <a:pt x="146" y="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2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5648326" y="1141413"/>
                    <a:ext cx="180975" cy="127000"/>
                  </a:xfrm>
                  <a:custGeom>
                    <a:avLst/>
                    <a:gdLst/>
                    <a:ahLst/>
                    <a:cxnLst>
                      <a:cxn ang="0">
                        <a:pos x="150" y="14"/>
                      </a:cxn>
                      <a:cxn ang="0">
                        <a:pos x="67" y="14"/>
                      </a:cxn>
                      <a:cxn ang="0">
                        <a:pos x="70" y="15"/>
                      </a:cxn>
                      <a:cxn ang="0">
                        <a:pos x="62" y="6"/>
                      </a:cxn>
                      <a:cxn ang="0">
                        <a:pos x="50" y="0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  <a:cxn ang="0">
                        <a:pos x="0" y="103"/>
                      </a:cxn>
                      <a:cxn ang="0">
                        <a:pos x="9" y="112"/>
                      </a:cxn>
                      <a:cxn ang="0">
                        <a:pos x="150" y="112"/>
                      </a:cxn>
                      <a:cxn ang="0">
                        <a:pos x="160" y="103"/>
                      </a:cxn>
                      <a:cxn ang="0">
                        <a:pos x="160" y="23"/>
                      </a:cxn>
                      <a:cxn ang="0">
                        <a:pos x="150" y="14"/>
                      </a:cxn>
                      <a:cxn ang="0">
                        <a:pos x="152" y="23"/>
                      </a:cxn>
                      <a:cxn ang="0">
                        <a:pos x="152" y="103"/>
                      </a:cxn>
                      <a:cxn ang="0">
                        <a:pos x="150" y="104"/>
                      </a:cxn>
                      <a:cxn ang="0">
                        <a:pos x="9" y="104"/>
                      </a:cxn>
                      <a:cxn ang="0">
                        <a:pos x="8" y="103"/>
                      </a:cxn>
                      <a:cxn ang="0">
                        <a:pos x="8" y="10"/>
                      </a:cxn>
                      <a:cxn ang="0">
                        <a:pos x="9" y="8"/>
                      </a:cxn>
                      <a:cxn ang="0">
                        <a:pos x="50" y="8"/>
                      </a:cxn>
                      <a:cxn ang="0">
                        <a:pos x="56" y="11"/>
                      </a:cxn>
                      <a:cxn ang="0">
                        <a:pos x="64" y="21"/>
                      </a:cxn>
                      <a:cxn ang="0">
                        <a:pos x="67" y="22"/>
                      </a:cxn>
                      <a:cxn ang="0">
                        <a:pos x="150" y="22"/>
                      </a:cxn>
                      <a:cxn ang="0">
                        <a:pos x="152" y="23"/>
                      </a:cxn>
                    </a:cxnLst>
                    <a:rect l="0" t="0" r="r" b="b"/>
                    <a:pathLst>
                      <a:path w="160" h="112">
                        <a:moveTo>
                          <a:pt x="150" y="14"/>
                        </a:move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68" y="14"/>
                          <a:pt x="69" y="15"/>
                          <a:pt x="70" y="15"/>
                        </a:cubicBezTo>
                        <a:cubicBezTo>
                          <a:pt x="62" y="6"/>
                          <a:pt x="62" y="6"/>
                          <a:pt x="62" y="6"/>
                        </a:cubicBezTo>
                        <a:cubicBezTo>
                          <a:pt x="60" y="3"/>
                          <a:pt x="54" y="0"/>
                          <a:pt x="50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8"/>
                          <a:pt x="4" y="112"/>
                          <a:pt x="9" y="112"/>
                        </a:cubicBezTo>
                        <a:cubicBezTo>
                          <a:pt x="150" y="112"/>
                          <a:pt x="150" y="112"/>
                          <a:pt x="150" y="112"/>
                        </a:cubicBezTo>
                        <a:cubicBezTo>
                          <a:pt x="155" y="112"/>
                          <a:pt x="160" y="108"/>
                          <a:pt x="160" y="103"/>
                        </a:cubicBezTo>
                        <a:cubicBezTo>
                          <a:pt x="160" y="23"/>
                          <a:pt x="160" y="23"/>
                          <a:pt x="160" y="23"/>
                        </a:cubicBezTo>
                        <a:cubicBezTo>
                          <a:pt x="160" y="18"/>
                          <a:pt x="155" y="14"/>
                          <a:pt x="150" y="14"/>
                        </a:cubicBezTo>
                        <a:close/>
                        <a:moveTo>
                          <a:pt x="152" y="23"/>
                        </a:moveTo>
                        <a:cubicBezTo>
                          <a:pt x="152" y="103"/>
                          <a:pt x="152" y="103"/>
                          <a:pt x="152" y="103"/>
                        </a:cubicBezTo>
                        <a:cubicBezTo>
                          <a:pt x="152" y="104"/>
                          <a:pt x="151" y="104"/>
                          <a:pt x="150" y="104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9" y="104"/>
                          <a:pt x="8" y="104"/>
                          <a:pt x="8" y="10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9" y="8"/>
                          <a:pt x="9" y="8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2" y="8"/>
                          <a:pt x="55" y="10"/>
                          <a:pt x="56" y="11"/>
                        </a:cubicBezTo>
                        <a:cubicBezTo>
                          <a:pt x="64" y="21"/>
                          <a:pt x="64" y="21"/>
                          <a:pt x="64" y="21"/>
                        </a:cubicBezTo>
                        <a:cubicBezTo>
                          <a:pt x="65" y="22"/>
                          <a:pt x="66" y="22"/>
                          <a:pt x="67" y="22"/>
                        </a:cubicBezTo>
                        <a:cubicBezTo>
                          <a:pt x="150" y="22"/>
                          <a:pt x="150" y="22"/>
                          <a:pt x="150" y="22"/>
                        </a:cubicBezTo>
                        <a:cubicBezTo>
                          <a:pt x="151" y="22"/>
                          <a:pt x="152" y="23"/>
                          <a:pt x="152" y="23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3" name="Freeform 281"/>
                  <p:cNvSpPr>
                    <a:spLocks/>
                  </p:cNvSpPr>
                  <p:nvPr/>
                </p:nvSpPr>
                <p:spPr bwMode="auto">
                  <a:xfrm>
                    <a:off x="5865813" y="1203325"/>
                    <a:ext cx="96838" cy="84138"/>
                  </a:xfrm>
                  <a:custGeom>
                    <a:avLst/>
                    <a:gdLst/>
                    <a:ahLst/>
                    <a:cxnLst>
                      <a:cxn ang="0">
                        <a:pos x="84" y="52"/>
                      </a:cxn>
                      <a:cxn ang="0">
                        <a:pos x="78" y="52"/>
                      </a:cxn>
                      <a:cxn ang="0">
                        <a:pos x="70" y="60"/>
                      </a:cxn>
                      <a:cxn ang="0">
                        <a:pos x="70" y="4"/>
                      </a:cxn>
                      <a:cxn ang="0">
                        <a:pos x="66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62" y="8"/>
                      </a:cxn>
                      <a:cxn ang="0">
                        <a:pos x="62" y="60"/>
                      </a:cxn>
                      <a:cxn ang="0">
                        <a:pos x="54" y="52"/>
                      </a:cxn>
                      <a:cxn ang="0">
                        <a:pos x="49" y="52"/>
                      </a:cxn>
                      <a:cxn ang="0">
                        <a:pos x="49" y="58"/>
                      </a:cxn>
                      <a:cxn ang="0">
                        <a:pos x="64" y="73"/>
                      </a:cxn>
                      <a:cxn ang="0">
                        <a:pos x="65" y="73"/>
                      </a:cxn>
                      <a:cxn ang="0">
                        <a:pos x="68" y="73"/>
                      </a:cxn>
                      <a:cxn ang="0">
                        <a:pos x="69" y="73"/>
                      </a:cxn>
                      <a:cxn ang="0">
                        <a:pos x="84" y="58"/>
                      </a:cxn>
                      <a:cxn ang="0">
                        <a:pos x="84" y="52"/>
                      </a:cxn>
                    </a:cxnLst>
                    <a:rect l="0" t="0" r="r" b="b"/>
                    <a:pathLst>
                      <a:path w="85" h="74">
                        <a:moveTo>
                          <a:pt x="84" y="52"/>
                        </a:moveTo>
                        <a:cubicBezTo>
                          <a:pt x="82" y="51"/>
                          <a:pt x="80" y="51"/>
                          <a:pt x="78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cubicBezTo>
                          <a:pt x="70" y="2"/>
                          <a:pt x="69" y="0"/>
                          <a:pt x="6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7"/>
                          <a:pt x="2" y="8"/>
                          <a:pt x="4" y="8"/>
                        </a:cubicBezTo>
                        <a:cubicBezTo>
                          <a:pt x="62" y="8"/>
                          <a:pt x="62" y="8"/>
                          <a:pt x="62" y="8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53" y="51"/>
                          <a:pt x="50" y="51"/>
                          <a:pt x="49" y="52"/>
                        </a:cubicBezTo>
                        <a:cubicBezTo>
                          <a:pt x="47" y="54"/>
                          <a:pt x="47" y="56"/>
                          <a:pt x="49" y="58"/>
                        </a:cubicBezTo>
                        <a:cubicBezTo>
                          <a:pt x="64" y="73"/>
                          <a:pt x="64" y="73"/>
                          <a:pt x="64" y="73"/>
                        </a:cubicBezTo>
                        <a:cubicBezTo>
                          <a:pt x="64" y="73"/>
                          <a:pt x="64" y="73"/>
                          <a:pt x="65" y="73"/>
                        </a:cubicBezTo>
                        <a:cubicBezTo>
                          <a:pt x="66" y="74"/>
                          <a:pt x="67" y="74"/>
                          <a:pt x="68" y="73"/>
                        </a:cubicBezTo>
                        <a:cubicBezTo>
                          <a:pt x="68" y="73"/>
                          <a:pt x="69" y="73"/>
                          <a:pt x="69" y="73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5" y="56"/>
                          <a:pt x="85" y="54"/>
                          <a:pt x="84" y="52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4" name="Freeform 282"/>
                  <p:cNvSpPr>
                    <a:spLocks/>
                  </p:cNvSpPr>
                  <p:nvPr/>
                </p:nvSpPr>
                <p:spPr bwMode="auto">
                  <a:xfrm>
                    <a:off x="5689601" y="1303338"/>
                    <a:ext cx="149225" cy="128588"/>
                  </a:xfrm>
                  <a:custGeom>
                    <a:avLst/>
                    <a:gdLst/>
                    <a:ahLst/>
                    <a:cxnLst>
                      <a:cxn ang="0">
                        <a:pos x="128" y="107"/>
                      </a:cxn>
                      <a:cxn ang="0">
                        <a:pos x="23" y="107"/>
                      </a:cxn>
                      <a:cxn ang="0">
                        <a:pos x="23" y="14"/>
                      </a:cxn>
                      <a:cxn ang="0">
                        <a:pos x="31" y="22"/>
                      </a:cxn>
                      <a:cxn ang="0">
                        <a:pos x="36" y="22"/>
                      </a:cxn>
                      <a:cxn ang="0">
                        <a:pos x="36" y="16"/>
                      </a:cxn>
                      <a:cxn ang="0">
                        <a:pos x="22" y="2"/>
                      </a:cxn>
                      <a:cxn ang="0">
                        <a:pos x="20" y="1"/>
                      </a:cxn>
                      <a:cxn ang="0">
                        <a:pos x="17" y="1"/>
                      </a:cxn>
                      <a:cxn ang="0">
                        <a:pos x="16" y="2"/>
                      </a:cxn>
                      <a:cxn ang="0">
                        <a:pos x="1" y="16"/>
                      </a:cxn>
                      <a:cxn ang="0">
                        <a:pos x="1" y="22"/>
                      </a:cxn>
                      <a:cxn ang="0">
                        <a:pos x="7" y="22"/>
                      </a:cxn>
                      <a:cxn ang="0">
                        <a:pos x="15" y="14"/>
                      </a:cxn>
                      <a:cxn ang="0">
                        <a:pos x="15" y="111"/>
                      </a:cxn>
                      <a:cxn ang="0">
                        <a:pos x="19" y="115"/>
                      </a:cxn>
                      <a:cxn ang="0">
                        <a:pos x="128" y="115"/>
                      </a:cxn>
                      <a:cxn ang="0">
                        <a:pos x="132" y="111"/>
                      </a:cxn>
                      <a:cxn ang="0">
                        <a:pos x="128" y="107"/>
                      </a:cxn>
                    </a:cxnLst>
                    <a:rect l="0" t="0" r="r" b="b"/>
                    <a:pathLst>
                      <a:path w="132" h="115">
                        <a:moveTo>
                          <a:pt x="128" y="107"/>
                        </a:moveTo>
                        <a:cubicBezTo>
                          <a:pt x="23" y="107"/>
                          <a:pt x="23" y="107"/>
                          <a:pt x="23" y="107"/>
                        </a:cubicBezTo>
                        <a:cubicBezTo>
                          <a:pt x="23" y="14"/>
                          <a:pt x="23" y="14"/>
                          <a:pt x="23" y="14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32" y="23"/>
                          <a:pt x="35" y="23"/>
                          <a:pt x="36" y="22"/>
                        </a:cubicBezTo>
                        <a:cubicBezTo>
                          <a:pt x="38" y="20"/>
                          <a:pt x="38" y="18"/>
                          <a:pt x="36" y="16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1" y="1"/>
                          <a:pt x="21" y="1"/>
                          <a:pt x="20" y="1"/>
                        </a:cubicBezTo>
                        <a:cubicBezTo>
                          <a:pt x="19" y="0"/>
                          <a:pt x="18" y="0"/>
                          <a:pt x="17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0" y="18"/>
                          <a:pt x="0" y="20"/>
                          <a:pt x="1" y="22"/>
                        </a:cubicBezTo>
                        <a:cubicBezTo>
                          <a:pt x="3" y="23"/>
                          <a:pt x="5" y="23"/>
                          <a:pt x="7" y="22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11"/>
                          <a:pt x="15" y="111"/>
                          <a:pt x="15" y="111"/>
                        </a:cubicBezTo>
                        <a:cubicBezTo>
                          <a:pt x="15" y="114"/>
                          <a:pt x="17" y="115"/>
                          <a:pt x="19" y="115"/>
                        </a:cubicBezTo>
                        <a:cubicBezTo>
                          <a:pt x="128" y="115"/>
                          <a:pt x="128" y="115"/>
                          <a:pt x="128" y="115"/>
                        </a:cubicBezTo>
                        <a:cubicBezTo>
                          <a:pt x="130" y="115"/>
                          <a:pt x="132" y="114"/>
                          <a:pt x="132" y="111"/>
                        </a:cubicBezTo>
                        <a:cubicBezTo>
                          <a:pt x="132" y="109"/>
                          <a:pt x="130" y="107"/>
                          <a:pt x="128" y="107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2" name="Paper sheet"/>
              <p:cNvGrpSpPr/>
              <p:nvPr/>
            </p:nvGrpSpPr>
            <p:grpSpPr>
              <a:xfrm>
                <a:off x="698599" y="3193752"/>
                <a:ext cx="238920" cy="301625"/>
                <a:chOff x="3189296" y="2646364"/>
                <a:chExt cx="263526" cy="347663"/>
              </a:xfrm>
            </p:grpSpPr>
            <p:sp>
              <p:nvSpPr>
                <p:cNvPr id="103" name="Freeform 173"/>
                <p:cNvSpPr>
                  <a:spLocks noEditPoints="1"/>
                </p:cNvSpPr>
                <p:nvPr/>
              </p:nvSpPr>
              <p:spPr bwMode="auto">
                <a:xfrm>
                  <a:off x="3189296" y="2651127"/>
                  <a:ext cx="260351" cy="3429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0"/>
                    </a:cxn>
                    <a:cxn ang="0">
                      <a:pos x="0" y="305"/>
                    </a:cxn>
                    <a:cxn ang="0">
                      <a:pos x="230" y="305"/>
                    </a:cxn>
                    <a:cxn ang="0">
                      <a:pos x="230" y="86"/>
                    </a:cxn>
                    <a:cxn ang="0">
                      <a:pos x="143" y="0"/>
                    </a:cxn>
                    <a:cxn ang="0">
                      <a:pos x="115" y="282"/>
                    </a:cxn>
                    <a:cxn ang="0">
                      <a:pos x="75" y="242"/>
                    </a:cxn>
                    <a:cxn ang="0">
                      <a:pos x="115" y="202"/>
                    </a:cxn>
                    <a:cxn ang="0">
                      <a:pos x="155" y="242"/>
                    </a:cxn>
                    <a:cxn ang="0">
                      <a:pos x="115" y="282"/>
                    </a:cxn>
                  </a:cxnLst>
                  <a:rect l="0" t="0" r="r" b="b"/>
                  <a:pathLst>
                    <a:path w="230" h="305">
                      <a:moveTo>
                        <a:pt x="14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5"/>
                        <a:pt x="0" y="305"/>
                        <a:pt x="0" y="305"/>
                      </a:cubicBezTo>
                      <a:cubicBezTo>
                        <a:pt x="230" y="305"/>
                        <a:pt x="230" y="305"/>
                        <a:pt x="230" y="305"/>
                      </a:cubicBezTo>
                      <a:cubicBezTo>
                        <a:pt x="230" y="86"/>
                        <a:pt x="230" y="86"/>
                        <a:pt x="230" y="86"/>
                      </a:cubicBezTo>
                      <a:lnTo>
                        <a:pt x="143" y="0"/>
                      </a:lnTo>
                      <a:close/>
                      <a:moveTo>
                        <a:pt x="115" y="282"/>
                      </a:moveTo>
                      <a:cubicBezTo>
                        <a:pt x="93" y="282"/>
                        <a:pt x="75" y="264"/>
                        <a:pt x="75" y="242"/>
                      </a:cubicBezTo>
                      <a:cubicBezTo>
                        <a:pt x="75" y="220"/>
                        <a:pt x="93" y="202"/>
                        <a:pt x="115" y="202"/>
                      </a:cubicBezTo>
                      <a:cubicBezTo>
                        <a:pt x="137" y="202"/>
                        <a:pt x="155" y="220"/>
                        <a:pt x="155" y="242"/>
                      </a:cubicBezTo>
                      <a:cubicBezTo>
                        <a:pt x="155" y="264"/>
                        <a:pt x="137" y="282"/>
                        <a:pt x="115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Freeform 174"/>
                <p:cNvSpPr>
                  <a:spLocks noEditPoints="1"/>
                </p:cNvSpPr>
                <p:nvPr/>
              </p:nvSpPr>
              <p:spPr bwMode="auto">
                <a:xfrm>
                  <a:off x="3270259" y="2646364"/>
                  <a:ext cx="182563" cy="327025"/>
                </a:xfrm>
                <a:custGeom>
                  <a:avLst/>
                  <a:gdLst/>
                  <a:ahLst/>
                  <a:cxnLst>
                    <a:cxn ang="0">
                      <a:pos x="159" y="86"/>
                    </a:cxn>
                    <a:cxn ang="0">
                      <a:pos x="76" y="86"/>
                    </a:cxn>
                    <a:cxn ang="0">
                      <a:pos x="76" y="4"/>
                    </a:cxn>
                    <a:cxn ang="0">
                      <a:pos x="72" y="0"/>
                    </a:cxn>
                    <a:cxn ang="0">
                      <a:pos x="68" y="4"/>
                    </a:cxn>
                    <a:cxn ang="0">
                      <a:pos x="68" y="90"/>
                    </a:cxn>
                    <a:cxn ang="0">
                      <a:pos x="72" y="94"/>
                    </a:cxn>
                    <a:cxn ang="0">
                      <a:pos x="159" y="94"/>
                    </a:cxn>
                    <a:cxn ang="0">
                      <a:pos x="163" y="90"/>
                    </a:cxn>
                    <a:cxn ang="0">
                      <a:pos x="159" y="86"/>
                    </a:cxn>
                    <a:cxn ang="0">
                      <a:pos x="44" y="202"/>
                    </a:cxn>
                    <a:cxn ang="0">
                      <a:pos x="0" y="246"/>
                    </a:cxn>
                    <a:cxn ang="0">
                      <a:pos x="44" y="290"/>
                    </a:cxn>
                    <a:cxn ang="0">
                      <a:pos x="88" y="246"/>
                    </a:cxn>
                    <a:cxn ang="0">
                      <a:pos x="44" y="202"/>
                    </a:cxn>
                    <a:cxn ang="0">
                      <a:pos x="44" y="282"/>
                    </a:cxn>
                    <a:cxn ang="0">
                      <a:pos x="8" y="246"/>
                    </a:cxn>
                    <a:cxn ang="0">
                      <a:pos x="44" y="210"/>
                    </a:cxn>
                    <a:cxn ang="0">
                      <a:pos x="80" y="246"/>
                    </a:cxn>
                    <a:cxn ang="0">
                      <a:pos x="44" y="282"/>
                    </a:cxn>
                    <a:cxn ang="0">
                      <a:pos x="122" y="106"/>
                    </a:cxn>
                    <a:cxn ang="0">
                      <a:pos x="6" y="106"/>
                    </a:cxn>
                    <a:cxn ang="0">
                      <a:pos x="2" y="110"/>
                    </a:cxn>
                    <a:cxn ang="0">
                      <a:pos x="6" y="114"/>
                    </a:cxn>
                    <a:cxn ang="0">
                      <a:pos x="122" y="114"/>
                    </a:cxn>
                    <a:cxn ang="0">
                      <a:pos x="126" y="110"/>
                    </a:cxn>
                    <a:cxn ang="0">
                      <a:pos x="122" y="106"/>
                    </a:cxn>
                    <a:cxn ang="0">
                      <a:pos x="122" y="128"/>
                    </a:cxn>
                    <a:cxn ang="0">
                      <a:pos x="6" y="128"/>
                    </a:cxn>
                    <a:cxn ang="0">
                      <a:pos x="2" y="132"/>
                    </a:cxn>
                    <a:cxn ang="0">
                      <a:pos x="6" y="136"/>
                    </a:cxn>
                    <a:cxn ang="0">
                      <a:pos x="122" y="136"/>
                    </a:cxn>
                    <a:cxn ang="0">
                      <a:pos x="126" y="132"/>
                    </a:cxn>
                    <a:cxn ang="0">
                      <a:pos x="122" y="128"/>
                    </a:cxn>
                    <a:cxn ang="0">
                      <a:pos x="122" y="149"/>
                    </a:cxn>
                    <a:cxn ang="0">
                      <a:pos x="6" y="149"/>
                    </a:cxn>
                    <a:cxn ang="0">
                      <a:pos x="2" y="153"/>
                    </a:cxn>
                    <a:cxn ang="0">
                      <a:pos x="6" y="157"/>
                    </a:cxn>
                    <a:cxn ang="0">
                      <a:pos x="122" y="157"/>
                    </a:cxn>
                    <a:cxn ang="0">
                      <a:pos x="126" y="153"/>
                    </a:cxn>
                    <a:cxn ang="0">
                      <a:pos x="122" y="149"/>
                    </a:cxn>
                    <a:cxn ang="0">
                      <a:pos x="104" y="171"/>
                    </a:cxn>
                    <a:cxn ang="0">
                      <a:pos x="6" y="171"/>
                    </a:cxn>
                    <a:cxn ang="0">
                      <a:pos x="2" y="175"/>
                    </a:cxn>
                    <a:cxn ang="0">
                      <a:pos x="6" y="179"/>
                    </a:cxn>
                    <a:cxn ang="0">
                      <a:pos x="104" y="179"/>
                    </a:cxn>
                    <a:cxn ang="0">
                      <a:pos x="108" y="175"/>
                    </a:cxn>
                    <a:cxn ang="0">
                      <a:pos x="104" y="171"/>
                    </a:cxn>
                  </a:cxnLst>
                  <a:rect l="0" t="0" r="r" b="b"/>
                  <a:pathLst>
                    <a:path w="163" h="290">
                      <a:moveTo>
                        <a:pt x="159" y="86"/>
                      </a:move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1"/>
                        <a:pt x="74" y="0"/>
                        <a:pt x="72" y="0"/>
                      </a:cubicBezTo>
                      <a:cubicBezTo>
                        <a:pt x="70" y="0"/>
                        <a:pt x="68" y="1"/>
                        <a:pt x="68" y="4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70" y="94"/>
                        <a:pt x="72" y="94"/>
                      </a:cubicBezTo>
                      <a:cubicBezTo>
                        <a:pt x="159" y="94"/>
                        <a:pt x="159" y="94"/>
                        <a:pt x="159" y="94"/>
                      </a:cubicBezTo>
                      <a:cubicBezTo>
                        <a:pt x="161" y="94"/>
                        <a:pt x="163" y="92"/>
                        <a:pt x="163" y="90"/>
                      </a:cubicBezTo>
                      <a:cubicBezTo>
                        <a:pt x="163" y="88"/>
                        <a:pt x="161" y="86"/>
                        <a:pt x="159" y="86"/>
                      </a:cubicBezTo>
                      <a:close/>
                      <a:moveTo>
                        <a:pt x="44" y="202"/>
                      </a:moveTo>
                      <a:cubicBezTo>
                        <a:pt x="20" y="202"/>
                        <a:pt x="0" y="222"/>
                        <a:pt x="0" y="246"/>
                      </a:cubicBezTo>
                      <a:cubicBezTo>
                        <a:pt x="0" y="270"/>
                        <a:pt x="20" y="290"/>
                        <a:pt x="44" y="290"/>
                      </a:cubicBezTo>
                      <a:cubicBezTo>
                        <a:pt x="68" y="290"/>
                        <a:pt x="88" y="270"/>
                        <a:pt x="88" y="246"/>
                      </a:cubicBezTo>
                      <a:cubicBezTo>
                        <a:pt x="88" y="222"/>
                        <a:pt x="68" y="202"/>
                        <a:pt x="44" y="202"/>
                      </a:cubicBezTo>
                      <a:close/>
                      <a:moveTo>
                        <a:pt x="44" y="282"/>
                      </a:moveTo>
                      <a:cubicBezTo>
                        <a:pt x="24" y="282"/>
                        <a:pt x="8" y="266"/>
                        <a:pt x="8" y="246"/>
                      </a:cubicBezTo>
                      <a:cubicBezTo>
                        <a:pt x="8" y="226"/>
                        <a:pt x="24" y="210"/>
                        <a:pt x="44" y="210"/>
                      </a:cubicBezTo>
                      <a:cubicBezTo>
                        <a:pt x="64" y="210"/>
                        <a:pt x="80" y="226"/>
                        <a:pt x="80" y="246"/>
                      </a:cubicBezTo>
                      <a:cubicBezTo>
                        <a:pt x="80" y="266"/>
                        <a:pt x="64" y="282"/>
                        <a:pt x="44" y="282"/>
                      </a:cubicBezTo>
                      <a:close/>
                      <a:moveTo>
                        <a:pt x="122" y="106"/>
                      </a:move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4" y="106"/>
                        <a:pt x="2" y="108"/>
                        <a:pt x="2" y="110"/>
                      </a:cubicBezTo>
                      <a:cubicBezTo>
                        <a:pt x="2" y="112"/>
                        <a:pt x="4" y="114"/>
                        <a:pt x="6" y="114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24" y="114"/>
                        <a:pt x="126" y="112"/>
                        <a:pt x="126" y="110"/>
                      </a:cubicBezTo>
                      <a:cubicBezTo>
                        <a:pt x="126" y="108"/>
                        <a:pt x="124" y="106"/>
                        <a:pt x="122" y="106"/>
                      </a:cubicBezTo>
                      <a:close/>
                      <a:moveTo>
                        <a:pt x="122" y="128"/>
                      </a:moveTo>
                      <a:cubicBezTo>
                        <a:pt x="6" y="128"/>
                        <a:pt x="6" y="128"/>
                        <a:pt x="6" y="128"/>
                      </a:cubicBezTo>
                      <a:cubicBezTo>
                        <a:pt x="4" y="128"/>
                        <a:pt x="2" y="129"/>
                        <a:pt x="2" y="132"/>
                      </a:cubicBezTo>
                      <a:cubicBezTo>
                        <a:pt x="2" y="134"/>
                        <a:pt x="4" y="136"/>
                        <a:pt x="6" y="136"/>
                      </a:cubicBezTo>
                      <a:cubicBezTo>
                        <a:pt x="122" y="136"/>
                        <a:pt x="122" y="136"/>
                        <a:pt x="122" y="136"/>
                      </a:cubicBezTo>
                      <a:cubicBezTo>
                        <a:pt x="124" y="136"/>
                        <a:pt x="126" y="134"/>
                        <a:pt x="126" y="132"/>
                      </a:cubicBezTo>
                      <a:cubicBezTo>
                        <a:pt x="126" y="129"/>
                        <a:pt x="124" y="128"/>
                        <a:pt x="122" y="128"/>
                      </a:cubicBezTo>
                      <a:close/>
                      <a:moveTo>
                        <a:pt x="122" y="149"/>
                      </a:moveTo>
                      <a:cubicBezTo>
                        <a:pt x="6" y="149"/>
                        <a:pt x="6" y="149"/>
                        <a:pt x="6" y="149"/>
                      </a:cubicBezTo>
                      <a:cubicBezTo>
                        <a:pt x="4" y="149"/>
                        <a:pt x="2" y="151"/>
                        <a:pt x="2" y="153"/>
                      </a:cubicBezTo>
                      <a:cubicBezTo>
                        <a:pt x="2" y="155"/>
                        <a:pt x="4" y="157"/>
                        <a:pt x="6" y="157"/>
                      </a:cubicBezTo>
                      <a:cubicBezTo>
                        <a:pt x="122" y="157"/>
                        <a:pt x="122" y="157"/>
                        <a:pt x="122" y="157"/>
                      </a:cubicBezTo>
                      <a:cubicBezTo>
                        <a:pt x="124" y="157"/>
                        <a:pt x="126" y="155"/>
                        <a:pt x="126" y="153"/>
                      </a:cubicBezTo>
                      <a:cubicBezTo>
                        <a:pt x="126" y="151"/>
                        <a:pt x="124" y="149"/>
                        <a:pt x="122" y="149"/>
                      </a:cubicBezTo>
                      <a:close/>
                      <a:moveTo>
                        <a:pt x="104" y="171"/>
                      </a:moveTo>
                      <a:cubicBezTo>
                        <a:pt x="6" y="171"/>
                        <a:pt x="6" y="171"/>
                        <a:pt x="6" y="171"/>
                      </a:cubicBezTo>
                      <a:cubicBezTo>
                        <a:pt x="4" y="171"/>
                        <a:pt x="2" y="173"/>
                        <a:pt x="2" y="175"/>
                      </a:cubicBezTo>
                      <a:cubicBezTo>
                        <a:pt x="2" y="177"/>
                        <a:pt x="4" y="179"/>
                        <a:pt x="6" y="179"/>
                      </a:cubicBezTo>
                      <a:cubicBezTo>
                        <a:pt x="104" y="179"/>
                        <a:pt x="104" y="179"/>
                        <a:pt x="104" y="179"/>
                      </a:cubicBezTo>
                      <a:cubicBezTo>
                        <a:pt x="106" y="179"/>
                        <a:pt x="108" y="177"/>
                        <a:pt x="108" y="175"/>
                      </a:cubicBezTo>
                      <a:cubicBezTo>
                        <a:pt x="108" y="173"/>
                        <a:pt x="106" y="171"/>
                        <a:pt x="104" y="17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Freeform 175"/>
                <p:cNvSpPr>
                  <a:spLocks/>
                </p:cNvSpPr>
                <p:nvPr/>
              </p:nvSpPr>
              <p:spPr bwMode="auto">
                <a:xfrm>
                  <a:off x="3292484" y="2906714"/>
                  <a:ext cx="52388" cy="41275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15" y="27"/>
                    </a:cxn>
                    <a:cxn ang="0">
                      <a:pos x="7" y="20"/>
                    </a:cxn>
                    <a:cxn ang="0">
                      <a:pos x="1" y="20"/>
                    </a:cxn>
                    <a:cxn ang="0">
                      <a:pos x="1" y="25"/>
                    </a:cxn>
                    <a:cxn ang="0">
                      <a:pos x="12" y="36"/>
                    </a:cxn>
                    <a:cxn ang="0">
                      <a:pos x="18" y="36"/>
                    </a:cxn>
                    <a:cxn ang="0">
                      <a:pos x="46" y="7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47" h="37">
                      <a:moveTo>
                        <a:pt x="46" y="2"/>
                      </a:moveTo>
                      <a:cubicBezTo>
                        <a:pt x="44" y="0"/>
                        <a:pt x="42" y="0"/>
                        <a:pt x="40" y="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18"/>
                        <a:pt x="3" y="18"/>
                        <a:pt x="1" y="20"/>
                      </a:cubicBezTo>
                      <a:cubicBezTo>
                        <a:pt x="0" y="21"/>
                        <a:pt x="0" y="24"/>
                        <a:pt x="1" y="2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3" y="37"/>
                        <a:pt x="16" y="37"/>
                        <a:pt x="18" y="36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6"/>
                        <a:pt x="47" y="3"/>
                        <a:pt x="46" y="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51" name="TextBox 04"/>
            <p:cNvSpPr txBox="1"/>
            <p:nvPr/>
          </p:nvSpPr>
          <p:spPr>
            <a:xfrm>
              <a:off x="1187471" y="3605534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  <p:sp>
          <p:nvSpPr>
            <p:cNvPr id="52" name="TextBox 04"/>
            <p:cNvSpPr txBox="1"/>
            <p:nvPr/>
          </p:nvSpPr>
          <p:spPr>
            <a:xfrm>
              <a:off x="1187471" y="4561383"/>
              <a:ext cx="1455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/>
                <a:t>м</a:t>
              </a:r>
              <a:r>
                <a:rPr lang="ru-RU" sz="1400" dirty="0" smtClean="0"/>
                <a:t>лн. руб.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14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EET-CORPO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howeet theme">
  <a:themeElements>
    <a:clrScheme name="SHO-DARK PRO">
      <a:dk1>
        <a:srgbClr val="25252B"/>
      </a:dk1>
      <a:lt1>
        <a:sysClr val="window" lastClr="FFFFFF"/>
      </a:lt1>
      <a:dk2>
        <a:srgbClr val="404152"/>
      </a:dk2>
      <a:lt2>
        <a:srgbClr val="E7E6E6"/>
      </a:lt2>
      <a:accent1>
        <a:srgbClr val="08CF96"/>
      </a:accent1>
      <a:accent2>
        <a:srgbClr val="FDEF54"/>
      </a:accent2>
      <a:accent3>
        <a:srgbClr val="3598FE"/>
      </a:accent3>
      <a:accent4>
        <a:srgbClr val="EF3C77"/>
      </a:accent4>
      <a:accent5>
        <a:srgbClr val="FF9933"/>
      </a:accent5>
      <a:accent6>
        <a:srgbClr val="08CF96"/>
      </a:accent6>
      <a:hlink>
        <a:srgbClr val="08CF96"/>
      </a:hlink>
      <a:folHlink>
        <a:srgbClr val="08CF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63544</TotalTime>
  <Words>2601</Words>
  <Application>Microsoft Office PowerPoint</Application>
  <PresentationFormat>Экран (4:3)</PresentationFormat>
  <Paragraphs>750</Paragraphs>
  <Slides>39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SHOWEET-CORPO</vt:lpstr>
      <vt:lpstr>Showeet theme</vt:lpstr>
      <vt:lpstr>1_Blank</vt:lpstr>
      <vt:lpstr>1_Showeet theme</vt:lpstr>
      <vt:lpstr>О результатах работы отрасли за 2022 год  и предварительные итоги 2022-2023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 - PowerPoint Template</dc:title>
  <dc:creator>showeet.com</dc:creator>
  <dc:description>© Copyright Showeet.com</dc:description>
  <cp:lastModifiedBy>Чернышкова Марина Васильевна</cp:lastModifiedBy>
  <cp:revision>213</cp:revision>
  <dcterms:created xsi:type="dcterms:W3CDTF">2011-05-09T14:18:21Z</dcterms:created>
  <dcterms:modified xsi:type="dcterms:W3CDTF">2023-04-19T13:23:43Z</dcterms:modified>
  <cp:category>Templates</cp:category>
</cp:coreProperties>
</file>