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57F81B-2392-B7B2-FBB0-F4A2FAD98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6D4CFC7-4A70-09B8-2AE7-45CB2DE9F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9ECF4AB-4CFC-1F7A-4F54-DA852C4B1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373E083-B47D-1B6A-1164-D35371E9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85081F9-88DB-F9F5-D874-B65D2EAC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EFF55A-99D5-044D-0219-40246EA1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3A9DECE-6299-2C80-CA8F-A7E59A90C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8492804-DCDE-B95A-350F-052DCC08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C33E542-EC24-282E-171B-406F57BD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AD5E34E-9F3F-3E44-FBDA-796EE41D8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28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94FC883-500F-6B3C-3754-68BEAE073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1CE0D7-5A55-3150-A7AD-4AB796F75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4B570D-22DA-AF3E-CE11-0555CF2E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7288B8C-DE87-3572-F081-C1BF13B4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8593E57-3BB8-6280-A923-A50A1AB6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2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C6317F-D46B-EAD1-7151-1FAE38E0A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EEC131B-2869-ACEF-5119-6250E432B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75E20E9-0FEC-4CF9-4408-614733CA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B2D15BC-39AA-63CB-4CE3-B3A356DF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A1BDE3-3F09-725E-AD8A-AEED067C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F67E95-5A7C-CB71-85A1-24385BD5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0142A1F-7941-9D53-065F-6B8EB033D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E7C31B9-B435-C219-4438-84BF1087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B1CE049-A804-2E16-A1FD-336958B4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14D3B5-60BA-3A3A-7407-B80C10F6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6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361EE3-F32B-72B2-B24E-66260080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4E7CDD-D1F6-398F-E743-D06CF2C82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3307554-381C-0F7A-60AB-1EDCA18E6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00B8FA-8072-5620-75A9-4AFF3FCD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39D1D38-A0E0-0329-AC7C-5F3673E8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5F73E2A-2790-8337-AA0F-7376CCC4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1F91B6-F303-3F82-57E0-299533C06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8CFFFEA-A84C-181D-5303-4A6A9AD3B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2F705B9-6A0B-6DC6-5B73-98DD32A8B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EBF26DA-3001-1DED-2497-2299B070B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E418CEB-0D86-56A6-6D08-CC4F384DF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258A199-9DC8-1C0C-C51B-48F68F7E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3B67D9A-08E0-88EC-B9D2-E2363B69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E218FAD-1BD1-0224-217A-D741F83F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22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AD92EC-AFC2-76F1-1235-8F54EE42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DE24968-048D-D9FF-A214-FDBAD7738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05A135B-B74F-F38F-0B05-6DAF833E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BF10BD1-0E11-56D5-8D29-3C0CB97C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1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3B37965-522E-62B3-4678-5E333306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E8D0CD3-E915-8396-CD0C-27F74A73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83537BF-736C-1A1A-C890-A6FDD864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5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75E2C5-41A6-4B30-82E6-51D7D0CCB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44E0B3-9236-E5B0-B798-151D4513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DE81907-0D11-F2A2-1E3C-C79460FC9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0E10FD9-85F2-76DE-F0AD-27F9FEFB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0609386-3BA5-FFC6-B888-1A9474BF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1B4A094-062F-196E-744C-CD0F54B9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4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C3E9FE-3C8E-0A03-97F1-7EA8A5D03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370280F-FCAC-1BA9-45DD-E1F6111B4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3CE2D5F-BEC9-F04B-0308-75690FFEB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4E2F733-17FD-20F1-77A7-4DF9D207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45375E1-5254-E6FB-0872-9238C7EA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9401C42-6919-6CA4-192D-6280EB90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4EA6EA-30B0-7D07-4517-1561E18C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ED22844-EC63-5DB9-575D-E0A3AE5C0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23487E6-4BA9-40D8-0F61-56CE44922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D306-9DE5-4301-8ED0-DAD01325298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2ECC9B-95FF-0EFA-E984-B00B3CCEB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746510-0189-E9CC-A63D-559919168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07FF-C03C-4756-B514-874941C8E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9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kimc.ms/pedagogam/organizatsionno-metodicheskoe-soprovozhdenie-meropriyatiy-po-obespecheniyu-prav-detey-dlya-kotorykh-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76;&#1077;&#1090;&#1080;&#1079;&#1076;&#1077;&#1089;&#1100;.&#1088;&#1092;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60098E-2080-42C8-66C4-EFEDDFF85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800" y="1122363"/>
            <a:ext cx="10281920" cy="247967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Об основных подходах 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к организации обучения детей,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 для которых русский язык не является родным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E3A9B5-E7B3-9230-6729-5024C6C23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69922"/>
            <a:ext cx="9644743" cy="240846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sz="1800" dirty="0" smtClean="0"/>
          </a:p>
          <a:p>
            <a:pPr algn="just"/>
            <a:endParaRPr lang="ru-RU" sz="1800" dirty="0"/>
          </a:p>
          <a:p>
            <a:pPr algn="just"/>
            <a:endParaRPr lang="ru-RU" sz="1800" dirty="0" smtClean="0"/>
          </a:p>
          <a:p>
            <a:pPr algn="r"/>
            <a:endParaRPr lang="ru-RU" sz="1800" dirty="0" smtClean="0"/>
          </a:p>
          <a:p>
            <a:pPr algn="r"/>
            <a:endParaRPr lang="ru-RU" sz="1800" dirty="0"/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Чернышкова М.В.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заместитель руководителя ГУО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5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4C6B8D2-98E2-BFDB-D357-59DCA3EAEB32}"/>
              </a:ext>
            </a:extLst>
          </p:cNvPr>
          <p:cNvSpPr txBox="1"/>
          <p:nvPr/>
        </p:nvSpPr>
        <p:spPr>
          <a:xfrm>
            <a:off x="446314" y="424543"/>
            <a:ext cx="11049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На базе МБУ ДО ДООЦ № 1 </a:t>
            </a:r>
            <a:r>
              <a:rPr lang="ru-RU" sz="2400" dirty="0" smtClean="0"/>
              <a:t>(совместно </a:t>
            </a:r>
            <a:r>
              <a:rPr lang="ru-RU" sz="2400" smtClean="0"/>
              <a:t>МБОУ СШ №21) разработаны </a:t>
            </a:r>
            <a:r>
              <a:rPr lang="ru-RU" sz="2400" dirty="0"/>
              <a:t>и прошли экспертизу дополнительные общеобразовательные программы: «Русский язык как иностранный»; «Мир без границ»; разработаны дополнительные общеобразовательные программы: «Мы разные – мы вместе», «Проектируем свое будущее». </a:t>
            </a:r>
          </a:p>
          <a:p>
            <a:r>
              <a:rPr lang="ru-RU" sz="2400" dirty="0"/>
              <a:t>В 2022-2023 учебном году в рамках реализации данных программ  158 детей, для которых русский язык не является родным, прошли </a:t>
            </a:r>
            <a:r>
              <a:rPr lang="ru-RU" sz="2400" dirty="0" smtClean="0"/>
              <a:t>обучение</a:t>
            </a:r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На сайте МКУ КИМЦ создана вкладка для информирования и методического сопровождения педагогов ОО «Организационно-методическое сопровождение мероприятий по обеспечению прав детей, для которых русский язык не является родным (дети-</a:t>
            </a:r>
            <a:r>
              <a:rPr lang="ru-RU" sz="2400" dirty="0" err="1"/>
              <a:t>инофоны</a:t>
            </a:r>
            <a:r>
              <a:rPr lang="ru-RU" sz="2400" dirty="0"/>
              <a:t>)», оформлена и размещена нормативная база, подборка методических материалов, полезных ресурсов  </a:t>
            </a:r>
            <a:r>
              <a:rPr lang="ru-RU" sz="2400" dirty="0">
                <a:hlinkClick r:id="rId2"/>
              </a:rPr>
              <a:t>https://kimc.ms/pedagogam/organizatsionno-metodicheskoe-soprovozhdenie-meropriyatiy-po-obespecheniyu-prav-detey-dlya-kotorykh-/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246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1950AC3-2374-1B3E-CCF0-F7FA596872B9}"/>
              </a:ext>
            </a:extLst>
          </p:cNvPr>
          <p:cNvSpPr txBox="1"/>
          <p:nvPr/>
        </p:nvSpPr>
        <p:spPr>
          <a:xfrm>
            <a:off x="711200" y="589280"/>
            <a:ext cx="1074057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002060"/>
                </a:solidFill>
              </a:rPr>
              <a:t>Онлайн-платформа «Дети здесь» </a:t>
            </a:r>
            <a:r>
              <a:rPr lang="ru-RU" sz="3200" dirty="0">
                <a:solidFill>
                  <a:srgbClr val="002060"/>
                </a:solidFill>
                <a:hlinkClick r:id="rId2"/>
              </a:rPr>
              <a:t>https://детиздесь.рф/</a:t>
            </a:r>
            <a:r>
              <a:rPr lang="ru-RU" sz="3200" dirty="0">
                <a:solidFill>
                  <a:srgbClr val="002060"/>
                </a:solidFill>
              </a:rPr>
              <a:t> , разработанная  ООО «</a:t>
            </a:r>
            <a:r>
              <a:rPr lang="ru-RU" sz="3200" dirty="0" err="1">
                <a:solidFill>
                  <a:srgbClr val="002060"/>
                </a:solidFill>
              </a:rPr>
              <a:t>ЭсКаСи</a:t>
            </a:r>
            <a:r>
              <a:rPr lang="ru-RU" sz="3200" dirty="0">
                <a:solidFill>
                  <a:srgbClr val="002060"/>
                </a:solidFill>
              </a:rPr>
              <a:t>» при поддержке Президентского Фонда культурных инициатив. </a:t>
            </a:r>
          </a:p>
          <a:p>
            <a:pPr algn="just"/>
            <a:endParaRPr lang="ru-RU" sz="3200" dirty="0">
              <a:solidFill>
                <a:srgbClr val="002060"/>
              </a:solidFill>
            </a:endParaRPr>
          </a:p>
          <a:p>
            <a:pPr algn="just"/>
            <a:r>
              <a:rPr lang="ru-RU" sz="3200" dirty="0">
                <a:solidFill>
                  <a:srgbClr val="002060"/>
                </a:solidFill>
              </a:rPr>
              <a:t>Данный образовательный ресурс содержит видеоконтент с субтитрами, подготовленный ведущими преподавателями русского языка как иностранного и рекомендован к использованию в работе с детьми мигрантами</a:t>
            </a:r>
          </a:p>
        </p:txBody>
      </p:sp>
    </p:spTree>
    <p:extLst>
      <p:ext uri="{BB962C8B-B14F-4D97-AF65-F5344CB8AC3E}">
        <p14:creationId xmlns:p14="http://schemas.microsoft.com/office/powerpoint/2010/main" val="160608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F92852C-A386-B43E-67DC-EFEE383CDFE7}"/>
              </a:ext>
            </a:extLst>
          </p:cNvPr>
          <p:cNvSpPr txBox="1"/>
          <p:nvPr/>
        </p:nvSpPr>
        <p:spPr>
          <a:xfrm>
            <a:off x="833120" y="904240"/>
            <a:ext cx="1050544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ИПК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Курсовая подготовкам для учителей школ</a:t>
            </a:r>
          </a:p>
          <a:p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>«Организация инклюзивного процесса образования детей, для которых русский язык не является родным» и «Русский язык как иностранный»</a:t>
            </a:r>
          </a:p>
        </p:txBody>
      </p:sp>
    </p:spTree>
    <p:extLst>
      <p:ext uri="{BB962C8B-B14F-4D97-AF65-F5344CB8AC3E}">
        <p14:creationId xmlns:p14="http://schemas.microsoft.com/office/powerpoint/2010/main" val="1989105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9898382-077A-669A-404A-A80D9C7E4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3" y="489856"/>
            <a:ext cx="11832771" cy="609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9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2B430F-5E77-9E25-F05E-A80493CD2FEA}"/>
              </a:ext>
            </a:extLst>
          </p:cNvPr>
          <p:cNvSpPr txBox="1"/>
          <p:nvPr/>
        </p:nvSpPr>
        <p:spPr>
          <a:xfrm>
            <a:off x="447040" y="274320"/>
            <a:ext cx="109118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3600" dirty="0">
                <a:solidFill>
                  <a:srgbClr val="002060"/>
                </a:solidFill>
              </a:rPr>
              <a:t>Количество внутренних мигрантов примерно в четыре раза больше, чем мигрантов международных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2F2FFD2-EB09-2BEE-53C1-E3F9256C8D98}"/>
              </a:ext>
            </a:extLst>
          </p:cNvPr>
          <p:cNvSpPr txBox="1"/>
          <p:nvPr/>
        </p:nvSpPr>
        <p:spPr>
          <a:xfrm rot="10800000" flipV="1">
            <a:off x="355600" y="2862332"/>
            <a:ext cx="115011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solidFill>
                  <a:srgbClr val="002060"/>
                </a:solidFill>
              </a:rPr>
              <a:t>В образовательной среде под детьми мигрантов мы понимаем всех тех, кто недостаточно владеет русским языком. В некоторых документах тех, кто недостаточно владеет русским языком называют </a:t>
            </a:r>
            <a:r>
              <a:rPr lang="ru-RU" sz="3600" dirty="0" err="1">
                <a:solidFill>
                  <a:srgbClr val="002060"/>
                </a:solidFill>
              </a:rPr>
              <a:t>инофоном</a:t>
            </a:r>
            <a:r>
              <a:rPr lang="ru-RU" sz="3600" dirty="0">
                <a:solidFill>
                  <a:srgbClr val="002060"/>
                </a:solidFill>
              </a:rPr>
              <a:t> (дети-</a:t>
            </a:r>
            <a:r>
              <a:rPr lang="ru-RU" sz="3600" dirty="0" err="1">
                <a:solidFill>
                  <a:srgbClr val="002060"/>
                </a:solidFill>
              </a:rPr>
              <a:t>инофоны</a:t>
            </a:r>
            <a:r>
              <a:rPr lang="ru-RU" sz="3600" dirty="0">
                <a:solidFill>
                  <a:srgbClr val="00206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4520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35DB603-4D2D-549B-7BD1-1E16BA48D5E6}"/>
              </a:ext>
            </a:extLst>
          </p:cNvPr>
          <p:cNvSpPr txBox="1"/>
          <p:nvPr/>
        </p:nvSpPr>
        <p:spPr>
          <a:xfrm>
            <a:off x="467360" y="396240"/>
            <a:ext cx="106070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Количество обучающихся, для которых русский язык не является родным (</a:t>
            </a:r>
            <a:r>
              <a:rPr lang="ru-RU" sz="2400" b="1" dirty="0">
                <a:solidFill>
                  <a:srgbClr val="002060"/>
                </a:solidFill>
              </a:rPr>
              <a:t>детей, прибывших из иностранных государств)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12D8E4BE-4A8D-90BC-FB92-96048F9DA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32878"/>
              </p:ext>
            </p:extLst>
          </p:nvPr>
        </p:nvGraphicFramePr>
        <p:xfrm>
          <a:off x="609600" y="1481200"/>
          <a:ext cx="10800079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8238">
                  <a:extLst>
                    <a:ext uri="{9D8B030D-6E8A-4147-A177-3AD203B41FA5}">
                      <a16:colId xmlns="" xmlns:a16="http://schemas.microsoft.com/office/drawing/2014/main" val="1192629828"/>
                    </a:ext>
                  </a:extLst>
                </a:gridCol>
                <a:gridCol w="2145190">
                  <a:extLst>
                    <a:ext uri="{9D8B030D-6E8A-4147-A177-3AD203B41FA5}">
                      <a16:colId xmlns="" xmlns:a16="http://schemas.microsoft.com/office/drawing/2014/main" val="2069051912"/>
                    </a:ext>
                  </a:extLst>
                </a:gridCol>
                <a:gridCol w="865337">
                  <a:extLst>
                    <a:ext uri="{9D8B030D-6E8A-4147-A177-3AD203B41FA5}">
                      <a16:colId xmlns="" xmlns:a16="http://schemas.microsoft.com/office/drawing/2014/main" val="3587942729"/>
                    </a:ext>
                  </a:extLst>
                </a:gridCol>
                <a:gridCol w="1149750">
                  <a:extLst>
                    <a:ext uri="{9D8B030D-6E8A-4147-A177-3AD203B41FA5}">
                      <a16:colId xmlns="" xmlns:a16="http://schemas.microsoft.com/office/drawing/2014/main" val="3039049973"/>
                    </a:ext>
                  </a:extLst>
                </a:gridCol>
                <a:gridCol w="1149750">
                  <a:extLst>
                    <a:ext uri="{9D8B030D-6E8A-4147-A177-3AD203B41FA5}">
                      <a16:colId xmlns="" xmlns:a16="http://schemas.microsoft.com/office/drawing/2014/main" val="1839712727"/>
                    </a:ext>
                  </a:extLst>
                </a:gridCol>
                <a:gridCol w="1149750">
                  <a:extLst>
                    <a:ext uri="{9D8B030D-6E8A-4147-A177-3AD203B41FA5}">
                      <a16:colId xmlns="" xmlns:a16="http://schemas.microsoft.com/office/drawing/2014/main" val="3831647525"/>
                    </a:ext>
                  </a:extLst>
                </a:gridCol>
                <a:gridCol w="1149750">
                  <a:extLst>
                    <a:ext uri="{9D8B030D-6E8A-4147-A177-3AD203B41FA5}">
                      <a16:colId xmlns="" xmlns:a16="http://schemas.microsoft.com/office/drawing/2014/main" val="1202765005"/>
                    </a:ext>
                  </a:extLst>
                </a:gridCol>
                <a:gridCol w="1452314">
                  <a:extLst>
                    <a:ext uri="{9D8B030D-6E8A-4147-A177-3AD203B41FA5}">
                      <a16:colId xmlns="" xmlns:a16="http://schemas.microsoft.com/office/drawing/2014/main" val="2908324935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Ленинский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МБОУ СШ № 16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1222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106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74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184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15,1%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80492629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Ленинский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МБОУ СШ № 31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652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45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78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12,0%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7179347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Ленинский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МБОУ СШ № 50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298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33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11,1%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5295991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Ленинский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МБОУ СШ № 65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1019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55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49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104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10,2%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24855019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Октябрьский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МБОУ СШ № 21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525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51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93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17,7%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92464718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Советский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МБОУ СШ № 129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813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58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97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11,9%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3115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9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140A08B-F77A-E01C-1ECE-4DD0882F7D63}"/>
              </a:ext>
            </a:extLst>
          </p:cNvPr>
          <p:cNvSpPr txBox="1"/>
          <p:nvPr/>
        </p:nvSpPr>
        <p:spPr>
          <a:xfrm>
            <a:off x="609600" y="142240"/>
            <a:ext cx="106070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Количество детей, для которых русский язык не является родным,  обучавшихся в ОО города в 2022-2023 уч. году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6706B417-34E1-F3A1-D9B7-A7451DE9B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03564"/>
              </p:ext>
            </p:extLst>
          </p:nvPr>
        </p:nvGraphicFramePr>
        <p:xfrm>
          <a:off x="609601" y="1734026"/>
          <a:ext cx="10718800" cy="3264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2328">
                  <a:extLst>
                    <a:ext uri="{9D8B030D-6E8A-4147-A177-3AD203B41FA5}">
                      <a16:colId xmlns="" xmlns:a16="http://schemas.microsoft.com/office/drawing/2014/main" val="3118382450"/>
                    </a:ext>
                  </a:extLst>
                </a:gridCol>
                <a:gridCol w="273118">
                  <a:extLst>
                    <a:ext uri="{9D8B030D-6E8A-4147-A177-3AD203B41FA5}">
                      <a16:colId xmlns="" xmlns:a16="http://schemas.microsoft.com/office/drawing/2014/main" val="1943850481"/>
                    </a:ext>
                  </a:extLst>
                </a:gridCol>
                <a:gridCol w="273118">
                  <a:extLst>
                    <a:ext uri="{9D8B030D-6E8A-4147-A177-3AD203B41FA5}">
                      <a16:colId xmlns="" xmlns:a16="http://schemas.microsoft.com/office/drawing/2014/main" val="882262756"/>
                    </a:ext>
                  </a:extLst>
                </a:gridCol>
                <a:gridCol w="1952448">
                  <a:extLst>
                    <a:ext uri="{9D8B030D-6E8A-4147-A177-3AD203B41FA5}">
                      <a16:colId xmlns="" xmlns:a16="http://schemas.microsoft.com/office/drawing/2014/main" val="4022539462"/>
                    </a:ext>
                  </a:extLst>
                </a:gridCol>
                <a:gridCol w="1247473">
                  <a:extLst>
                    <a:ext uri="{9D8B030D-6E8A-4147-A177-3AD203B41FA5}">
                      <a16:colId xmlns="" xmlns:a16="http://schemas.microsoft.com/office/drawing/2014/main" val="3251502155"/>
                    </a:ext>
                  </a:extLst>
                </a:gridCol>
                <a:gridCol w="1547642">
                  <a:extLst>
                    <a:ext uri="{9D8B030D-6E8A-4147-A177-3AD203B41FA5}">
                      <a16:colId xmlns="" xmlns:a16="http://schemas.microsoft.com/office/drawing/2014/main" val="1185341281"/>
                    </a:ext>
                  </a:extLst>
                </a:gridCol>
                <a:gridCol w="1547642">
                  <a:extLst>
                    <a:ext uri="{9D8B030D-6E8A-4147-A177-3AD203B41FA5}">
                      <a16:colId xmlns="" xmlns:a16="http://schemas.microsoft.com/office/drawing/2014/main" val="2579138187"/>
                    </a:ext>
                  </a:extLst>
                </a:gridCol>
                <a:gridCol w="1298420">
                  <a:extLst>
                    <a:ext uri="{9D8B030D-6E8A-4147-A177-3AD203B41FA5}">
                      <a16:colId xmlns="" xmlns:a16="http://schemas.microsoft.com/office/drawing/2014/main" val="4139917582"/>
                    </a:ext>
                  </a:extLst>
                </a:gridCol>
                <a:gridCol w="1346611">
                  <a:extLst>
                    <a:ext uri="{9D8B030D-6E8A-4147-A177-3AD203B41FA5}">
                      <a16:colId xmlns="" xmlns:a16="http://schemas.microsoft.com/office/drawing/2014/main" val="3751681512"/>
                    </a:ext>
                  </a:extLst>
                </a:gridCol>
              </a:tblGrid>
              <a:tr h="8608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Всего обучающихся в ОУ на 30.05.2023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ИТОГО по ступеням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/>
                </a:tc>
                <a:extLst>
                  <a:ext uri="{0D108BD9-81ED-4DB2-BD59-A6C34878D82A}">
                    <a16:rowId xmlns="" xmlns:a16="http://schemas.microsoft.com/office/drawing/2014/main" val="3098430385"/>
                  </a:ext>
                </a:extLst>
              </a:tr>
              <a:tr h="1315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1-4кл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5-9кл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10-11кл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8141284"/>
                  </a:ext>
                </a:extLst>
              </a:tr>
              <a:tr h="10887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ВСЕГО по городу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135215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2891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3048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186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6125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4,53%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b"/>
                </a:tc>
                <a:extLst>
                  <a:ext uri="{0D108BD9-81ED-4DB2-BD59-A6C34878D82A}">
                    <a16:rowId xmlns="" xmlns:a16="http://schemas.microsoft.com/office/drawing/2014/main" val="162502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95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76B1815F-4F09-0B5C-2C4E-B20111BDD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259951"/>
              </p:ext>
            </p:extLst>
          </p:nvPr>
        </p:nvGraphicFramePr>
        <p:xfrm>
          <a:off x="314960" y="162560"/>
          <a:ext cx="11562081" cy="6718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123">
                  <a:extLst>
                    <a:ext uri="{9D8B030D-6E8A-4147-A177-3AD203B41FA5}">
                      <a16:colId xmlns="" xmlns:a16="http://schemas.microsoft.com/office/drawing/2014/main" val="2222258704"/>
                    </a:ext>
                  </a:extLst>
                </a:gridCol>
                <a:gridCol w="2218005">
                  <a:extLst>
                    <a:ext uri="{9D8B030D-6E8A-4147-A177-3AD203B41FA5}">
                      <a16:colId xmlns="" xmlns:a16="http://schemas.microsoft.com/office/drawing/2014/main" val="3165731390"/>
                    </a:ext>
                  </a:extLst>
                </a:gridCol>
                <a:gridCol w="1809321">
                  <a:extLst>
                    <a:ext uri="{9D8B030D-6E8A-4147-A177-3AD203B41FA5}">
                      <a16:colId xmlns="" xmlns:a16="http://schemas.microsoft.com/office/drawing/2014/main" val="585096906"/>
                    </a:ext>
                  </a:extLst>
                </a:gridCol>
                <a:gridCol w="1073437">
                  <a:extLst>
                    <a:ext uri="{9D8B030D-6E8A-4147-A177-3AD203B41FA5}">
                      <a16:colId xmlns="" xmlns:a16="http://schemas.microsoft.com/office/drawing/2014/main" val="1322413088"/>
                    </a:ext>
                  </a:extLst>
                </a:gridCol>
                <a:gridCol w="1073437">
                  <a:extLst>
                    <a:ext uri="{9D8B030D-6E8A-4147-A177-3AD203B41FA5}">
                      <a16:colId xmlns="" xmlns:a16="http://schemas.microsoft.com/office/drawing/2014/main" val="1875546614"/>
                    </a:ext>
                  </a:extLst>
                </a:gridCol>
                <a:gridCol w="1052745">
                  <a:extLst>
                    <a:ext uri="{9D8B030D-6E8A-4147-A177-3AD203B41FA5}">
                      <a16:colId xmlns="" xmlns:a16="http://schemas.microsoft.com/office/drawing/2014/main" val="1939139406"/>
                    </a:ext>
                  </a:extLst>
                </a:gridCol>
                <a:gridCol w="1092836">
                  <a:extLst>
                    <a:ext uri="{9D8B030D-6E8A-4147-A177-3AD203B41FA5}">
                      <a16:colId xmlns="" xmlns:a16="http://schemas.microsoft.com/office/drawing/2014/main" val="2659279355"/>
                    </a:ext>
                  </a:extLst>
                </a:gridCol>
                <a:gridCol w="1394177">
                  <a:extLst>
                    <a:ext uri="{9D8B030D-6E8A-4147-A177-3AD203B41FA5}">
                      <a16:colId xmlns="" xmlns:a16="http://schemas.microsoft.com/office/drawing/2014/main" val="89641821"/>
                    </a:ext>
                  </a:extLst>
                </a:gridCol>
              </a:tblGrid>
              <a:tr h="551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ОУ (кратко)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Всего обучающихся в ОУ на 30.05.2023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ИТОГО по ступеням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ctr"/>
                </a:tc>
                <a:extLst>
                  <a:ext uri="{0D108BD9-81ED-4DB2-BD59-A6C34878D82A}">
                    <a16:rowId xmlns="" xmlns:a16="http://schemas.microsoft.com/office/drawing/2014/main" val="2551602190"/>
                  </a:ext>
                </a:extLst>
              </a:tr>
              <a:tr h="775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1-4кл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5-9кл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10-11кл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3400069"/>
                  </a:ext>
                </a:extLst>
              </a:tr>
              <a:tr h="316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077036937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Ленинский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566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68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22,44%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1029889205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Ленинский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1156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504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333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854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73,88%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516706514"/>
                  </a:ext>
                </a:extLst>
              </a:tr>
              <a:tr h="463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Ленинский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31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665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91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145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21,80%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85559101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Ленинский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299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11,04%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3501155696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Ленинский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53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1534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141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281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18,32%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133080333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Ленинский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65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87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143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14,06%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4147368727"/>
                  </a:ext>
                </a:extLst>
              </a:tr>
              <a:tr h="463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Ленинский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89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723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104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14,38%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849092154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Октябрьский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84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16,34%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991924906"/>
                  </a:ext>
                </a:extLst>
              </a:tr>
              <a:tr h="53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Октябрьский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39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503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69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21,47%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4099993099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Свердловский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78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1497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81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93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176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11,76%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973541030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Советский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91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965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71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75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152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15,75%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082848795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Советский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121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923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61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95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10,29%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673311677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Советский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МБОУ СШ № 129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802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66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122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15,21%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2" marR="45992" marT="0" marB="0" anchor="b"/>
                </a:tc>
                <a:extLst>
                  <a:ext uri="{0D108BD9-81ED-4DB2-BD59-A6C34878D82A}">
                    <a16:rowId xmlns="" xmlns:a16="http://schemas.microsoft.com/office/drawing/2014/main" val="275195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22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C0DB4DE-A9F7-713A-FEB5-0BEFBC1A63DD}"/>
              </a:ext>
            </a:extLst>
          </p:cNvPr>
          <p:cNvSpPr txBox="1"/>
          <p:nvPr/>
        </p:nvSpPr>
        <p:spPr>
          <a:xfrm>
            <a:off x="589280" y="1036320"/>
            <a:ext cx="1080008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Языковая адаптация несовершеннолетних иностранных граждан предполагает, во-первых, приобретение коммуникативных умений и навыков, во-вторых, освоение русского языка как языка обучения.</a:t>
            </a:r>
          </a:p>
          <a:p>
            <a:pPr algn="just"/>
            <a:endParaRPr lang="ru-RU" sz="2800" dirty="0">
              <a:solidFill>
                <a:srgbClr val="002060"/>
              </a:solidFill>
            </a:endParaRPr>
          </a:p>
          <a:p>
            <a:pPr algn="just"/>
            <a:endParaRPr lang="ru-RU" sz="2800" dirty="0">
              <a:solidFill>
                <a:srgbClr val="002060"/>
              </a:solidFill>
            </a:endParaRP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Письмо Министерства Просвещения РФ от 6 мая 2022 г. № дг-1050/07 о направлении методических рекомендаций «ОБ ОРГАНИЗАЦИИ РАБОТЫ ОБЩЕОБРАЗОВАТЕЛЬНЫХ ОРГАНИЗАЦИЙ ПО ОЦЕНКЕ УРОВНЯ ЯЗЫКОВОЙ ПОДГОТОВКИ ОБУЧАЮЩИХСЯ НЕСОВЕРШЕННОЛЕТНИХ ИНОСТРАННЫХ ГРАЖДАН».</a:t>
            </a:r>
          </a:p>
        </p:txBody>
      </p:sp>
    </p:spTree>
    <p:extLst>
      <p:ext uri="{BB962C8B-B14F-4D97-AF65-F5344CB8AC3E}">
        <p14:creationId xmlns:p14="http://schemas.microsoft.com/office/powerpoint/2010/main" val="31612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4CC86D3-F151-0FE0-0246-0E7E56AF049D}"/>
              </a:ext>
            </a:extLst>
          </p:cNvPr>
          <p:cNvSpPr txBox="1"/>
          <p:nvPr/>
        </p:nvSpPr>
        <p:spPr>
          <a:xfrm>
            <a:off x="631371" y="315686"/>
            <a:ext cx="107006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Проведено мероприятий для педагогов города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77C1FA35-E3B0-5FB7-373A-D10B0DC01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29074"/>
              </p:ext>
            </p:extLst>
          </p:nvPr>
        </p:nvGraphicFramePr>
        <p:xfrm>
          <a:off x="76201" y="838909"/>
          <a:ext cx="11919856" cy="5779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2187">
                  <a:extLst>
                    <a:ext uri="{9D8B030D-6E8A-4147-A177-3AD203B41FA5}">
                      <a16:colId xmlns="" xmlns:a16="http://schemas.microsoft.com/office/drawing/2014/main" val="231263178"/>
                    </a:ext>
                  </a:extLst>
                </a:gridCol>
                <a:gridCol w="977669">
                  <a:extLst>
                    <a:ext uri="{9D8B030D-6E8A-4147-A177-3AD203B41FA5}">
                      <a16:colId xmlns="" xmlns:a16="http://schemas.microsoft.com/office/drawing/2014/main" val="3459301319"/>
                    </a:ext>
                  </a:extLst>
                </a:gridCol>
              </a:tblGrid>
              <a:tr h="932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Мероприятия с педагогами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Колич. чел.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extLst>
                  <a:ext uri="{0D108BD9-81ED-4DB2-BD59-A6C34878D82A}">
                    <a16:rowId xmlns="" xmlns:a16="http://schemas.microsoft.com/office/drawing/2014/main" val="4170808051"/>
                  </a:ext>
                </a:extLst>
              </a:tr>
              <a:tr h="41041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Семинар «Особенности психолого-педагогического сопровождения детей – </a:t>
                      </a:r>
                      <a:r>
                        <a:rPr lang="ru-RU" sz="1800" dirty="0" err="1">
                          <a:effectLst/>
                        </a:rPr>
                        <a:t>инофонов</a:t>
                      </a:r>
                      <a:r>
                        <a:rPr lang="ru-RU" sz="1800" dirty="0">
                          <a:effectLst/>
                        </a:rPr>
                        <a:t> в условиях общеобразовательной школы» (СШ № 84)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Вебинар - презентация «Педагогическая гостиная по работе с детьми – </a:t>
                      </a:r>
                      <a:r>
                        <a:rPr lang="ru-RU" sz="1800" dirty="0" err="1">
                          <a:effectLst/>
                        </a:rPr>
                        <a:t>инофонами</a:t>
                      </a:r>
                      <a:r>
                        <a:rPr lang="ru-RU" sz="1800" dirty="0">
                          <a:effectLst/>
                        </a:rPr>
                        <a:t>» (СШ № 84)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Консультационный пункт для педагогов и специалистов ОО (СШ № 79)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Районный практико-ориентированный семинар «Формируем грамматический строй речи», знакомство со способами работы с тренажером для работы с детьми ТНР и детьми-</a:t>
                      </a:r>
                      <a:r>
                        <a:rPr lang="ru-RU" sz="1800" dirty="0" err="1">
                          <a:effectLst/>
                        </a:rPr>
                        <a:t>инофонами</a:t>
                      </a:r>
                      <a:r>
                        <a:rPr lang="ru-RU" sz="1800" dirty="0">
                          <a:effectLst/>
                        </a:rPr>
                        <a:t> (СШ № 79)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Городской семинар «Изучение речи ребенка ребенка-</a:t>
                      </a:r>
                      <a:r>
                        <a:rPr lang="ru-RU" sz="1800" dirty="0" err="1">
                          <a:effectLst/>
                        </a:rPr>
                        <a:t>инофона</a:t>
                      </a:r>
                      <a:r>
                        <a:rPr lang="ru-RU" sz="1800" dirty="0">
                          <a:effectLst/>
                        </a:rPr>
                        <a:t>» (СШ № 79)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Городской семинар «Методическая копилка для ребенка-</a:t>
                      </a:r>
                      <a:r>
                        <a:rPr lang="ru-RU" sz="1800" dirty="0" err="1">
                          <a:effectLst/>
                        </a:rPr>
                        <a:t>инофона</a:t>
                      </a:r>
                      <a:r>
                        <a:rPr lang="ru-RU" sz="1800" dirty="0">
                          <a:effectLst/>
                        </a:rPr>
                        <a:t>» при сопровождении МКУ КИМЦ (СШ № 79)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Мастер-класс по теме: «Опыт реализации модели психолого-педагогического сопровождения в организации обучения детей, для которых русский язык не является родным» при сопровождении ККИПК (СШ № 79)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Семинар по направлению «Социокультурная и языковая адаптация детей, для которых русский язык не является родным», серия открытых уроков учителями начальной и основной школы (СШ № 16)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15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38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35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35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42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extLst>
                  <a:ext uri="{0D108BD9-81ED-4DB2-BD59-A6C34878D82A}">
                    <a16:rowId xmlns="" xmlns:a16="http://schemas.microsoft.com/office/drawing/2014/main" val="3069945439"/>
                  </a:ext>
                </a:extLst>
              </a:tr>
              <a:tr h="743411">
                <a:tc>
                  <a:txBody>
                    <a:bodyPr/>
                    <a:lstStyle/>
                    <a:p>
                      <a:pPr marL="4572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Итого: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184 чел.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extLst>
                  <a:ext uri="{0D108BD9-81ED-4DB2-BD59-A6C34878D82A}">
                    <a16:rowId xmlns="" xmlns:a16="http://schemas.microsoft.com/office/drawing/2014/main" val="1328146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14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969CF4C-EA52-4911-C039-CB3DF7CE4306}"/>
              </a:ext>
            </a:extLst>
          </p:cNvPr>
          <p:cNvSpPr txBox="1"/>
          <p:nvPr/>
        </p:nvSpPr>
        <p:spPr>
          <a:xfrm>
            <a:off x="731520" y="0"/>
            <a:ext cx="105359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Проведено мероприятий для обучающихся, с участием детей-</a:t>
            </a:r>
            <a:r>
              <a:rPr lang="ru-RU" sz="2800" dirty="0" err="1">
                <a:solidFill>
                  <a:srgbClr val="002060"/>
                </a:solidFill>
              </a:rPr>
              <a:t>инофонов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734E589E-0A3B-EEE5-A3E7-61A063642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244190"/>
              </p:ext>
            </p:extLst>
          </p:nvPr>
        </p:nvGraphicFramePr>
        <p:xfrm>
          <a:off x="101600" y="883921"/>
          <a:ext cx="11907519" cy="5917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058">
                  <a:extLst>
                    <a:ext uri="{9D8B030D-6E8A-4147-A177-3AD203B41FA5}">
                      <a16:colId xmlns="" xmlns:a16="http://schemas.microsoft.com/office/drawing/2014/main" val="656154990"/>
                    </a:ext>
                  </a:extLst>
                </a:gridCol>
                <a:gridCol w="8831379">
                  <a:extLst>
                    <a:ext uri="{9D8B030D-6E8A-4147-A177-3AD203B41FA5}">
                      <a16:colId xmlns="" xmlns:a16="http://schemas.microsoft.com/office/drawing/2014/main" val="3548044983"/>
                    </a:ext>
                  </a:extLst>
                </a:gridCol>
                <a:gridCol w="1516082">
                  <a:extLst>
                    <a:ext uri="{9D8B030D-6E8A-4147-A177-3AD203B41FA5}">
                      <a16:colId xmlns="" xmlns:a16="http://schemas.microsoft.com/office/drawing/2014/main" val="1568744807"/>
                    </a:ext>
                  </a:extLst>
                </a:gridCol>
              </a:tblGrid>
              <a:tr h="25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ОО, ГБП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Мероприятия с обучающимися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Колич. чел.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extLst>
                  <a:ext uri="{0D108BD9-81ED-4DB2-BD59-A6C34878D82A}">
                    <a16:rowId xmlns="" xmlns:a16="http://schemas.microsoft.com/office/drawing/2014/main" val="3637444432"/>
                  </a:ext>
                </a:extLst>
              </a:tr>
              <a:tr h="3076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СШ № 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Занятия по программе дополнительного образования «Русский язык без границ», 5-8 кл.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Занятия по программе дополнительного образования «Грамотей», 1-4 кл.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Литературная гостиная «В гостях у сказки» для детей-инофонов и детей ОВЗ, 6 кл.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Акция «День доброты»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Проект "Наш край - наш дом", 6 кл.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Групповые занятия по адаптации и социализации детей - инофонов в среде классного коллектива, 5-8 кл.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Тимбилдинг на тему: «Мы вместе», 5-8 кл.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«Орфоэпический и орфографический тест», 5-8 кл (по результатам занятий по программе «Русский язык без границ»)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extLst>
                  <a:ext uri="{0D108BD9-81ED-4DB2-BD59-A6C34878D82A}">
                    <a16:rowId xmlns="" xmlns:a16="http://schemas.microsoft.com/office/drawing/2014/main" val="3746063347"/>
                  </a:ext>
                </a:extLst>
              </a:tr>
              <a:tr h="1183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СШ № 79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Районный инклюзивный логопедический конкурс «Салон красоты. Поговорим о женском», посв. Международному женскому дню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Районный инклюзивный логопедический конкурс «О весне на все лады», посв. Всемирному дню поэзии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extLst>
                  <a:ext uri="{0D108BD9-81ED-4DB2-BD59-A6C34878D82A}">
                    <a16:rowId xmlns="" xmlns:a16="http://schemas.microsoft.com/office/drawing/2014/main" val="3749684069"/>
                  </a:ext>
                </a:extLst>
              </a:tr>
              <a:tr h="1183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СШ № 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Городской Фестиваль «Мы разные, но мы вместе»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Районный фестиваль «Крепкая семья-сильная Россия».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Общешкольная акция по культуре общения с книгой «</a:t>
                      </a:r>
                      <a:r>
                        <a:rPr lang="ru-RU" sz="1600" dirty="0" err="1">
                          <a:effectLst/>
                        </a:rPr>
                        <a:t>Книжкина</a:t>
                      </a:r>
                      <a:r>
                        <a:rPr lang="ru-RU" sz="1600" dirty="0">
                          <a:effectLst/>
                        </a:rPr>
                        <a:t> больница» с участием детей-</a:t>
                      </a:r>
                      <a:r>
                        <a:rPr lang="ru-RU" sz="1600" dirty="0" err="1">
                          <a:effectLst/>
                        </a:rPr>
                        <a:t>инофонов</a:t>
                      </a:r>
                      <a:r>
                        <a:rPr lang="ru-RU" sz="1600" dirty="0">
                          <a:effectLst/>
                        </a:rPr>
                        <a:t>, 4 </a:t>
                      </a:r>
                      <a:r>
                        <a:rPr lang="ru-RU" sz="1600" dirty="0" err="1">
                          <a:effectLst/>
                        </a:rPr>
                        <a:t>кл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2400" dirty="0">
                          <a:effectLst/>
                        </a:rPr>
                        <a:t>ВСЕГО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32" marR="422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86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400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782</a:t>
                      </a:r>
                    </a:p>
                  </a:txBody>
                  <a:tcPr marL="42232" marR="42232" marT="0" marB="0"/>
                </a:tc>
                <a:extLst>
                  <a:ext uri="{0D108BD9-81ED-4DB2-BD59-A6C34878D82A}">
                    <a16:rowId xmlns="" xmlns:a16="http://schemas.microsoft.com/office/drawing/2014/main" val="3495551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4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6669AA1-D871-E23E-F750-7C5137A77A2E}"/>
              </a:ext>
            </a:extLst>
          </p:cNvPr>
          <p:cNvSpPr txBox="1"/>
          <p:nvPr/>
        </p:nvSpPr>
        <p:spPr>
          <a:xfrm>
            <a:off x="261257" y="206829"/>
            <a:ext cx="1171302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ГБП стали участниками мероприятий разного уровня: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XV Всероссийская конференция «Современная дидактика и качество образования: техники и технологии организации учения», На круглом столе был представлен доклад на тему: «Особенности психолого-педагогического сопровождения детей – </a:t>
            </a:r>
            <a:r>
              <a:rPr lang="ru-RU" sz="2000" dirty="0" err="1"/>
              <a:t>инофонов</a:t>
            </a:r>
            <a:r>
              <a:rPr lang="ru-RU" sz="2000" dirty="0"/>
              <a:t> в условиях общеобразовательной школы» (докладчики: СШ № 84, СШ № 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Всероссийский проект  «</a:t>
            </a:r>
            <a:r>
              <a:rPr lang="ru-RU" sz="2000" dirty="0" err="1"/>
              <a:t>Взаимообучение</a:t>
            </a:r>
            <a:r>
              <a:rPr lang="ru-RU" sz="2000" dirty="0"/>
              <a:t> городов» (представление опыта): </a:t>
            </a:r>
          </a:p>
          <a:p>
            <a:r>
              <a:rPr lang="ru-RU" sz="2000" dirty="0"/>
              <a:t>СШ № 79, доклад «Особые образовательные потребности иноязычных детей»</a:t>
            </a:r>
          </a:p>
          <a:p>
            <a:r>
              <a:rPr lang="ru-RU" sz="2000" dirty="0"/>
              <a:t>СШ № 16, доклад «Особенности работы с детьми, для которых русский язык не является родным»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Участие в семинарах по миграционным и межнациональным отношениям в краевом Доме дружбы народов «Родина», выступление по теме «Социокультурная и языковая адаптация детей, для которых русский язык не является родным» (СШ № 16, СШ № 79).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Участие в городском Краеведческий вэб-квесте «200 лет на Енисее» с обучающимися – СШ № 79, СШ № 84.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«Городской Фестиваль лучших инклюзивных практик», подготовка заявки, кейса, описания по теме «Логопедическое сопровождение детей, для которых русский язык не является родным» (СШ № 79)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Краевой конкурс «Лучшая инклюзивная школа», кейс «Логопедическое сопровождение детей, для которых русский язык не является родным» (Лауреат и финалист краевого этапа конкурса СШ № 79)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Публикация в Региональном атласе образовательных практик (СШ № 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Курсовая подготовка в КК ИПК РО по программе «Организация инклюзивного процесса образования детей,  для которых русский язык не является родным», 72 часа (СШ № 79)</a:t>
            </a:r>
          </a:p>
        </p:txBody>
      </p:sp>
    </p:spTree>
    <p:extLst>
      <p:ext uri="{BB962C8B-B14F-4D97-AF65-F5344CB8AC3E}">
        <p14:creationId xmlns:p14="http://schemas.microsoft.com/office/powerpoint/2010/main" val="3795718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1280</Words>
  <Application>Microsoft Office PowerPoint</Application>
  <PresentationFormat>Произвольный</PresentationFormat>
  <Paragraphs>290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 основных подходах  к организации обучения детей,  для которых русский язык не является родным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подходах к организации обучения детей, для которых русский язык не является родным</dc:title>
  <dc:creator>cm13121971@outlook.com</dc:creator>
  <cp:lastModifiedBy>Чернышкова Марина Васильевна</cp:lastModifiedBy>
  <cp:revision>6</cp:revision>
  <dcterms:created xsi:type="dcterms:W3CDTF">2023-06-27T04:30:46Z</dcterms:created>
  <dcterms:modified xsi:type="dcterms:W3CDTF">2023-06-29T03:26:16Z</dcterms:modified>
</cp:coreProperties>
</file>