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3" r:id="rId1"/>
  </p:sldMasterIdLst>
  <p:notesMasterIdLst>
    <p:notesMasterId r:id="rId8"/>
  </p:notesMasterIdLst>
  <p:sldIdLst>
    <p:sldId id="292" r:id="rId2"/>
    <p:sldId id="296" r:id="rId3"/>
    <p:sldId id="295" r:id="rId4"/>
    <p:sldId id="297" r:id="rId5"/>
    <p:sldId id="298" r:id="rId6"/>
    <p:sldId id="29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745" autoAdjust="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67E6D-984F-4910-ABF2-233B0AE2E87B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85E7E-3C4D-456F-AF51-3A81630BFD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1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6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11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20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5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9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839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141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F458-6A3E-4B0B-AF47-FB9313319433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873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F5F458-6A3E-4B0B-AF47-FB9313319433}" type="datetimeFigureOut">
              <a:rPr lang="ru-RU" smtClean="0"/>
              <a:pPr/>
              <a:t>17.09.2025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EF075B8-A22A-4273-A81F-F37386C1EE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6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31758" y="2189747"/>
            <a:ext cx="6749716" cy="319810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 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снижение бюрократической нагрузки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4462"/>
            <a:ext cx="9361041" cy="17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1820487"/>
            <a:ext cx="7772400" cy="106402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Приказ Министерства Просвещения России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от </a:t>
            </a:r>
            <a:r>
              <a:rPr lang="ru-RU" sz="2400" b="1" dirty="0">
                <a:solidFill>
                  <a:schemeClr val="tx1"/>
                </a:solidFill>
              </a:rPr>
              <a:t>06.11.2024г. № 779</a:t>
            </a:r>
            <a:br>
              <a:rPr lang="ru-RU" sz="2400" b="1" dirty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5800" y="2626822"/>
            <a:ext cx="7772400" cy="35453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Рабочая программа учебного предмета, учебного курса (в том числе внеурочной деятельности), учебного модуля </a:t>
            </a:r>
          </a:p>
          <a:p>
            <a:pPr marL="0" indent="0">
              <a:buNone/>
            </a:pPr>
            <a:r>
              <a:rPr lang="ru-RU" dirty="0"/>
              <a:t>-Журнал учета успеваемости</a:t>
            </a:r>
          </a:p>
          <a:p>
            <a:pPr marL="0" indent="0">
              <a:buNone/>
            </a:pPr>
            <a:r>
              <a:rPr lang="ru-RU" dirty="0"/>
              <a:t>-Журнал внеурочной деятельности (для педагогических работников, осуществляющих внеурочную деятельность)</a:t>
            </a:r>
          </a:p>
          <a:p>
            <a:pPr marL="0" indent="0">
              <a:buNone/>
            </a:pPr>
            <a:r>
              <a:rPr lang="ru-RU" dirty="0"/>
              <a:t>-План воспитательной работы (для педагогических работников, осуществляющих функцию классного руководства)</a:t>
            </a:r>
          </a:p>
          <a:p>
            <a:pPr marL="0" indent="0">
              <a:buNone/>
            </a:pPr>
            <a:r>
              <a:rPr lang="ru-RU" dirty="0"/>
              <a:t>-Характеристика на обучающегося (по запросу, для педагогических работников, осуществляющих функцию классного руководства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4462"/>
            <a:ext cx="9361041" cy="17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2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192079"/>
              </p:ext>
            </p:extLst>
          </p:nvPr>
        </p:nvGraphicFramePr>
        <p:xfrm>
          <a:off x="276725" y="1852866"/>
          <a:ext cx="8590550" cy="43908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2749">
                  <a:extLst>
                    <a:ext uri="{9D8B030D-6E8A-4147-A177-3AD203B41FA5}">
                      <a16:colId xmlns:a16="http://schemas.microsoft.com/office/drawing/2014/main" val="2875840426"/>
                    </a:ext>
                  </a:extLst>
                </a:gridCol>
                <a:gridCol w="5257801">
                  <a:extLst>
                    <a:ext uri="{9D8B030D-6E8A-4147-A177-3AD203B41FA5}">
                      <a16:colId xmlns:a16="http://schemas.microsoft.com/office/drawing/2014/main" val="3649983865"/>
                    </a:ext>
                  </a:extLst>
                </a:gridCol>
              </a:tblGrid>
              <a:tr h="34979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Принципы и подходы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Мероприятия в ОУ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081441"/>
                  </a:ext>
                </a:extLst>
              </a:tr>
              <a:tr h="874488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1. Упрощение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и оптимизация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Аудит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локальных актов, внесение изменений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Оптимизация, интеграция отчетности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Автоматизация отчетов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107221"/>
                  </a:ext>
                </a:extLst>
              </a:tr>
              <a:tr h="1923875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2. Делегирование полномочий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Социальный паспорт –социальный педагог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Личные дела-секретарь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Работа с КИАСУО- оператор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 КИАСУО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</a:rPr>
                        <a:t>Социально-психологическая служба-проведение мониторингов личностных результатов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8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326421"/>
                  </a:ext>
                </a:extLst>
              </a:tr>
              <a:tr h="1098987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3.Доверие к профессионализму педагога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Расширение полномочий педагогов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err="1" smtClean="0"/>
                        <a:t>Риско-ориентрованный</a:t>
                      </a:r>
                      <a:r>
                        <a:rPr lang="ru-RU" sz="1800" dirty="0" smtClean="0"/>
                        <a:t> контроль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/>
                        <a:t>Сокращение</a:t>
                      </a:r>
                      <a:r>
                        <a:rPr lang="ru-RU" sz="1800" baseline="0" dirty="0" smtClean="0"/>
                        <a:t> директивного управления</a:t>
                      </a:r>
                      <a:endParaRPr lang="ru-RU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880662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4462"/>
            <a:ext cx="9361041" cy="17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1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03614"/>
            <a:ext cx="7772400" cy="69826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«бюрократическая гильотина»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851264"/>
            <a:ext cx="7772400" cy="3320935"/>
          </a:xfrm>
        </p:spPr>
        <p:txBody>
          <a:bodyPr/>
          <a:lstStyle/>
          <a:p>
            <a:r>
              <a:rPr lang="ru-RU" dirty="0" smtClean="0"/>
              <a:t>АУДИТ- инвентаризация всех локальных актов;</a:t>
            </a:r>
          </a:p>
          <a:p>
            <a:r>
              <a:rPr lang="ru-RU" dirty="0" smtClean="0"/>
              <a:t>АНАЛИЗ- применение трех фильтров;</a:t>
            </a:r>
          </a:p>
          <a:p>
            <a:r>
              <a:rPr lang="ru-RU" dirty="0" smtClean="0"/>
              <a:t>РАНЖИРОВАНИЕ-сортировка локальных актов по категориям;</a:t>
            </a:r>
          </a:p>
          <a:p>
            <a:r>
              <a:rPr lang="ru-RU" dirty="0" smtClean="0"/>
              <a:t>РЕШЕНИЕ- обсуждение и принятие решений;</a:t>
            </a:r>
          </a:p>
          <a:p>
            <a:r>
              <a:rPr lang="ru-RU" dirty="0" smtClean="0"/>
              <a:t>РЕЗУЛЬТАТ-принятие новой документационной реальности.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4462"/>
            <a:ext cx="9361041" cy="17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75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4462"/>
            <a:ext cx="9361041" cy="177658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1870365"/>
            <a:ext cx="7772400" cy="5062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Анализ через три фильтра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85800" y="2527068"/>
            <a:ext cx="7772400" cy="3645131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924915"/>
              </p:ext>
            </p:extLst>
          </p:nvPr>
        </p:nvGraphicFramePr>
        <p:xfrm>
          <a:off x="540325" y="2376610"/>
          <a:ext cx="8088285" cy="3986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660">
                  <a:extLst>
                    <a:ext uri="{9D8B030D-6E8A-4147-A177-3AD203B41FA5}">
                      <a16:colId xmlns:a16="http://schemas.microsoft.com/office/drawing/2014/main" val="3843465389"/>
                    </a:ext>
                  </a:extLst>
                </a:gridCol>
                <a:gridCol w="6874625">
                  <a:extLst>
                    <a:ext uri="{9D8B030D-6E8A-4147-A177-3AD203B41FA5}">
                      <a16:colId xmlns:a16="http://schemas.microsoft.com/office/drawing/2014/main" val="4235984672"/>
                    </a:ext>
                  </a:extLst>
                </a:gridCol>
              </a:tblGrid>
              <a:tr h="162326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ПРАВОВОЙ 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Предусмотрен ли этот правовой акт законодательством?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Действительно ли этот локальный акт заполоняет пробел или просто дублирует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федеральные нормы?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Нужно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ли перечислять в локальном акте нормативные акты или являются ли эти нормы правовым основанием?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Есть ли в локальном акте фразу допущения «может..»  «могут..» « и </a:t>
                      </a:r>
                      <a:r>
                        <a:rPr lang="ru-RU" sz="1400" b="0" baseline="0" dirty="0" err="1" smtClean="0">
                          <a:solidFill>
                            <a:schemeClr val="tx1"/>
                          </a:solidFill>
                        </a:rPr>
                        <a:t>тд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, «в иных случаях», «в иных формах»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129765"/>
                  </a:ext>
                </a:extLst>
              </a:tr>
              <a:tr h="1178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БЮРОКРАТИЧЕСКИЙ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ли отсылки в этом локальном акте на другие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локальные акты  и другие документы?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документов и отчетом предусматривается этим локальным актом?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организационных взаимодействий между людьми предусматривается этим локальным актом?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620295"/>
                  </a:ext>
                </a:extLst>
              </a:tr>
              <a:tr h="1184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СМЫСЛОВОЙ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Какие части локального акта не несут смысловой, содержательной нагрузки?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ли педагогу (родителю, обучающемуся) прочесть локальный акт за 5 минут и понять смысл?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642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239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Ранжирование по категориям: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/>
              <a:t> </a:t>
            </a:r>
            <a:r>
              <a:rPr lang="ru-RU" dirty="0" smtClean="0"/>
              <a:t>Локальный акт подлежит отмене полностью;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smtClean="0"/>
              <a:t>Локальный акт подлежит актуализации;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smtClean="0"/>
              <a:t>Локальный акт подлежит оптимизации</a:t>
            </a:r>
          </a:p>
          <a:p>
            <a:pPr marL="274320" lvl="1" indent="0">
              <a:buNone/>
            </a:pPr>
            <a:endParaRPr lang="ru-RU" dirty="0" smtClean="0"/>
          </a:p>
          <a:p>
            <a:r>
              <a:rPr lang="ru-RU" b="1" dirty="0"/>
              <a:t>О</a:t>
            </a:r>
            <a:r>
              <a:rPr lang="ru-RU" b="1" dirty="0" smtClean="0"/>
              <a:t>жидаемые результаты: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smtClean="0"/>
              <a:t>Снижено количество;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smtClean="0"/>
              <a:t>Снижено число избыточных взаимодействий;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smtClean="0"/>
              <a:t>Снижено количество страниц локальных актов;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u-RU" dirty="0" smtClean="0"/>
              <a:t>Снижено количество информации, циркулирующей в организации</a:t>
            </a:r>
          </a:p>
          <a:p>
            <a:pPr lvl="1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-14462"/>
            <a:ext cx="9361041" cy="17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6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2321</TotalTime>
  <Words>342</Words>
  <Application>Microsoft Office PowerPoint</Application>
  <PresentationFormat>Экран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Cambria</vt:lpstr>
      <vt:lpstr>Courier New</vt:lpstr>
      <vt:lpstr>Rockwell</vt:lpstr>
      <vt:lpstr>Rockwell Condensed</vt:lpstr>
      <vt:lpstr>Times New Roman</vt:lpstr>
      <vt:lpstr>Wingdings</vt:lpstr>
      <vt:lpstr>Дерево</vt:lpstr>
      <vt:lpstr>Презентация PowerPoint</vt:lpstr>
      <vt:lpstr>Приказ Министерства Просвещения России  от 06.11.2024г. № 779 </vt:lpstr>
      <vt:lpstr>Презентация PowerPoint</vt:lpstr>
      <vt:lpstr>Методика «бюрократическая гильотина»</vt:lpstr>
      <vt:lpstr>Анализ через три фильтра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деловой</dc:title>
  <dc:creator>Марина</dc:creator>
  <cp:lastModifiedBy>User</cp:lastModifiedBy>
  <cp:revision>117</cp:revision>
  <dcterms:created xsi:type="dcterms:W3CDTF">2019-07-28T09:59:28Z</dcterms:created>
  <dcterms:modified xsi:type="dcterms:W3CDTF">2025-09-17T00:57:18Z</dcterms:modified>
</cp:coreProperties>
</file>