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3"/>
  </p:notesMasterIdLst>
  <p:sldIdLst>
    <p:sldId id="257" r:id="rId4"/>
    <p:sldId id="259" r:id="rId5"/>
    <p:sldId id="260" r:id="rId6"/>
    <p:sldId id="261" r:id="rId7"/>
    <p:sldId id="263" r:id="rId8"/>
    <p:sldId id="262" r:id="rId9"/>
    <p:sldId id="268" r:id="rId10"/>
    <p:sldId id="264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430" y="-6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BB0DE-E5E6-4898-94A2-FC5D1A120A7A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C5550-BBDA-4D65-A04E-102CAD601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286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89636-BC7E-4B1E-9E3B-B70CDA81A94C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130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C5550-BBDA-4D65-A04E-102CAD6011E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07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341E-89E1-4103-A690-0BCCC8D03EC0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AD433-4784-4D58-A08A-E9CDB0EE9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115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341E-89E1-4103-A690-0BCCC8D03EC0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AD433-4784-4D58-A08A-E9CDB0EE9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076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77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341E-89E1-4103-A690-0BCCC8D03EC0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AD433-4784-4D58-A08A-E9CDB0EE9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430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EF11-87B1-47F7-9B06-575035B93F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BB026-9692-4640-BA98-EC0891E31D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1"/>
            <a:ext cx="1414849" cy="873211"/>
          </a:xfrm>
          <a:prstGeom prst="rect">
            <a:avLst/>
          </a:prstGeom>
          <a:solidFill>
            <a:srgbClr val="333F50"/>
          </a:solidFill>
          <a:ln>
            <a:solidFill>
              <a:srgbClr val="333F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sz="19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335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EF11-87B1-47F7-9B06-575035B93F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BB026-9692-4640-BA98-EC0891E31D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450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EF11-87B1-47F7-9B06-575035B93F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BB026-9692-4640-BA98-EC0891E31D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782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38862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EF11-87B1-47F7-9B06-575035B93F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BB026-9692-4640-BA98-EC0891E31D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113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EF11-87B1-47F7-9B06-575035B93F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BB026-9692-4640-BA98-EC0891E31D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130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EF11-87B1-47F7-9B06-575035B93F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BB026-9692-4640-BA98-EC0891E31D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0327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EF11-87B1-47F7-9B06-575035B93F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BB026-9692-4640-BA98-EC0891E31D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832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EF11-87B1-47F7-9B06-575035B93F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BB026-9692-4640-BA98-EC0891E31D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669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341E-89E1-4103-A690-0BCCC8D03EC0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AD433-4784-4D58-A08A-E9CDB0EE9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8935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EF11-87B1-47F7-9B06-575035B93F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BB026-9692-4640-BA98-EC0891E31D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8634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EF11-87B1-47F7-9B06-575035B93F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BB026-9692-4640-BA98-EC0891E31D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666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EF11-87B1-47F7-9B06-575035B93F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BB026-9692-4640-BA98-EC0891E31D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943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341E-89E1-4103-A690-0BCCC8D03EC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AD433-4784-4D58-A08A-E9CDB0EE924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2391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341E-89E1-4103-A690-0BCCC8D03EC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AD433-4784-4D58-A08A-E9CDB0EE924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5123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341E-89E1-4103-A690-0BCCC8D03EC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AD433-4784-4D58-A08A-E9CDB0EE924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6202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2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341E-89E1-4103-A690-0BCCC8D03EC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AD433-4784-4D58-A08A-E9CDB0EE924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2273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341E-89E1-4103-A690-0BCCC8D03EC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AD433-4784-4D58-A08A-E9CDB0EE924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5907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341E-89E1-4103-A690-0BCCC8D03EC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AD433-4784-4D58-A08A-E9CDB0EE924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4988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341E-89E1-4103-A690-0BCCC8D03EC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AD433-4784-4D58-A08A-E9CDB0EE924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924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341E-89E1-4103-A690-0BCCC8D03EC0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AD433-4784-4D58-A08A-E9CDB0EE9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7529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341E-89E1-4103-A690-0BCCC8D03EC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AD433-4784-4D58-A08A-E9CDB0EE924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6712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341E-89E1-4103-A690-0BCCC8D03EC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AD433-4784-4D58-A08A-E9CDB0EE924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592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341E-89E1-4103-A690-0BCCC8D03EC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AD433-4784-4D58-A08A-E9CDB0EE924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0365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77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341E-89E1-4103-A690-0BCCC8D03EC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AD433-4784-4D58-A08A-E9CDB0EE924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490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2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341E-89E1-4103-A690-0BCCC8D03EC0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AD433-4784-4D58-A08A-E9CDB0EE9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813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341E-89E1-4103-A690-0BCCC8D03EC0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AD433-4784-4D58-A08A-E9CDB0EE9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82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341E-89E1-4103-A690-0BCCC8D03EC0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AD433-4784-4D58-A08A-E9CDB0EE9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524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341E-89E1-4103-A690-0BCCC8D03EC0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AD433-4784-4D58-A08A-E9CDB0EE9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517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341E-89E1-4103-A690-0BCCC8D03EC0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AD433-4784-4D58-A08A-E9CDB0EE9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466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341E-89E1-4103-A690-0BCCC8D03EC0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AD433-4784-4D58-A08A-E9CDB0EE9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187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4341E-89E1-4103-A690-0BCCC8D03EC0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AD433-4784-4D58-A08A-E9CDB0EE9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999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 userDrawn="1"/>
        </p:nvSpPr>
        <p:spPr>
          <a:xfrm>
            <a:off x="1" y="1015664"/>
            <a:ext cx="450056" cy="4043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/>
            <a:endParaRPr lang="ru-RU" sz="190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478633" y="1015664"/>
            <a:ext cx="8665369" cy="4043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/>
            <a:endParaRPr lang="ru-RU" sz="1900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1457326" y="0"/>
            <a:ext cx="7686675" cy="88582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/>
            <a:endParaRPr lang="ru-RU" sz="190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" y="2"/>
            <a:ext cx="1428749" cy="8858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/>
            <a:endParaRPr lang="ru-RU" sz="19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" y="1804002"/>
            <a:ext cx="78867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0050" y="3129564"/>
            <a:ext cx="78867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3953EF11-87B1-47F7-9B06-575035B93F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17.09.2025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2F2BB026-9692-4640-BA98-EC0891E31D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687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4341E-89E1-4103-A690-0BCCC8D03EC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AD433-4784-4D58-A08A-E9CDB0EE924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488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/>
          <p:nvPr/>
        </p:nvSpPr>
        <p:spPr>
          <a:xfrm>
            <a:off x="1" y="1668783"/>
            <a:ext cx="1277303" cy="5189219"/>
          </a:xfrm>
          <a:custGeom>
            <a:avLst/>
            <a:gdLst/>
            <a:ahLst/>
            <a:cxnLst/>
            <a:rect l="l" t="t" r="r" b="b"/>
            <a:pathLst>
              <a:path w="3690596" h="7150948">
                <a:moveTo>
                  <a:pt x="0" y="0"/>
                </a:moveTo>
                <a:lnTo>
                  <a:pt x="3690596" y="0"/>
                </a:lnTo>
                <a:lnTo>
                  <a:pt x="3690596" y="7150948"/>
                </a:lnTo>
                <a:lnTo>
                  <a:pt x="0" y="715094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41000"/>
            </a:blip>
            <a:stretch>
              <a:fillRect t="-45641" r="-430867" b="-21304"/>
            </a:stretch>
          </a:blipFill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593409"/>
            <a:ext cx="8075295" cy="349177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 к организации 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индивидуального питания обучающихся 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требованиями 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санитарного законодательства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49165" y="5029200"/>
            <a:ext cx="3943350" cy="1691640"/>
          </a:xfrm>
        </p:spPr>
        <p:txBody>
          <a:bodyPr>
            <a:normAutofit/>
          </a:bodyPr>
          <a:lstStyle/>
          <a:p>
            <a:pPr marL="0" indent="0" algn="r" defTabSz="914400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Воднева Надежда Валериевна, </a:t>
            </a:r>
          </a:p>
          <a:p>
            <a:pPr marL="0" lvl="0" indent="0" algn="r" defTabSz="914400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заместитель руководителя главного управления образования администрации города Красноярска </a:t>
            </a:r>
          </a:p>
          <a:p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  <p:sp>
        <p:nvSpPr>
          <p:cNvPr id="4" name="Freeform 7"/>
          <p:cNvSpPr/>
          <p:nvPr/>
        </p:nvSpPr>
        <p:spPr>
          <a:xfrm>
            <a:off x="257176" y="97244"/>
            <a:ext cx="4386832" cy="1028700"/>
          </a:xfrm>
          <a:custGeom>
            <a:avLst/>
            <a:gdLst/>
            <a:ahLst/>
            <a:cxnLst/>
            <a:rect l="l" t="t" r="r" b="b"/>
            <a:pathLst>
              <a:path w="4726542" h="1028700">
                <a:moveTo>
                  <a:pt x="0" y="0"/>
                </a:moveTo>
                <a:lnTo>
                  <a:pt x="4726542" y="0"/>
                </a:lnTo>
                <a:lnTo>
                  <a:pt x="4726542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00080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3058" y="205741"/>
            <a:ext cx="6657975" cy="600074"/>
          </a:xfrm>
        </p:spPr>
        <p:txBody>
          <a:bodyPr>
            <a:noAutofit/>
          </a:bodyPr>
          <a:lstStyle/>
          <a:p>
            <a:pPr defTabSz="914400">
              <a:defRPr/>
            </a:pPr>
            <a:r>
              <a:rPr lang="ru-RU" sz="4000" b="1" dirty="0" smtClean="0">
                <a:solidFill>
                  <a:schemeClr val="bg1"/>
                </a:solidFill>
              </a:rPr>
              <a:t>Актуальная норма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8969" y="1412776"/>
            <a:ext cx="5651223" cy="48741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/>
              <a:t>обучающиеся по </a:t>
            </a:r>
            <a:r>
              <a:rPr lang="ru-RU" sz="2000" b="1" dirty="0"/>
              <a:t>программам основного общего, среднего общего образования:</a:t>
            </a:r>
            <a:endParaRPr lang="ru-RU" sz="2000" dirty="0"/>
          </a:p>
          <a:p>
            <a:pPr marL="0" indent="0">
              <a:buNone/>
            </a:pPr>
            <a:r>
              <a:rPr lang="ru-RU" sz="1600" dirty="0"/>
              <a:t>1.1. обучающиеся из семей со среднедушевым доходом семьи ниже величины прожиточного минимума, </a:t>
            </a:r>
          </a:p>
          <a:p>
            <a:pPr marL="0" indent="0">
              <a:buNone/>
            </a:pPr>
            <a:r>
              <a:rPr lang="ru-RU" sz="1600" dirty="0"/>
              <a:t>1.2. </a:t>
            </a:r>
            <a:r>
              <a:rPr lang="ru-RU" sz="1600" b="1" dirty="0">
                <a:solidFill>
                  <a:srgbClr val="0070C0"/>
                </a:solidFill>
              </a:rPr>
              <a:t>обучающиеся из многодетных семей </a:t>
            </a:r>
          </a:p>
          <a:p>
            <a:pPr marL="0" indent="0">
              <a:buNone/>
            </a:pPr>
            <a:r>
              <a:rPr lang="ru-RU" sz="1600" dirty="0" smtClean="0"/>
              <a:t>1.3</a:t>
            </a:r>
            <a:r>
              <a:rPr lang="ru-RU" sz="1600" dirty="0"/>
              <a:t>. обучающиеся, воспитывающиеся одинокими родителями в семьях со среднедушевым доходом семьи, не превышающим 1,25 величины прожиточного минимума,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1.4</a:t>
            </a:r>
            <a:r>
              <a:rPr lang="ru-RU" sz="1600" dirty="0"/>
              <a:t>. обучающиеся из </a:t>
            </a:r>
            <a:r>
              <a:rPr lang="ru-RU" sz="1600" dirty="0" smtClean="0"/>
              <a:t>семей СОП, </a:t>
            </a:r>
          </a:p>
          <a:p>
            <a:pPr marL="0" indent="0">
              <a:buNone/>
            </a:pPr>
            <a:r>
              <a:rPr lang="ru-RU" sz="2000" b="1" dirty="0" smtClean="0"/>
              <a:t>обучающиеся </a:t>
            </a:r>
            <a:r>
              <a:rPr lang="ru-RU" sz="2000" b="1" dirty="0"/>
              <a:t>с ограниченными возможностями здоровья, в том числе одновременно являющихся инвалидами (детьми-инвалидами), </a:t>
            </a: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обучающихся </a:t>
            </a:r>
            <a:r>
              <a:rPr lang="ru-RU" sz="2000" b="1" dirty="0">
                <a:solidFill>
                  <a:srgbClr val="0070C0"/>
                </a:solidFill>
              </a:rPr>
              <a:t>из числа инвалидов (детей-инвалидов), не имеющих одновременно статуса обучающихся с ограниченными возможностями </a:t>
            </a:r>
            <a:r>
              <a:rPr lang="ru-RU" sz="2000" b="1" dirty="0" smtClean="0">
                <a:solidFill>
                  <a:srgbClr val="0070C0"/>
                </a:solidFill>
              </a:rPr>
              <a:t>здоровья</a:t>
            </a:r>
            <a:endParaRPr lang="ru-RU" sz="2000" dirty="0">
              <a:solidFill>
                <a:srgbClr val="0070C0"/>
              </a:solidFill>
            </a:endParaRPr>
          </a:p>
        </p:txBody>
      </p:sp>
      <p:grpSp>
        <p:nvGrpSpPr>
          <p:cNvPr id="4" name="Группа 6"/>
          <p:cNvGrpSpPr/>
          <p:nvPr/>
        </p:nvGrpSpPr>
        <p:grpSpPr>
          <a:xfrm>
            <a:off x="130678" y="1484784"/>
            <a:ext cx="485206" cy="504789"/>
            <a:chOff x="741315" y="1603217"/>
            <a:chExt cx="875842" cy="778048"/>
          </a:xfrm>
        </p:grpSpPr>
        <p:sp>
          <p:nvSpPr>
            <p:cNvPr id="5" name="Скругленный прямоугольник 4"/>
            <p:cNvSpPr/>
            <p:nvPr/>
          </p:nvSpPr>
          <p:spPr bwMode="auto">
            <a:xfrm>
              <a:off x="741315" y="1603217"/>
              <a:ext cx="582642" cy="778048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6" name="Стрелка вниз 5"/>
            <p:cNvSpPr>
              <a:spLocks noChangeAspect="1"/>
            </p:cNvSpPr>
            <p:nvPr/>
          </p:nvSpPr>
          <p:spPr>
            <a:xfrm rot="16200000">
              <a:off x="1052041" y="1727202"/>
              <a:ext cx="590446" cy="539786"/>
            </a:xfrm>
            <a:prstGeom prst="downArrow">
              <a:avLst/>
            </a:prstGeom>
            <a:solidFill>
              <a:srgbClr val="333F50"/>
            </a:solidFill>
            <a:ln w="28575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>
                <a:defRPr/>
              </a:pPr>
              <a:endParaRPr lang="ru-RU" sz="1900">
                <a:solidFill>
                  <a:prstClr val="white"/>
                </a:solidFill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6336704" y="1625005"/>
            <a:ext cx="2915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b="1" dirty="0" smtClean="0">
                <a:solidFill>
                  <a:srgbClr val="0070C0"/>
                </a:solidFill>
              </a:rPr>
              <a:t>Закон </a:t>
            </a:r>
            <a:r>
              <a:rPr lang="ru-RU" b="1" dirty="0">
                <a:solidFill>
                  <a:srgbClr val="0070C0"/>
                </a:solidFill>
              </a:rPr>
              <a:t>Красноярского края от 02.11.2000 № 12-961  </a:t>
            </a:r>
            <a:endParaRPr lang="ru-RU" b="1" dirty="0" smtClean="0">
              <a:solidFill>
                <a:srgbClr val="0070C0"/>
              </a:solidFill>
            </a:endParaRPr>
          </a:p>
          <a:p>
            <a:pPr defTabSz="914377"/>
            <a:r>
              <a:rPr lang="ru-RU" b="1" dirty="0" smtClean="0">
                <a:solidFill>
                  <a:srgbClr val="0070C0"/>
                </a:solidFill>
              </a:rPr>
              <a:t>«</a:t>
            </a:r>
            <a:r>
              <a:rPr lang="ru-RU" b="1" dirty="0">
                <a:solidFill>
                  <a:srgbClr val="0070C0"/>
                </a:solidFill>
              </a:rPr>
              <a:t>О защите прав ребенка»</a:t>
            </a:r>
          </a:p>
        </p:txBody>
      </p:sp>
      <p:grpSp>
        <p:nvGrpSpPr>
          <p:cNvPr id="22" name="Группа 6"/>
          <p:cNvGrpSpPr/>
          <p:nvPr/>
        </p:nvGrpSpPr>
        <p:grpSpPr>
          <a:xfrm>
            <a:off x="130678" y="4253345"/>
            <a:ext cx="485206" cy="504789"/>
            <a:chOff x="741315" y="1603217"/>
            <a:chExt cx="875842" cy="778048"/>
          </a:xfrm>
        </p:grpSpPr>
        <p:sp>
          <p:nvSpPr>
            <p:cNvPr id="23" name="Скругленный прямоугольник 22"/>
            <p:cNvSpPr/>
            <p:nvPr/>
          </p:nvSpPr>
          <p:spPr bwMode="auto">
            <a:xfrm>
              <a:off x="741315" y="1603217"/>
              <a:ext cx="582642" cy="778048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24" name="Стрелка вниз 23"/>
            <p:cNvSpPr>
              <a:spLocks noChangeAspect="1"/>
            </p:cNvSpPr>
            <p:nvPr/>
          </p:nvSpPr>
          <p:spPr>
            <a:xfrm rot="16200000">
              <a:off x="1052041" y="1727202"/>
              <a:ext cx="590446" cy="539786"/>
            </a:xfrm>
            <a:prstGeom prst="downArrow">
              <a:avLst/>
            </a:prstGeom>
            <a:solidFill>
              <a:srgbClr val="333F50"/>
            </a:solidFill>
            <a:ln w="28575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>
                <a:defRPr/>
              </a:pPr>
              <a:endParaRPr lang="ru-RU" sz="1900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Группа 6"/>
          <p:cNvGrpSpPr/>
          <p:nvPr/>
        </p:nvGrpSpPr>
        <p:grpSpPr>
          <a:xfrm>
            <a:off x="130678" y="5338062"/>
            <a:ext cx="485206" cy="504789"/>
            <a:chOff x="741315" y="1603217"/>
            <a:chExt cx="875842" cy="778048"/>
          </a:xfrm>
        </p:grpSpPr>
        <p:sp>
          <p:nvSpPr>
            <p:cNvPr id="26" name="Скругленный прямоугольник 25"/>
            <p:cNvSpPr/>
            <p:nvPr/>
          </p:nvSpPr>
          <p:spPr bwMode="auto">
            <a:xfrm>
              <a:off x="741315" y="1603217"/>
              <a:ext cx="582642" cy="778048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27" name="Стрелка вниз 26"/>
            <p:cNvSpPr>
              <a:spLocks noChangeAspect="1"/>
            </p:cNvSpPr>
            <p:nvPr/>
          </p:nvSpPr>
          <p:spPr>
            <a:xfrm rot="16200000">
              <a:off x="1052041" y="1727202"/>
              <a:ext cx="590446" cy="539786"/>
            </a:xfrm>
            <a:prstGeom prst="downArrow">
              <a:avLst/>
            </a:prstGeom>
            <a:solidFill>
              <a:srgbClr val="333F50"/>
            </a:solidFill>
            <a:ln w="28575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>
                <a:defRPr/>
              </a:pPr>
              <a:endParaRPr lang="ru-RU" sz="1900">
                <a:solidFill>
                  <a:prstClr val="white"/>
                </a:solidFill>
              </a:endParaRPr>
            </a:p>
          </p:txBody>
        </p:sp>
      </p:grpSp>
      <p:pic>
        <p:nvPicPr>
          <p:cNvPr id="18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852506"/>
            <a:ext cx="2399338" cy="16630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58134"/>
            <a:ext cx="2481005" cy="16540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55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700809"/>
            <a:ext cx="7488832" cy="352839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3100" dirty="0"/>
              <a:t>П</a:t>
            </a:r>
            <a:r>
              <a:rPr lang="ru-RU" sz="3100" dirty="0" smtClean="0"/>
              <a:t>остановление </a:t>
            </a:r>
            <a:r>
              <a:rPr lang="ru-RU" sz="3100" dirty="0"/>
              <a:t>Главного государственного санитарного врача Российской Федерации от 27.10.2020 № 32</a:t>
            </a:r>
            <a:endParaRPr lang="ru-RU" sz="3100" dirty="0" smtClean="0"/>
          </a:p>
          <a:p>
            <a:pPr marL="0" indent="0" algn="just">
              <a:buNone/>
            </a:pPr>
            <a:r>
              <a:rPr lang="ru-RU" sz="3100" dirty="0" smtClean="0">
                <a:solidFill>
                  <a:srgbClr val="0070C0"/>
                </a:solidFill>
              </a:rPr>
              <a:t>«Санитарно-эпидемиологические требования </a:t>
            </a:r>
            <a:r>
              <a:rPr lang="ru-RU" sz="3100" dirty="0">
                <a:solidFill>
                  <a:srgbClr val="0070C0"/>
                </a:solidFill>
              </a:rPr>
              <a:t>к организации общественного питания </a:t>
            </a:r>
            <a:r>
              <a:rPr lang="ru-RU" sz="3100" dirty="0" smtClean="0">
                <a:solidFill>
                  <a:srgbClr val="0070C0"/>
                </a:solidFill>
              </a:rPr>
              <a:t>населения </a:t>
            </a:r>
            <a:r>
              <a:rPr lang="ru-RU" sz="3100" dirty="0" err="1" smtClean="0">
                <a:solidFill>
                  <a:srgbClr val="0070C0"/>
                </a:solidFill>
              </a:rPr>
              <a:t>Санпин</a:t>
            </a:r>
            <a:r>
              <a:rPr lang="ru-RU" sz="3100" dirty="0" smtClean="0">
                <a:solidFill>
                  <a:srgbClr val="0070C0"/>
                </a:solidFill>
              </a:rPr>
              <a:t> 2.3/2.4.3590-20»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МР 2.4.0162-19. 2.4. «Гигиена детей и подростков. Особенности организации питания детей, страдающих сахарным диабетом и иными заболеваниями, сопровождающимися ограничениями в питании (в образовательных и оздоровительных организациях). Методические рекомендации</a:t>
            </a:r>
            <a:r>
              <a:rPr lang="ru-RU" dirty="0" smtClean="0">
                <a:solidFill>
                  <a:srgbClr val="0070C0"/>
                </a:solidFill>
              </a:rPr>
              <a:t>»</a:t>
            </a:r>
          </a:p>
          <a:p>
            <a:pPr marL="0" indent="0">
              <a:buNone/>
            </a:pPr>
            <a:r>
              <a:rPr lang="ru-RU" dirty="0" smtClean="0"/>
              <a:t>утверждены </a:t>
            </a:r>
            <a:r>
              <a:rPr lang="ru-RU" dirty="0"/>
              <a:t>Главным государственным санитарным врачом Российской Федерации </a:t>
            </a:r>
            <a:r>
              <a:rPr lang="ru-RU" dirty="0" smtClean="0"/>
              <a:t>30.12.2019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603058" y="205741"/>
            <a:ext cx="6657975" cy="600074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defRPr/>
            </a:pPr>
            <a:r>
              <a:rPr lang="ru-RU" sz="4000" b="1" dirty="0" smtClean="0">
                <a:solidFill>
                  <a:schemeClr val="bg1"/>
                </a:solidFill>
              </a:rPr>
              <a:t>Актуальная норма</a:t>
            </a:r>
            <a:endParaRPr lang="ru-RU" sz="4000" dirty="0">
              <a:solidFill>
                <a:schemeClr val="bg1"/>
              </a:solidFill>
            </a:endParaRPr>
          </a:p>
        </p:txBody>
      </p:sp>
      <p:grpSp>
        <p:nvGrpSpPr>
          <p:cNvPr id="5" name="Группа 6"/>
          <p:cNvGrpSpPr/>
          <p:nvPr/>
        </p:nvGrpSpPr>
        <p:grpSpPr>
          <a:xfrm>
            <a:off x="472663" y="1772816"/>
            <a:ext cx="485206" cy="504789"/>
            <a:chOff x="741315" y="1603217"/>
            <a:chExt cx="875842" cy="778048"/>
          </a:xfrm>
        </p:grpSpPr>
        <p:sp>
          <p:nvSpPr>
            <p:cNvPr id="6" name="Скругленный прямоугольник 5"/>
            <p:cNvSpPr/>
            <p:nvPr/>
          </p:nvSpPr>
          <p:spPr bwMode="auto">
            <a:xfrm>
              <a:off x="741315" y="1603217"/>
              <a:ext cx="582642" cy="778048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7" name="Стрелка вниз 6"/>
            <p:cNvSpPr>
              <a:spLocks noChangeAspect="1"/>
            </p:cNvSpPr>
            <p:nvPr/>
          </p:nvSpPr>
          <p:spPr>
            <a:xfrm rot="16200000">
              <a:off x="1052041" y="1727202"/>
              <a:ext cx="590446" cy="539786"/>
            </a:xfrm>
            <a:prstGeom prst="downArrow">
              <a:avLst/>
            </a:prstGeom>
            <a:solidFill>
              <a:srgbClr val="333F50"/>
            </a:solidFill>
            <a:ln w="28575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>
                <a:defRPr/>
              </a:pPr>
              <a:endParaRPr lang="ru-RU" sz="1900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Группа 6"/>
          <p:cNvGrpSpPr/>
          <p:nvPr/>
        </p:nvGrpSpPr>
        <p:grpSpPr>
          <a:xfrm>
            <a:off x="472663" y="3284984"/>
            <a:ext cx="485206" cy="504789"/>
            <a:chOff x="741315" y="1603217"/>
            <a:chExt cx="875842" cy="778048"/>
          </a:xfrm>
        </p:grpSpPr>
        <p:sp>
          <p:nvSpPr>
            <p:cNvPr id="9" name="Скругленный прямоугольник 8"/>
            <p:cNvSpPr/>
            <p:nvPr/>
          </p:nvSpPr>
          <p:spPr bwMode="auto">
            <a:xfrm>
              <a:off x="741315" y="1603217"/>
              <a:ext cx="582642" cy="778048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10" name="Стрелка вниз 9"/>
            <p:cNvSpPr>
              <a:spLocks noChangeAspect="1"/>
            </p:cNvSpPr>
            <p:nvPr/>
          </p:nvSpPr>
          <p:spPr>
            <a:xfrm rot="16200000">
              <a:off x="1052041" y="1727202"/>
              <a:ext cx="590446" cy="539786"/>
            </a:xfrm>
            <a:prstGeom prst="downArrow">
              <a:avLst/>
            </a:prstGeom>
            <a:solidFill>
              <a:srgbClr val="333F50"/>
            </a:solidFill>
            <a:ln w="28575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>
                <a:defRPr/>
              </a:pPr>
              <a:endParaRPr lang="ru-RU" sz="1900">
                <a:solidFill>
                  <a:prstClr val="white"/>
                </a:solidFill>
              </a:endParaRPr>
            </a:p>
          </p:txBody>
        </p:sp>
      </p:grpSp>
      <p:pic>
        <p:nvPicPr>
          <p:cNvPr id="11" name="Picture 3" descr="M:\управление\_1\Воднева\Воднева\Documents\совещание директоров\18.09.2025\685ac212-308c-48e1-86dd-0658ed7540f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37" y="5445224"/>
            <a:ext cx="2048227" cy="11521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472663" y="5157192"/>
            <a:ext cx="8347809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104779"/>
            <a:ext cx="2762250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http://qrcoder.ru/code/?https%3A%2F%2Fcop.kimc.ms%2Fdokumenty%2Fsnipy-normativnye-dokumenty%2F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238" y="5234943"/>
            <a:ext cx="1785300" cy="143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26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92177" y="5805265"/>
            <a:ext cx="4331790" cy="5760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Предусмотрена компенсация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2348880"/>
            <a:ext cx="3886200" cy="252866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400" dirty="0" smtClean="0"/>
              <a:t>1. Заявление родителей (законных представителей) и медицинское заключение</a:t>
            </a:r>
          </a:p>
          <a:p>
            <a:pPr marL="0" indent="0">
              <a:buNone/>
            </a:pPr>
            <a:r>
              <a:rPr lang="ru-RU" sz="6400" dirty="0" smtClean="0"/>
              <a:t>2.  Индивидуальное (лечебное или диетическое) меню, разработанное специалистом-диетологом </a:t>
            </a:r>
            <a:r>
              <a:rPr lang="ru-RU" sz="6400" dirty="0"/>
              <a:t>с учетом заболевания ребенка (по назначениям лечащего врача</a:t>
            </a:r>
            <a:r>
              <a:rPr lang="ru-RU" sz="6400" dirty="0" smtClean="0"/>
              <a:t>)</a:t>
            </a:r>
          </a:p>
          <a:p>
            <a:pPr marL="0" indent="0">
              <a:buNone/>
            </a:pPr>
            <a:r>
              <a:rPr lang="ru-RU" sz="6400" dirty="0" smtClean="0"/>
              <a:t>3. Выдача </a:t>
            </a:r>
            <a:r>
              <a:rPr lang="ru-RU" sz="6400" dirty="0"/>
              <a:t>детям рационов питания </a:t>
            </a:r>
            <a:r>
              <a:rPr lang="ru-RU" sz="6400" dirty="0" smtClean="0"/>
              <a:t>в </a:t>
            </a:r>
            <a:r>
              <a:rPr lang="ru-RU" sz="6400" dirty="0"/>
              <a:t>соответствии с </a:t>
            </a:r>
            <a:r>
              <a:rPr lang="ru-RU" sz="6400" dirty="0" smtClean="0"/>
              <a:t>утвержденным индивидуальным меню </a:t>
            </a:r>
            <a:r>
              <a:rPr lang="ru-RU" sz="6400" dirty="0"/>
              <a:t>под контролем ответственных лиц, назначенных в </a:t>
            </a:r>
            <a:r>
              <a:rPr lang="ru-RU" sz="6400" dirty="0" smtClean="0"/>
              <a:t>организации</a:t>
            </a:r>
            <a:endParaRPr lang="ru-RU" sz="64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814603" y="2348880"/>
            <a:ext cx="3886200" cy="165618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400" dirty="0" smtClean="0"/>
              <a:t>1. Заявление </a:t>
            </a:r>
            <a:r>
              <a:rPr lang="ru-RU" sz="6400" dirty="0"/>
              <a:t>родителей (законных представителей) и медицинское </a:t>
            </a:r>
            <a:r>
              <a:rPr lang="ru-RU" sz="6400" dirty="0" smtClean="0"/>
              <a:t>заключение</a:t>
            </a:r>
          </a:p>
          <a:p>
            <a:pPr marL="0" indent="0">
              <a:buNone/>
            </a:pPr>
            <a:r>
              <a:rPr lang="ru-RU" sz="6400" dirty="0" smtClean="0"/>
              <a:t>2. </a:t>
            </a:r>
            <a:r>
              <a:rPr lang="ru-RU" sz="6400" dirty="0"/>
              <a:t>Выдача детям рационов питания </a:t>
            </a:r>
            <a:r>
              <a:rPr lang="ru-RU" sz="6400" dirty="0" smtClean="0"/>
              <a:t>под </a:t>
            </a:r>
            <a:r>
              <a:rPr lang="ru-RU" sz="6400" dirty="0"/>
              <a:t>контролем ответственных лиц, назначенных в организации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603058" y="205741"/>
            <a:ext cx="6657975" cy="600074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defRPr/>
            </a:pPr>
            <a:r>
              <a:rPr lang="ru-RU" sz="4000" b="1" dirty="0" smtClean="0">
                <a:solidFill>
                  <a:schemeClr val="bg1"/>
                </a:solidFill>
              </a:rPr>
              <a:t>Подходы к организации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4814603" y="1503926"/>
            <a:ext cx="4221502" cy="639688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Готовые домашние блюда, предоставленные родителями детей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8" name="Объект 5"/>
          <p:cNvSpPr txBox="1">
            <a:spLocks/>
          </p:cNvSpPr>
          <p:nvPr/>
        </p:nvSpPr>
        <p:spPr>
          <a:xfrm>
            <a:off x="644632" y="1565176"/>
            <a:ext cx="3888432" cy="639688"/>
          </a:xfrm>
          <a:prstGeom prst="rect">
            <a:avLst/>
          </a:prstGeom>
        </p:spPr>
        <p:txBody>
          <a:bodyPr vert="horz" lIns="91438" tIns="45719" rIns="91438" bIns="45719" rtlCol="0">
            <a:normAutofit fontScale="70000" lnSpcReduction="2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Рационы питания на основании индивидуального меню</a:t>
            </a:r>
            <a:endParaRPr lang="ru-RU" dirty="0">
              <a:solidFill>
                <a:srgbClr val="0070C0"/>
              </a:solidFill>
            </a:endParaRPr>
          </a:p>
        </p:txBody>
      </p:sp>
      <p:grpSp>
        <p:nvGrpSpPr>
          <p:cNvPr id="9" name="Группа 6"/>
          <p:cNvGrpSpPr/>
          <p:nvPr/>
        </p:nvGrpSpPr>
        <p:grpSpPr>
          <a:xfrm>
            <a:off x="122225" y="1571375"/>
            <a:ext cx="485206" cy="504789"/>
            <a:chOff x="741315" y="1603217"/>
            <a:chExt cx="875842" cy="778048"/>
          </a:xfrm>
        </p:grpSpPr>
        <p:sp>
          <p:nvSpPr>
            <p:cNvPr id="10" name="Скругленный прямоугольник 9"/>
            <p:cNvSpPr/>
            <p:nvPr/>
          </p:nvSpPr>
          <p:spPr bwMode="auto">
            <a:xfrm>
              <a:off x="741315" y="1603217"/>
              <a:ext cx="582642" cy="778048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11" name="Стрелка вниз 10"/>
            <p:cNvSpPr>
              <a:spLocks noChangeAspect="1"/>
            </p:cNvSpPr>
            <p:nvPr/>
          </p:nvSpPr>
          <p:spPr>
            <a:xfrm rot="16200000">
              <a:off x="1052041" y="1727202"/>
              <a:ext cx="590446" cy="539786"/>
            </a:xfrm>
            <a:prstGeom prst="downArrow">
              <a:avLst/>
            </a:prstGeom>
            <a:solidFill>
              <a:srgbClr val="333F50"/>
            </a:solidFill>
            <a:ln w="28575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>
                <a:defRPr/>
              </a:pPr>
              <a:endParaRPr lang="ru-RU" sz="1900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Группа 6"/>
          <p:cNvGrpSpPr/>
          <p:nvPr/>
        </p:nvGrpSpPr>
        <p:grpSpPr>
          <a:xfrm>
            <a:off x="4406006" y="1560617"/>
            <a:ext cx="485206" cy="504789"/>
            <a:chOff x="741315" y="1603217"/>
            <a:chExt cx="875842" cy="778048"/>
          </a:xfrm>
        </p:grpSpPr>
        <p:sp>
          <p:nvSpPr>
            <p:cNvPr id="13" name="Скругленный прямоугольник 12"/>
            <p:cNvSpPr/>
            <p:nvPr/>
          </p:nvSpPr>
          <p:spPr bwMode="auto">
            <a:xfrm>
              <a:off x="741315" y="1603217"/>
              <a:ext cx="582642" cy="778048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14" name="Стрелка вниз 13"/>
            <p:cNvSpPr>
              <a:spLocks noChangeAspect="1"/>
            </p:cNvSpPr>
            <p:nvPr/>
          </p:nvSpPr>
          <p:spPr>
            <a:xfrm rot="16200000">
              <a:off x="1052041" y="1727202"/>
              <a:ext cx="590446" cy="539786"/>
            </a:xfrm>
            <a:prstGeom prst="downArrow">
              <a:avLst/>
            </a:prstGeom>
            <a:solidFill>
              <a:srgbClr val="333F50"/>
            </a:solidFill>
            <a:ln w="28575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>
                <a:defRPr/>
              </a:pPr>
              <a:endParaRPr lang="ru-RU" sz="1900">
                <a:solidFill>
                  <a:prstClr val="white"/>
                </a:solidFill>
              </a:endParaRPr>
            </a:p>
          </p:txBody>
        </p:sp>
      </p:grpSp>
      <p:sp>
        <p:nvSpPr>
          <p:cNvPr id="15" name="Объект 5"/>
          <p:cNvSpPr txBox="1">
            <a:spLocks/>
          </p:cNvSpPr>
          <p:nvPr/>
        </p:nvSpPr>
        <p:spPr>
          <a:xfrm>
            <a:off x="4927523" y="3573016"/>
            <a:ext cx="3996444" cy="1584176"/>
          </a:xfrm>
          <a:prstGeom prst="rect">
            <a:avLst/>
          </a:prstGeom>
        </p:spPr>
        <p:txBody>
          <a:bodyPr vert="horz" lIns="91438" tIns="45719" rIns="91438" bIns="45719" rtlCol="0">
            <a:normAutofit fontScale="25000" lnSpcReduction="2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6400" b="1" dirty="0"/>
              <a:t>Условия: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6400" dirty="0" smtClean="0"/>
              <a:t>*в обеденном зале или специально отведенных помещениях (местах), 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6400" dirty="0" smtClean="0"/>
              <a:t>*оборудованных столами и стульями,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6400" dirty="0" smtClean="0"/>
              <a:t> *холодильником для временного хранения готовых блюд, 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6400" dirty="0" smtClean="0"/>
              <a:t>*микроволновыми печами для разогрева блюд, 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6400" dirty="0" smtClean="0"/>
              <a:t>*условиями для мытья рук</a:t>
            </a:r>
          </a:p>
          <a:p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567394" y="5733256"/>
            <a:ext cx="4253078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085184"/>
            <a:ext cx="2339281" cy="15576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8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75656" y="205741"/>
            <a:ext cx="7668344" cy="600074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defRPr/>
            </a:pPr>
            <a:r>
              <a:rPr lang="ru-RU" sz="3600" b="1" dirty="0" smtClean="0">
                <a:solidFill>
                  <a:schemeClr val="bg1"/>
                </a:solidFill>
              </a:rPr>
              <a:t>Организация питания детей-инвалидов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652607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Организация питания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в общеобразовательном учреждении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1805915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Выплата денежной компенсации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3140968"/>
            <a:ext cx="459510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В соответствии с требованиями </a:t>
            </a:r>
          </a:p>
          <a:p>
            <a:r>
              <a:rPr lang="ru-RU" sz="2000" dirty="0" smtClean="0"/>
              <a:t>Порядка </a:t>
            </a:r>
            <a:r>
              <a:rPr lang="ru-RU" sz="2000" dirty="0"/>
              <a:t>обеспечения обучающихся </a:t>
            </a:r>
            <a:endParaRPr lang="ru-RU" sz="2000" dirty="0" smtClean="0"/>
          </a:p>
          <a:p>
            <a:r>
              <a:rPr lang="ru-RU" sz="2000" dirty="0" smtClean="0"/>
              <a:t>из </a:t>
            </a:r>
            <a:r>
              <a:rPr lang="ru-RU" sz="2000" dirty="0"/>
              <a:t>числа инвалидов (детей-инвалидов), </a:t>
            </a:r>
            <a:endParaRPr lang="ru-RU" sz="2000" dirty="0" smtClean="0"/>
          </a:p>
          <a:p>
            <a:r>
              <a:rPr lang="ru-RU" sz="2000" dirty="0" smtClean="0"/>
              <a:t>не </a:t>
            </a:r>
            <a:r>
              <a:rPr lang="ru-RU" sz="2000" dirty="0"/>
              <a:t>имеющих одновременно статуса </a:t>
            </a:r>
            <a:endParaRPr lang="ru-RU" sz="2000" dirty="0" smtClean="0"/>
          </a:p>
          <a:p>
            <a:r>
              <a:rPr lang="ru-RU" sz="2000" dirty="0" smtClean="0"/>
              <a:t>обучающихся </a:t>
            </a:r>
            <a:r>
              <a:rPr lang="ru-RU" sz="2000" dirty="0"/>
              <a:t>с ограниченными </a:t>
            </a:r>
            <a:endParaRPr lang="ru-RU" sz="2000" dirty="0" smtClean="0"/>
          </a:p>
          <a:p>
            <a:r>
              <a:rPr lang="ru-RU" sz="2000" dirty="0" smtClean="0"/>
              <a:t>возможностями </a:t>
            </a:r>
            <a:r>
              <a:rPr lang="ru-RU" sz="2000" dirty="0"/>
              <a:t>здоровья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1432" y="3140968"/>
            <a:ext cx="44493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Имеют право:</a:t>
            </a:r>
          </a:p>
          <a:p>
            <a:pPr indent="355600"/>
            <a:r>
              <a:rPr lang="ru-RU" sz="2000" dirty="0" smtClean="0"/>
              <a:t>осваивающие </a:t>
            </a:r>
            <a:r>
              <a:rPr lang="ru-RU" sz="2000" dirty="0"/>
              <a:t>образовательные </a:t>
            </a:r>
            <a:endParaRPr lang="ru-RU" sz="2000" dirty="0" smtClean="0"/>
          </a:p>
          <a:p>
            <a:r>
              <a:rPr lang="ru-RU" sz="2000" dirty="0" smtClean="0"/>
              <a:t>программы </a:t>
            </a:r>
            <a:r>
              <a:rPr lang="ru-RU" sz="2000" dirty="0"/>
              <a:t>на </a:t>
            </a:r>
            <a:r>
              <a:rPr lang="ru-RU" sz="2000" dirty="0" smtClean="0"/>
              <a:t>дому</a:t>
            </a:r>
          </a:p>
          <a:p>
            <a:pPr indent="355600"/>
            <a:r>
              <a:rPr lang="ru-RU" sz="2000" dirty="0"/>
              <a:t>и</a:t>
            </a:r>
            <a:r>
              <a:rPr lang="ru-RU" sz="2000" dirty="0" smtClean="0"/>
              <a:t>меющие медицинские показания </a:t>
            </a:r>
          </a:p>
          <a:p>
            <a:r>
              <a:rPr lang="ru-RU" sz="2000" dirty="0" smtClean="0"/>
              <a:t>для индивидуального (диетического, </a:t>
            </a:r>
          </a:p>
          <a:p>
            <a:r>
              <a:rPr lang="ru-RU" sz="2000" dirty="0" smtClean="0"/>
              <a:t>лечебного) питания</a:t>
            </a:r>
            <a:endParaRPr lang="ru-RU" sz="20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97774" y="2924944"/>
            <a:ext cx="8350690" cy="935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716016" y="1632031"/>
            <a:ext cx="0" cy="3813193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97774" y="5517232"/>
            <a:ext cx="8350690" cy="935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3528" y="5657671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Порядок устанавливается </a:t>
            </a:r>
          </a:p>
          <a:p>
            <a:pPr algn="ctr"/>
            <a:r>
              <a:rPr lang="ru-RU" sz="2400" b="1" dirty="0" smtClean="0"/>
              <a:t>Правительством Красноярского края</a:t>
            </a:r>
            <a:endParaRPr lang="ru-RU" sz="2400" b="1" dirty="0"/>
          </a:p>
        </p:txBody>
      </p:sp>
      <p:pic>
        <p:nvPicPr>
          <p:cNvPr id="12" name="Picture 4" descr="http://qrcoder.ru/code/?https%3A%2F%2Fnc.kimc.ms%3A12443%2Fs%2FmbJp7Jb2NZFXxes%3Fdir%3Dundefined%26openfile%3D218745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97152"/>
            <a:ext cx="198884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96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607431" y="1635381"/>
            <a:ext cx="7679319" cy="43513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/>
              <a:t>Примерный порядок организации предоставления индивидуального питания в муниципальных </a:t>
            </a:r>
            <a:r>
              <a:rPr lang="ru-RU" sz="2400" dirty="0" smtClean="0"/>
              <a:t>образовательных </a:t>
            </a:r>
            <a:r>
              <a:rPr lang="ru-RU" sz="2400" dirty="0"/>
              <a:t>учреждениях города </a:t>
            </a:r>
            <a:r>
              <a:rPr lang="ru-RU" sz="2400" dirty="0" smtClean="0"/>
              <a:t>Красноярска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Предусмотреть в локальных актах:</a:t>
            </a:r>
          </a:p>
          <a:p>
            <a:r>
              <a:rPr lang="ru-RU" sz="2400" dirty="0"/>
              <a:t>порядок приема заявлений родителей (законных представителей</a:t>
            </a:r>
            <a:r>
              <a:rPr lang="ru-RU" sz="2400" dirty="0" smtClean="0"/>
              <a:t>), </a:t>
            </a:r>
            <a:r>
              <a:rPr lang="ru-RU" sz="2400" dirty="0"/>
              <a:t>сроки регистрации </a:t>
            </a:r>
            <a:r>
              <a:rPr lang="ru-RU" sz="2400" dirty="0" smtClean="0"/>
              <a:t>заявления, срок принятия решения </a:t>
            </a:r>
            <a:endParaRPr lang="ru-RU" sz="2400" dirty="0"/>
          </a:p>
          <a:p>
            <a:r>
              <a:rPr lang="ru-RU" sz="2400" dirty="0"/>
              <a:t>порядок взаимодействия с оператором питания по вопросам разработки меню индивидуального (диетического или лечебного) </a:t>
            </a:r>
            <a:r>
              <a:rPr lang="ru-RU" sz="2400" dirty="0" smtClean="0"/>
              <a:t>питания,</a:t>
            </a:r>
            <a:endParaRPr lang="ru-RU" sz="2400" dirty="0"/>
          </a:p>
          <a:p>
            <a:r>
              <a:rPr lang="ru-RU" sz="2400" dirty="0"/>
              <a:t>порядок выдачи рационов питания, </a:t>
            </a:r>
          </a:p>
          <a:p>
            <a:r>
              <a:rPr lang="ru-RU" sz="2400" dirty="0"/>
              <a:t>порядок употребления детьми готовых домашних </a:t>
            </a:r>
            <a:r>
              <a:rPr lang="ru-RU" sz="2400" dirty="0" smtClean="0"/>
              <a:t>блюд</a:t>
            </a:r>
            <a:endParaRPr lang="ru-RU" sz="24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03058" y="205741"/>
            <a:ext cx="6657975" cy="600074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defRPr/>
            </a:pPr>
            <a:r>
              <a:rPr lang="ru-RU" sz="4000" b="1" dirty="0" smtClean="0">
                <a:solidFill>
                  <a:schemeClr val="bg1"/>
                </a:solidFill>
              </a:rPr>
              <a:t>Подходы к организации</a:t>
            </a:r>
            <a:endParaRPr lang="ru-RU" sz="4000" dirty="0">
              <a:solidFill>
                <a:schemeClr val="bg1"/>
              </a:solidFill>
            </a:endParaRPr>
          </a:p>
        </p:txBody>
      </p:sp>
      <p:grpSp>
        <p:nvGrpSpPr>
          <p:cNvPr id="6" name="Группа 6"/>
          <p:cNvGrpSpPr/>
          <p:nvPr/>
        </p:nvGrpSpPr>
        <p:grpSpPr>
          <a:xfrm>
            <a:off x="122225" y="1571375"/>
            <a:ext cx="485206" cy="504789"/>
            <a:chOff x="741315" y="1603217"/>
            <a:chExt cx="875842" cy="778048"/>
          </a:xfrm>
        </p:grpSpPr>
        <p:sp>
          <p:nvSpPr>
            <p:cNvPr id="7" name="Скругленный прямоугольник 6"/>
            <p:cNvSpPr/>
            <p:nvPr/>
          </p:nvSpPr>
          <p:spPr bwMode="auto">
            <a:xfrm>
              <a:off x="741315" y="1603217"/>
              <a:ext cx="582642" cy="778048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8" name="Стрелка вниз 7"/>
            <p:cNvSpPr>
              <a:spLocks noChangeAspect="1"/>
            </p:cNvSpPr>
            <p:nvPr/>
          </p:nvSpPr>
          <p:spPr>
            <a:xfrm rot="16200000">
              <a:off x="1052041" y="1727202"/>
              <a:ext cx="590446" cy="539786"/>
            </a:xfrm>
            <a:prstGeom prst="downArrow">
              <a:avLst/>
            </a:prstGeom>
            <a:solidFill>
              <a:srgbClr val="333F50"/>
            </a:solidFill>
            <a:ln w="28575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>
                <a:defRPr/>
              </a:pPr>
              <a:endParaRPr lang="ru-RU" sz="1900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Группа 6"/>
          <p:cNvGrpSpPr/>
          <p:nvPr/>
        </p:nvGrpSpPr>
        <p:grpSpPr>
          <a:xfrm>
            <a:off x="193410" y="2852936"/>
            <a:ext cx="485206" cy="504789"/>
            <a:chOff x="741315" y="1603217"/>
            <a:chExt cx="875842" cy="778048"/>
          </a:xfrm>
        </p:grpSpPr>
        <p:sp>
          <p:nvSpPr>
            <p:cNvPr id="12" name="Скругленный прямоугольник 11"/>
            <p:cNvSpPr/>
            <p:nvPr/>
          </p:nvSpPr>
          <p:spPr bwMode="auto">
            <a:xfrm>
              <a:off x="741315" y="1603217"/>
              <a:ext cx="582642" cy="778048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13" name="Стрелка вниз 12"/>
            <p:cNvSpPr>
              <a:spLocks noChangeAspect="1"/>
            </p:cNvSpPr>
            <p:nvPr/>
          </p:nvSpPr>
          <p:spPr>
            <a:xfrm rot="16200000">
              <a:off x="1052041" y="1727202"/>
              <a:ext cx="590446" cy="539786"/>
            </a:xfrm>
            <a:prstGeom prst="downArrow">
              <a:avLst/>
            </a:prstGeom>
            <a:solidFill>
              <a:srgbClr val="333F50"/>
            </a:solidFill>
            <a:ln w="28575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>
                <a:defRPr/>
              </a:pPr>
              <a:endParaRPr lang="ru-RU" sz="19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166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-171400"/>
            <a:ext cx="7886700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Мониторинг сайтов 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221316"/>
              </p:ext>
            </p:extLst>
          </p:nvPr>
        </p:nvGraphicFramePr>
        <p:xfrm>
          <a:off x="251520" y="1628800"/>
          <a:ext cx="8496944" cy="3337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48472"/>
                <a:gridCol w="42484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официальном сайте  </a:t>
                      </a:r>
                      <a:r>
                        <a:rPr lang="ru-RU" b="1" baseline="0" dirty="0" smtClean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представлена 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полном объеме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Железнодорожный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СШ № 86, Гимназия №№ 8, 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Центральный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СШ №№ 10, 155, Гимназия № 16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Кировский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СШ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№№ 46, 135, Гимназия №№ 4, 10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Ленинский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СШ №№ 53, 89, Лицей №№ 3, 12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Октябрьский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СШ №№ 73, 82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Свердловский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СШ №№ 6, 158, Гимназия № 14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Советский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СШ №№ 85, 91, 121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3157" y="5301208"/>
            <a:ext cx="78488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на официальном сайте 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предоставлена в полном объеме </a:t>
            </a:r>
            <a:endParaRPr lang="ru-RU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СШ №№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72, 84,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156, Лицей №№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9, 28, 2</a:t>
            </a:r>
          </a:p>
        </p:txBody>
      </p:sp>
    </p:spTree>
    <p:extLst>
      <p:ext uri="{BB962C8B-B14F-4D97-AF65-F5344CB8AC3E}">
        <p14:creationId xmlns:p14="http://schemas.microsoft.com/office/powerpoint/2010/main" val="79681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556792"/>
            <a:ext cx="7992888" cy="456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Обеспечение контроля </a:t>
            </a:r>
            <a:r>
              <a:rPr lang="ru-RU" sz="2400" dirty="0" smtClean="0"/>
              <a:t>за </a:t>
            </a:r>
            <a:r>
              <a:rPr lang="ru-RU" sz="2400" dirty="0"/>
              <a:t>всеми этапами организации </a:t>
            </a:r>
            <a:r>
              <a:rPr lang="ru-RU" sz="2400" dirty="0" smtClean="0"/>
              <a:t>питания </a:t>
            </a:r>
          </a:p>
          <a:p>
            <a:pPr marL="0" indent="0">
              <a:buNone/>
            </a:pPr>
            <a:r>
              <a:rPr lang="ru-RU" sz="2400" dirty="0"/>
              <a:t>Актуализация и соблюдение локальных нормативных актов, устанавливающих порядок: </a:t>
            </a:r>
          </a:p>
          <a:p>
            <a:pPr marL="355600" indent="0">
              <a:spcBef>
                <a:spcPts val="0"/>
              </a:spcBef>
              <a:buNone/>
            </a:pPr>
            <a:r>
              <a:rPr lang="ru-RU" sz="2000" dirty="0" smtClean="0"/>
              <a:t>- осуществления </a:t>
            </a:r>
            <a:r>
              <a:rPr lang="ru-RU" sz="2000" dirty="0"/>
              <a:t>мониторинга за качеством организации горячего питания обучающихся; </a:t>
            </a:r>
          </a:p>
          <a:p>
            <a:pPr marL="355600" indent="0">
              <a:spcBef>
                <a:spcPts val="0"/>
              </a:spcBef>
              <a:buNone/>
            </a:pPr>
            <a:r>
              <a:rPr lang="ru-RU" sz="2000" dirty="0" smtClean="0"/>
              <a:t>- учета обучающихся, </a:t>
            </a:r>
            <a:r>
              <a:rPr lang="ru-RU" sz="2000" dirty="0"/>
              <a:t>охваченных горячим питанием; </a:t>
            </a:r>
          </a:p>
          <a:p>
            <a:pPr marL="355600" indent="0">
              <a:spcBef>
                <a:spcPts val="0"/>
              </a:spcBef>
              <a:buNone/>
            </a:pPr>
            <a:r>
              <a:rPr lang="ru-RU" sz="2000" dirty="0" smtClean="0"/>
              <a:t>- проведения </a:t>
            </a:r>
            <a:r>
              <a:rPr lang="ru-RU" sz="2000" dirty="0"/>
              <a:t>опроса об удовлетворенности качеством питания;</a:t>
            </a:r>
          </a:p>
          <a:p>
            <a:pPr marL="355600" indent="0">
              <a:spcBef>
                <a:spcPts val="0"/>
              </a:spcBef>
              <a:buNone/>
            </a:pPr>
            <a:r>
              <a:rPr lang="ru-RU" sz="2000" dirty="0" smtClean="0"/>
              <a:t>- предоставления </a:t>
            </a:r>
            <a:r>
              <a:rPr lang="ru-RU" sz="2000" dirty="0"/>
              <a:t>питания обучающимся, имеющим пищевые </a:t>
            </a:r>
            <a:r>
              <a:rPr lang="ru-RU" sz="2000" dirty="0" smtClean="0"/>
              <a:t>ограничения</a:t>
            </a:r>
          </a:p>
          <a:p>
            <a:pPr marL="0" indent="0">
              <a:buNone/>
            </a:pPr>
            <a:r>
              <a:rPr lang="ru-RU" sz="2400" dirty="0"/>
              <a:t>Повышение квалификации сотрудников, ответственных за организацию </a:t>
            </a:r>
            <a:r>
              <a:rPr lang="ru-RU" sz="2400" dirty="0" smtClean="0"/>
              <a:t>питания</a:t>
            </a:r>
          </a:p>
          <a:p>
            <a:pPr marL="0" indent="0">
              <a:buNone/>
            </a:pPr>
            <a:r>
              <a:rPr lang="ru-RU" sz="2400" dirty="0"/>
              <a:t>Р</a:t>
            </a:r>
            <a:r>
              <a:rPr lang="ru-RU" sz="2400" dirty="0" smtClean="0"/>
              <a:t>егулярные </a:t>
            </a:r>
            <a:r>
              <a:rPr lang="ru-RU" sz="2400" dirty="0"/>
              <a:t>мероприятия родительского контроля (участия)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603058" y="205741"/>
            <a:ext cx="6657975" cy="600074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defRPr/>
            </a:pPr>
            <a:r>
              <a:rPr lang="ru-RU" sz="3600" b="1" dirty="0" smtClean="0">
                <a:solidFill>
                  <a:schemeClr val="bg1"/>
                </a:solidFill>
              </a:rPr>
              <a:t>Задачи 2025-2026 учебного года</a:t>
            </a:r>
            <a:endParaRPr lang="ru-RU" sz="3600" dirty="0">
              <a:solidFill>
                <a:schemeClr val="bg1"/>
              </a:solidFill>
            </a:endParaRPr>
          </a:p>
        </p:txBody>
      </p:sp>
      <p:grpSp>
        <p:nvGrpSpPr>
          <p:cNvPr id="5" name="Группа 6"/>
          <p:cNvGrpSpPr/>
          <p:nvPr/>
        </p:nvGrpSpPr>
        <p:grpSpPr>
          <a:xfrm>
            <a:off x="253065" y="1484784"/>
            <a:ext cx="485206" cy="504789"/>
            <a:chOff x="741315" y="1603217"/>
            <a:chExt cx="875842" cy="778048"/>
          </a:xfrm>
        </p:grpSpPr>
        <p:sp>
          <p:nvSpPr>
            <p:cNvPr id="6" name="Скругленный прямоугольник 5"/>
            <p:cNvSpPr/>
            <p:nvPr/>
          </p:nvSpPr>
          <p:spPr bwMode="auto">
            <a:xfrm>
              <a:off x="741315" y="1603217"/>
              <a:ext cx="582642" cy="778048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7" name="Стрелка вниз 6"/>
            <p:cNvSpPr>
              <a:spLocks noChangeAspect="1"/>
            </p:cNvSpPr>
            <p:nvPr/>
          </p:nvSpPr>
          <p:spPr>
            <a:xfrm rot="16200000">
              <a:off x="1052041" y="1727202"/>
              <a:ext cx="590446" cy="539786"/>
            </a:xfrm>
            <a:prstGeom prst="downArrow">
              <a:avLst/>
            </a:prstGeom>
            <a:solidFill>
              <a:srgbClr val="333F50"/>
            </a:solidFill>
            <a:ln w="28575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>
                <a:defRPr/>
              </a:pPr>
              <a:endParaRPr lang="ru-RU" sz="1900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Группа 6"/>
          <p:cNvGrpSpPr/>
          <p:nvPr/>
        </p:nvGrpSpPr>
        <p:grpSpPr>
          <a:xfrm>
            <a:off x="253065" y="2348880"/>
            <a:ext cx="485206" cy="504789"/>
            <a:chOff x="741315" y="1603217"/>
            <a:chExt cx="875842" cy="778048"/>
          </a:xfrm>
        </p:grpSpPr>
        <p:sp>
          <p:nvSpPr>
            <p:cNvPr id="9" name="Скругленный прямоугольник 8"/>
            <p:cNvSpPr/>
            <p:nvPr/>
          </p:nvSpPr>
          <p:spPr bwMode="auto">
            <a:xfrm>
              <a:off x="741315" y="1603217"/>
              <a:ext cx="582642" cy="778048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10" name="Стрелка вниз 9"/>
            <p:cNvSpPr>
              <a:spLocks noChangeAspect="1"/>
            </p:cNvSpPr>
            <p:nvPr/>
          </p:nvSpPr>
          <p:spPr>
            <a:xfrm rot="16200000">
              <a:off x="1052041" y="1727202"/>
              <a:ext cx="590446" cy="539786"/>
            </a:xfrm>
            <a:prstGeom prst="downArrow">
              <a:avLst/>
            </a:prstGeom>
            <a:solidFill>
              <a:srgbClr val="333F50"/>
            </a:solidFill>
            <a:ln w="28575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>
                <a:defRPr/>
              </a:pPr>
              <a:endParaRPr lang="ru-RU" sz="1900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Группа 6"/>
          <p:cNvGrpSpPr/>
          <p:nvPr/>
        </p:nvGrpSpPr>
        <p:grpSpPr>
          <a:xfrm>
            <a:off x="254183" y="4868427"/>
            <a:ext cx="485206" cy="504789"/>
            <a:chOff x="741315" y="1603217"/>
            <a:chExt cx="875842" cy="778048"/>
          </a:xfrm>
        </p:grpSpPr>
        <p:sp>
          <p:nvSpPr>
            <p:cNvPr id="18" name="Скругленный прямоугольник 17"/>
            <p:cNvSpPr/>
            <p:nvPr/>
          </p:nvSpPr>
          <p:spPr bwMode="auto">
            <a:xfrm>
              <a:off x="741315" y="1603217"/>
              <a:ext cx="582642" cy="778048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19" name="Стрелка вниз 18"/>
            <p:cNvSpPr>
              <a:spLocks noChangeAspect="1"/>
            </p:cNvSpPr>
            <p:nvPr/>
          </p:nvSpPr>
          <p:spPr>
            <a:xfrm rot="16200000">
              <a:off x="1052041" y="1727202"/>
              <a:ext cx="590446" cy="539786"/>
            </a:xfrm>
            <a:prstGeom prst="downArrow">
              <a:avLst/>
            </a:prstGeom>
            <a:solidFill>
              <a:srgbClr val="333F50"/>
            </a:solidFill>
            <a:ln w="28575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>
                <a:defRPr/>
              </a:pPr>
              <a:endParaRPr lang="ru-RU" sz="1900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Группа 6"/>
          <p:cNvGrpSpPr/>
          <p:nvPr/>
        </p:nvGrpSpPr>
        <p:grpSpPr>
          <a:xfrm>
            <a:off x="254183" y="5588507"/>
            <a:ext cx="485206" cy="504789"/>
            <a:chOff x="741315" y="1603217"/>
            <a:chExt cx="875842" cy="778048"/>
          </a:xfrm>
        </p:grpSpPr>
        <p:sp>
          <p:nvSpPr>
            <p:cNvPr id="21" name="Скругленный прямоугольник 20"/>
            <p:cNvSpPr/>
            <p:nvPr/>
          </p:nvSpPr>
          <p:spPr bwMode="auto">
            <a:xfrm>
              <a:off x="741315" y="1603217"/>
              <a:ext cx="582642" cy="778048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22" name="Стрелка вниз 21"/>
            <p:cNvSpPr>
              <a:spLocks noChangeAspect="1"/>
            </p:cNvSpPr>
            <p:nvPr/>
          </p:nvSpPr>
          <p:spPr>
            <a:xfrm rot="16200000">
              <a:off x="1052041" y="1727202"/>
              <a:ext cx="590446" cy="539786"/>
            </a:xfrm>
            <a:prstGeom prst="downArrow">
              <a:avLst/>
            </a:prstGeom>
            <a:solidFill>
              <a:srgbClr val="333F50"/>
            </a:solidFill>
            <a:ln w="28575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>
                <a:defRPr/>
              </a:pPr>
              <a:endParaRPr lang="ru-RU" sz="19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700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/>
          <p:nvPr/>
        </p:nvSpPr>
        <p:spPr>
          <a:xfrm>
            <a:off x="1" y="1668783"/>
            <a:ext cx="1277303" cy="5189219"/>
          </a:xfrm>
          <a:custGeom>
            <a:avLst/>
            <a:gdLst/>
            <a:ahLst/>
            <a:cxnLst/>
            <a:rect l="l" t="t" r="r" b="b"/>
            <a:pathLst>
              <a:path w="3690596" h="7150948">
                <a:moveTo>
                  <a:pt x="0" y="0"/>
                </a:moveTo>
                <a:lnTo>
                  <a:pt x="3690596" y="0"/>
                </a:lnTo>
                <a:lnTo>
                  <a:pt x="3690596" y="7150948"/>
                </a:lnTo>
                <a:lnTo>
                  <a:pt x="0" y="715094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41000"/>
            </a:blip>
            <a:stretch>
              <a:fillRect t="-45641" r="-430867" b="-21304"/>
            </a:stretch>
          </a:blipFill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593409"/>
            <a:ext cx="8075295" cy="349177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 к организации 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индивидуального питания обучающихся 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требованиями 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санитарного законодательства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49165" y="5029200"/>
            <a:ext cx="3943350" cy="1691640"/>
          </a:xfrm>
        </p:spPr>
        <p:txBody>
          <a:bodyPr>
            <a:normAutofit/>
          </a:bodyPr>
          <a:lstStyle/>
          <a:p>
            <a:pPr marL="0" indent="0" algn="r" defTabSz="914400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Воднева Надежда Валериевна, </a:t>
            </a:r>
          </a:p>
          <a:p>
            <a:pPr marL="0" lvl="0" indent="0" algn="r" defTabSz="914400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заместитель руководителя главного управления образования администрации города Красноярска </a:t>
            </a:r>
          </a:p>
          <a:p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  <p:sp>
        <p:nvSpPr>
          <p:cNvPr id="4" name="Freeform 7"/>
          <p:cNvSpPr/>
          <p:nvPr/>
        </p:nvSpPr>
        <p:spPr>
          <a:xfrm>
            <a:off x="257176" y="97244"/>
            <a:ext cx="4386832" cy="1028700"/>
          </a:xfrm>
          <a:custGeom>
            <a:avLst/>
            <a:gdLst/>
            <a:ahLst/>
            <a:cxnLst/>
            <a:rect l="l" t="t" r="r" b="b"/>
            <a:pathLst>
              <a:path w="4726542" h="1028700">
                <a:moveTo>
                  <a:pt x="0" y="0"/>
                </a:moveTo>
                <a:lnTo>
                  <a:pt x="4726542" y="0"/>
                </a:lnTo>
                <a:lnTo>
                  <a:pt x="4726542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42239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634</Words>
  <Application>Microsoft Office PowerPoint</Application>
  <PresentationFormat>Экран (4:3)</PresentationFormat>
  <Paragraphs>93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Тема Office</vt:lpstr>
      <vt:lpstr>1_Тема Office</vt:lpstr>
      <vt:lpstr>2_Тема Office</vt:lpstr>
      <vt:lpstr>Подходы к организации  индивидуального питания обучающихся  в соответствии с требованиями  санитарного законодательства  </vt:lpstr>
      <vt:lpstr>Актуальная норма</vt:lpstr>
      <vt:lpstr>Презентация PowerPoint</vt:lpstr>
      <vt:lpstr>Предусмотрена компенсация</vt:lpstr>
      <vt:lpstr>Презентация PowerPoint</vt:lpstr>
      <vt:lpstr>Презентация PowerPoint</vt:lpstr>
      <vt:lpstr>Мониторинг сайтов </vt:lpstr>
      <vt:lpstr>Презентация PowerPoint</vt:lpstr>
      <vt:lpstr>Подходы к организации  индивидуального питания обучающихся  в соответствии с требованиями  санитарного законодательства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Подходы к организации  индивидуального питания обучающихся  в соответствии с требованиями  санитарного законодательства</dc:title>
  <dc:creator>Воднева Надежда Валериевна</dc:creator>
  <cp:lastModifiedBy>Воднева Надежда Валериевна</cp:lastModifiedBy>
  <cp:revision>28</cp:revision>
  <dcterms:created xsi:type="dcterms:W3CDTF">2025-09-16T07:32:49Z</dcterms:created>
  <dcterms:modified xsi:type="dcterms:W3CDTF">2025-09-17T09:47:02Z</dcterms:modified>
</cp:coreProperties>
</file>